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7" r:id="rId3"/>
    <p:sldId id="261" r:id="rId4"/>
    <p:sldId id="262" r:id="rId5"/>
    <p:sldId id="263" r:id="rId6"/>
    <p:sldId id="264" r:id="rId7"/>
    <p:sldId id="269" r:id="rId8"/>
    <p:sldId id="266" r:id="rId9"/>
    <p:sldId id="327" r:id="rId10"/>
    <p:sldId id="271" r:id="rId11"/>
    <p:sldId id="272" r:id="rId12"/>
    <p:sldId id="273" r:id="rId13"/>
    <p:sldId id="274" r:id="rId14"/>
    <p:sldId id="275" r:id="rId15"/>
    <p:sldId id="276" r:id="rId16"/>
    <p:sldId id="277" r:id="rId17"/>
    <p:sldId id="278" r:id="rId18"/>
    <p:sldId id="279" r:id="rId19"/>
    <p:sldId id="280" r:id="rId20"/>
    <p:sldId id="281" r:id="rId21"/>
    <p:sldId id="283" r:id="rId22"/>
    <p:sldId id="284" r:id="rId23"/>
    <p:sldId id="267" r:id="rId24"/>
    <p:sldId id="268" r:id="rId25"/>
    <p:sldId id="285" r:id="rId26"/>
    <p:sldId id="286" r:id="rId27"/>
    <p:sldId id="287" r:id="rId28"/>
    <p:sldId id="289" r:id="rId29"/>
    <p:sldId id="291" r:id="rId30"/>
    <p:sldId id="292" r:id="rId31"/>
    <p:sldId id="293" r:id="rId32"/>
    <p:sldId id="294" r:id="rId33"/>
    <p:sldId id="295" r:id="rId34"/>
    <p:sldId id="296" r:id="rId35"/>
    <p:sldId id="299" r:id="rId36"/>
    <p:sldId id="300" r:id="rId37"/>
    <p:sldId id="301" r:id="rId38"/>
    <p:sldId id="302" r:id="rId39"/>
    <p:sldId id="303" r:id="rId40"/>
    <p:sldId id="304" r:id="rId41"/>
    <p:sldId id="305" r:id="rId42"/>
    <p:sldId id="307" r:id="rId43"/>
    <p:sldId id="308" r:id="rId44"/>
    <p:sldId id="309" r:id="rId45"/>
    <p:sldId id="310" r:id="rId46"/>
    <p:sldId id="311" r:id="rId47"/>
    <p:sldId id="312" r:id="rId48"/>
    <p:sldId id="313" r:id="rId49"/>
    <p:sldId id="315" r:id="rId50"/>
    <p:sldId id="316" r:id="rId51"/>
    <p:sldId id="326" r:id="rId52"/>
    <p:sldId id="314" r:id="rId53"/>
    <p:sldId id="325" r:id="rId54"/>
    <p:sldId id="329" r:id="rId55"/>
    <p:sldId id="330" r:id="rId56"/>
    <p:sldId id="331" r:id="rId57"/>
    <p:sldId id="332" r:id="rId58"/>
    <p:sldId id="334" r:id="rId59"/>
    <p:sldId id="335" r:id="rId60"/>
    <p:sldId id="336" r:id="rId61"/>
    <p:sldId id="337" r:id="rId62"/>
    <p:sldId id="338" r:id="rId63"/>
    <p:sldId id="356" r:id="rId64"/>
    <p:sldId id="339" r:id="rId65"/>
    <p:sldId id="340" r:id="rId66"/>
    <p:sldId id="346" r:id="rId67"/>
    <p:sldId id="347" r:id="rId68"/>
    <p:sldId id="348" r:id="rId69"/>
    <p:sldId id="349" r:id="rId70"/>
    <p:sldId id="350" r:id="rId71"/>
    <p:sldId id="351" r:id="rId72"/>
    <p:sldId id="352" r:id="rId73"/>
    <p:sldId id="353" r:id="rId74"/>
    <p:sldId id="354" r:id="rId75"/>
    <p:sldId id="355" r:id="rId76"/>
    <p:sldId id="260" r:id="rId77"/>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宋体" charset="-122"/>
        <a:cs typeface="+mn-cs"/>
      </a:defRPr>
    </a:lvl1pPr>
    <a:lvl2pPr marL="457200" algn="l" rtl="0" fontAlgn="base">
      <a:spcBef>
        <a:spcPct val="0"/>
      </a:spcBef>
      <a:spcAft>
        <a:spcPct val="0"/>
      </a:spcAft>
      <a:defRPr sz="1400" kern="1200">
        <a:solidFill>
          <a:schemeClr val="tx1"/>
        </a:solidFill>
        <a:latin typeface="Arial" charset="0"/>
        <a:ea typeface="宋体" charset="-122"/>
        <a:cs typeface="+mn-cs"/>
      </a:defRPr>
    </a:lvl2pPr>
    <a:lvl3pPr marL="914400" algn="l" rtl="0" fontAlgn="base">
      <a:spcBef>
        <a:spcPct val="0"/>
      </a:spcBef>
      <a:spcAft>
        <a:spcPct val="0"/>
      </a:spcAft>
      <a:defRPr sz="1400" kern="1200">
        <a:solidFill>
          <a:schemeClr val="tx1"/>
        </a:solidFill>
        <a:latin typeface="Arial" charset="0"/>
        <a:ea typeface="宋体" charset="-122"/>
        <a:cs typeface="+mn-cs"/>
      </a:defRPr>
    </a:lvl3pPr>
    <a:lvl4pPr marL="1371600" algn="l" rtl="0" fontAlgn="base">
      <a:spcBef>
        <a:spcPct val="0"/>
      </a:spcBef>
      <a:spcAft>
        <a:spcPct val="0"/>
      </a:spcAft>
      <a:defRPr sz="1400" kern="1200">
        <a:solidFill>
          <a:schemeClr val="tx1"/>
        </a:solidFill>
        <a:latin typeface="Arial" charset="0"/>
        <a:ea typeface="宋体" charset="-122"/>
        <a:cs typeface="+mn-cs"/>
      </a:defRPr>
    </a:lvl4pPr>
    <a:lvl5pPr marL="1828800" algn="l" rtl="0" fontAlgn="base">
      <a:spcBef>
        <a:spcPct val="0"/>
      </a:spcBef>
      <a:spcAft>
        <a:spcPct val="0"/>
      </a:spcAft>
      <a:defRPr sz="1400" kern="1200">
        <a:solidFill>
          <a:schemeClr val="tx1"/>
        </a:solidFill>
        <a:latin typeface="Arial" charset="0"/>
        <a:ea typeface="宋体" charset="-122"/>
        <a:cs typeface="+mn-cs"/>
      </a:defRPr>
    </a:lvl5pPr>
    <a:lvl6pPr marL="2286000" algn="l" defTabSz="914400" rtl="0" eaLnBrk="1" latinLnBrk="0" hangingPunct="1">
      <a:defRPr sz="1400" kern="1200">
        <a:solidFill>
          <a:schemeClr val="tx1"/>
        </a:solidFill>
        <a:latin typeface="Arial" charset="0"/>
        <a:ea typeface="宋体" charset="-122"/>
        <a:cs typeface="+mn-cs"/>
      </a:defRPr>
    </a:lvl6pPr>
    <a:lvl7pPr marL="2743200" algn="l" defTabSz="914400" rtl="0" eaLnBrk="1" latinLnBrk="0" hangingPunct="1">
      <a:defRPr sz="1400" kern="1200">
        <a:solidFill>
          <a:schemeClr val="tx1"/>
        </a:solidFill>
        <a:latin typeface="Arial" charset="0"/>
        <a:ea typeface="宋体" charset="-122"/>
        <a:cs typeface="+mn-cs"/>
      </a:defRPr>
    </a:lvl7pPr>
    <a:lvl8pPr marL="3200400" algn="l" defTabSz="914400" rtl="0" eaLnBrk="1" latinLnBrk="0" hangingPunct="1">
      <a:defRPr sz="1400" kern="1200">
        <a:solidFill>
          <a:schemeClr val="tx1"/>
        </a:solidFill>
        <a:latin typeface="Arial" charset="0"/>
        <a:ea typeface="宋体" charset="-122"/>
        <a:cs typeface="+mn-cs"/>
      </a:defRPr>
    </a:lvl8pPr>
    <a:lvl9pPr marL="3657600" algn="l" defTabSz="914400" rtl="0" eaLnBrk="1" latinLnBrk="0" hangingPunct="1">
      <a:defRPr sz="1400"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0000"/>
    <a:srgbClr val="692AA2"/>
    <a:srgbClr val="F9F26F"/>
    <a:srgbClr val="C6062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93" autoAdjust="0"/>
    <p:restoredTop sz="94660"/>
  </p:normalViewPr>
  <p:slideViewPr>
    <p:cSldViewPr>
      <p:cViewPr varScale="1">
        <p:scale>
          <a:sx n="69" d="100"/>
          <a:sy n="69" d="100"/>
        </p:scale>
        <p:origin x="1248"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9492AB-03E8-43D4-BBB4-BC8B400E9FDA}" type="doc">
      <dgm:prSet loTypeId="urn:microsoft.com/office/officeart/2005/8/layout/venn1" loCatId="relationship" qsTypeId="urn:microsoft.com/office/officeart/2005/8/quickstyle/simple1#1" qsCatId="simple" csTypeId="urn:microsoft.com/office/officeart/2005/8/colors/accent1_2#1" csCatId="accent1" phldr="1"/>
      <dgm:spPr/>
    </dgm:pt>
    <dgm:pt modelId="{D836C4A7-C112-4EE3-9A4C-721D473BBEC2}">
      <dgm:prSet phldrT="[文本]" custT="1"/>
      <dgm:spPr/>
      <dgm:t>
        <a:bodyPr/>
        <a:lstStyle/>
        <a:p>
          <a:r>
            <a:rPr lang="en-US" altLang="zh-CN" sz="3000" dirty="0" smtClean="0"/>
            <a:t>H(X)</a:t>
          </a:r>
          <a:endParaRPr lang="zh-CN" altLang="en-US" sz="3000" dirty="0"/>
        </a:p>
      </dgm:t>
    </dgm:pt>
    <dgm:pt modelId="{928593E0-DB76-480D-89DC-D2495D5C1D9E}" type="parTrans" cxnId="{7E0FDDE9-49DE-4987-8866-649C1F1EC1A0}">
      <dgm:prSet/>
      <dgm:spPr/>
      <dgm:t>
        <a:bodyPr/>
        <a:lstStyle/>
        <a:p>
          <a:endParaRPr lang="zh-CN" altLang="en-US"/>
        </a:p>
      </dgm:t>
    </dgm:pt>
    <dgm:pt modelId="{3B764C59-3E97-4DF4-908F-EABD2A330317}" type="sibTrans" cxnId="{7E0FDDE9-49DE-4987-8866-649C1F1EC1A0}">
      <dgm:prSet/>
      <dgm:spPr/>
      <dgm:t>
        <a:bodyPr/>
        <a:lstStyle/>
        <a:p>
          <a:endParaRPr lang="zh-CN" altLang="en-US"/>
        </a:p>
      </dgm:t>
    </dgm:pt>
    <dgm:pt modelId="{EB765FCC-4040-4CA0-8D52-961EBD01127E}">
      <dgm:prSet phldrT="[文本]" custT="1"/>
      <dgm:spPr/>
      <dgm:t>
        <a:bodyPr/>
        <a:lstStyle/>
        <a:p>
          <a:r>
            <a:rPr lang="en-US" altLang="zh-CN" sz="3000" dirty="0" smtClean="0"/>
            <a:t>H(Y)</a:t>
          </a:r>
          <a:endParaRPr lang="zh-CN" altLang="en-US" sz="3000" dirty="0"/>
        </a:p>
      </dgm:t>
    </dgm:pt>
    <dgm:pt modelId="{0282D05C-5574-462A-8FC8-AA51A19B7A0C}" type="parTrans" cxnId="{4E60CBE6-E3BA-4FCD-AC99-3A91E363C0B7}">
      <dgm:prSet/>
      <dgm:spPr/>
      <dgm:t>
        <a:bodyPr/>
        <a:lstStyle/>
        <a:p>
          <a:endParaRPr lang="zh-CN" altLang="en-US"/>
        </a:p>
      </dgm:t>
    </dgm:pt>
    <dgm:pt modelId="{B0ED15CE-A73D-40A8-8CEA-A8C88769C73B}" type="sibTrans" cxnId="{4E60CBE6-E3BA-4FCD-AC99-3A91E363C0B7}">
      <dgm:prSet/>
      <dgm:spPr/>
      <dgm:t>
        <a:bodyPr/>
        <a:lstStyle/>
        <a:p>
          <a:endParaRPr lang="zh-CN" altLang="en-US"/>
        </a:p>
      </dgm:t>
    </dgm:pt>
    <dgm:pt modelId="{EDC6A41E-C9AB-466A-A1BA-FDCBD8F012A8}" type="pres">
      <dgm:prSet presAssocID="{079492AB-03E8-43D4-BBB4-BC8B400E9FDA}" presName="compositeShape" presStyleCnt="0">
        <dgm:presLayoutVars>
          <dgm:chMax val="7"/>
          <dgm:dir/>
          <dgm:resizeHandles val="exact"/>
        </dgm:presLayoutVars>
      </dgm:prSet>
      <dgm:spPr/>
    </dgm:pt>
    <dgm:pt modelId="{56B152FB-BF0E-42D4-895A-F3309C5855E7}" type="pres">
      <dgm:prSet presAssocID="{D836C4A7-C112-4EE3-9A4C-721D473BBEC2}" presName="circ1" presStyleLbl="vennNode1" presStyleIdx="0" presStyleCnt="2" custScaleX="137493" custLinFactNeighborX="-32355" custLinFactNeighborY="-273"/>
      <dgm:spPr/>
      <dgm:t>
        <a:bodyPr/>
        <a:lstStyle/>
        <a:p>
          <a:endParaRPr lang="zh-CN" altLang="en-US"/>
        </a:p>
      </dgm:t>
    </dgm:pt>
    <dgm:pt modelId="{16D8A5DB-CB71-4D2B-A959-39D697F20040}" type="pres">
      <dgm:prSet presAssocID="{D836C4A7-C112-4EE3-9A4C-721D473BBEC2}" presName="circ1Tx" presStyleLbl="revTx" presStyleIdx="0" presStyleCnt="0">
        <dgm:presLayoutVars>
          <dgm:chMax val="0"/>
          <dgm:chPref val="0"/>
          <dgm:bulletEnabled val="1"/>
        </dgm:presLayoutVars>
      </dgm:prSet>
      <dgm:spPr/>
      <dgm:t>
        <a:bodyPr/>
        <a:lstStyle/>
        <a:p>
          <a:endParaRPr lang="zh-CN" altLang="en-US"/>
        </a:p>
      </dgm:t>
    </dgm:pt>
    <dgm:pt modelId="{D79C5703-3AB4-4547-874E-8ED73232453E}" type="pres">
      <dgm:prSet presAssocID="{EB765FCC-4040-4CA0-8D52-961EBD01127E}" presName="circ2" presStyleLbl="vennNode1" presStyleIdx="1" presStyleCnt="2" custScaleX="131287"/>
      <dgm:spPr/>
      <dgm:t>
        <a:bodyPr/>
        <a:lstStyle/>
        <a:p>
          <a:endParaRPr lang="zh-CN" altLang="en-US"/>
        </a:p>
      </dgm:t>
    </dgm:pt>
    <dgm:pt modelId="{E5648E59-D953-44CE-84CA-0C0CE0153A36}" type="pres">
      <dgm:prSet presAssocID="{EB765FCC-4040-4CA0-8D52-961EBD01127E}" presName="circ2Tx" presStyleLbl="revTx" presStyleIdx="0" presStyleCnt="0">
        <dgm:presLayoutVars>
          <dgm:chMax val="0"/>
          <dgm:chPref val="0"/>
          <dgm:bulletEnabled val="1"/>
        </dgm:presLayoutVars>
      </dgm:prSet>
      <dgm:spPr/>
      <dgm:t>
        <a:bodyPr/>
        <a:lstStyle/>
        <a:p>
          <a:endParaRPr lang="zh-CN" altLang="en-US"/>
        </a:p>
      </dgm:t>
    </dgm:pt>
  </dgm:ptLst>
  <dgm:cxnLst>
    <dgm:cxn modelId="{DEFD75B7-523A-4BCA-8744-AAE2903273A2}" type="presOf" srcId="{D836C4A7-C112-4EE3-9A4C-721D473BBEC2}" destId="{56B152FB-BF0E-42D4-895A-F3309C5855E7}" srcOrd="0" destOrd="0" presId="urn:microsoft.com/office/officeart/2005/8/layout/venn1"/>
    <dgm:cxn modelId="{DD7C5C44-3256-45EF-BD02-1063B7BBE069}" type="presOf" srcId="{EB765FCC-4040-4CA0-8D52-961EBD01127E}" destId="{E5648E59-D953-44CE-84CA-0C0CE0153A36}" srcOrd="1" destOrd="0" presId="urn:microsoft.com/office/officeart/2005/8/layout/venn1"/>
    <dgm:cxn modelId="{28A6A7D8-6B1A-4FD4-B52D-8AF34203A712}" type="presOf" srcId="{079492AB-03E8-43D4-BBB4-BC8B400E9FDA}" destId="{EDC6A41E-C9AB-466A-A1BA-FDCBD8F012A8}" srcOrd="0" destOrd="0" presId="urn:microsoft.com/office/officeart/2005/8/layout/venn1"/>
    <dgm:cxn modelId="{4E60CBE6-E3BA-4FCD-AC99-3A91E363C0B7}" srcId="{079492AB-03E8-43D4-BBB4-BC8B400E9FDA}" destId="{EB765FCC-4040-4CA0-8D52-961EBD01127E}" srcOrd="1" destOrd="0" parTransId="{0282D05C-5574-462A-8FC8-AA51A19B7A0C}" sibTransId="{B0ED15CE-A73D-40A8-8CEA-A8C88769C73B}"/>
    <dgm:cxn modelId="{245C7CF1-8F29-4E78-B1C3-F5CFE7BAB58C}" type="presOf" srcId="{D836C4A7-C112-4EE3-9A4C-721D473BBEC2}" destId="{16D8A5DB-CB71-4D2B-A959-39D697F20040}" srcOrd="1" destOrd="0" presId="urn:microsoft.com/office/officeart/2005/8/layout/venn1"/>
    <dgm:cxn modelId="{57827BD9-99D7-4CCD-8D07-7A327FB198F4}" type="presOf" srcId="{EB765FCC-4040-4CA0-8D52-961EBD01127E}" destId="{D79C5703-3AB4-4547-874E-8ED73232453E}" srcOrd="0" destOrd="0" presId="urn:microsoft.com/office/officeart/2005/8/layout/venn1"/>
    <dgm:cxn modelId="{7E0FDDE9-49DE-4987-8866-649C1F1EC1A0}" srcId="{079492AB-03E8-43D4-BBB4-BC8B400E9FDA}" destId="{D836C4A7-C112-4EE3-9A4C-721D473BBEC2}" srcOrd="0" destOrd="0" parTransId="{928593E0-DB76-480D-89DC-D2495D5C1D9E}" sibTransId="{3B764C59-3E97-4DF4-908F-EABD2A330317}"/>
    <dgm:cxn modelId="{CA333E67-AC61-46C2-ABD2-92EDD1A5DEEB}" type="presParOf" srcId="{EDC6A41E-C9AB-466A-A1BA-FDCBD8F012A8}" destId="{56B152FB-BF0E-42D4-895A-F3309C5855E7}" srcOrd="0" destOrd="0" presId="urn:microsoft.com/office/officeart/2005/8/layout/venn1"/>
    <dgm:cxn modelId="{F252AAE9-7CA1-44AD-8CA8-C9C55743B33B}" type="presParOf" srcId="{EDC6A41E-C9AB-466A-A1BA-FDCBD8F012A8}" destId="{16D8A5DB-CB71-4D2B-A959-39D697F20040}" srcOrd="1" destOrd="0" presId="urn:microsoft.com/office/officeart/2005/8/layout/venn1"/>
    <dgm:cxn modelId="{03A83266-4F99-4D5C-A765-3481F2D31EE4}" type="presParOf" srcId="{EDC6A41E-C9AB-466A-A1BA-FDCBD8F012A8}" destId="{D79C5703-3AB4-4547-874E-8ED73232453E}" srcOrd="2" destOrd="0" presId="urn:microsoft.com/office/officeart/2005/8/layout/venn1"/>
    <dgm:cxn modelId="{51D2A319-8EDE-4228-9F12-ABFBEE004378}" type="presParOf" srcId="{EDC6A41E-C9AB-466A-A1BA-FDCBD8F012A8}" destId="{E5648E59-D953-44CE-84CA-0C0CE0153A36}"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152FB-BF0E-42D4-895A-F3309C5855E7}">
      <dsp:nvSpPr>
        <dsp:cNvPr id="0" name=""/>
        <dsp:cNvSpPr/>
      </dsp:nvSpPr>
      <dsp:spPr>
        <a:xfrm>
          <a:off x="1032164" y="11"/>
          <a:ext cx="3125991" cy="227356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r>
            <a:rPr lang="en-US" altLang="zh-CN" sz="3000" kern="1200" dirty="0" smtClean="0"/>
            <a:t>H(X)</a:t>
          </a:r>
          <a:endParaRPr lang="zh-CN" altLang="en-US" sz="3000" kern="1200" dirty="0"/>
        </a:p>
      </dsp:txBody>
      <dsp:txXfrm>
        <a:off x="1468676" y="268113"/>
        <a:ext cx="1802373" cy="1737360"/>
      </dsp:txXfrm>
    </dsp:sp>
    <dsp:sp modelId="{D79C5703-3AB4-4547-874E-8ED73232453E}">
      <dsp:nvSpPr>
        <dsp:cNvPr id="0" name=""/>
        <dsp:cNvSpPr/>
      </dsp:nvSpPr>
      <dsp:spPr>
        <a:xfrm>
          <a:off x="3476929" y="6217"/>
          <a:ext cx="2984894" cy="227356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r>
            <a:rPr lang="en-US" altLang="zh-CN" sz="3000" kern="1200" dirty="0" smtClean="0"/>
            <a:t>H(Y)</a:t>
          </a:r>
          <a:endParaRPr lang="zh-CN" altLang="en-US" sz="3000" kern="1200" dirty="0"/>
        </a:p>
      </dsp:txBody>
      <dsp:txXfrm>
        <a:off x="4323994" y="274320"/>
        <a:ext cx="1721020" cy="173736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5" Type="http://schemas.openxmlformats.org/officeDocument/2006/relationships/image" Target="../media/image49.wmf"/><Relationship Id="rId4"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4" Type="http://schemas.openxmlformats.org/officeDocument/2006/relationships/image" Target="../media/image7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zh-CN" altLang="en-US"/>
          </a:p>
        </p:txBody>
      </p:sp>
      <p:sp>
        <p:nvSpPr>
          <p:cNvPr id="614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ea typeface="宋体" pitchFamily="2" charset="-122"/>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ea typeface="宋体" pitchFamily="2" charset="-122"/>
              </a:defRPr>
            </a:lvl1pPr>
          </a:lstStyle>
          <a:p>
            <a:pPr>
              <a:defRPr/>
            </a:pPr>
            <a:endParaRPr lang="en-US" altLang="zh-CN"/>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C9335A8B-A556-44D5-BE81-D111F17CF1ED}" type="slidenum">
              <a:rPr lang="zh-CN" altLang="en-US"/>
              <a:pPr>
                <a:defRPr/>
              </a:pPr>
              <a:t>‹#›</a:t>
            </a:fld>
            <a:endParaRPr lang="en-US" altLang="zh-CN" dirty="0"/>
          </a:p>
        </p:txBody>
      </p:sp>
    </p:spTree>
    <p:extLst>
      <p:ext uri="{BB962C8B-B14F-4D97-AF65-F5344CB8AC3E}">
        <p14:creationId xmlns:p14="http://schemas.microsoft.com/office/powerpoint/2010/main" val="27069522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pPr>
              <a:defRPr/>
            </a:pPr>
            <a:endParaRPr lang="zh-CN" altLang="en-US">
              <a:ea typeface="宋体" pitchFamily="2" charset="-122"/>
            </a:endParaRPr>
          </a:p>
        </p:txBody>
      </p:sp>
      <p:sp>
        <p:nvSpPr>
          <p:cNvPr id="5"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pPr>
              <a:defRPr/>
            </a:pPr>
            <a:endParaRPr lang="zh-CN" altLang="en-US">
              <a:ea typeface="宋体" pitchFamily="2" charset="-122"/>
            </a:endParaRPr>
          </a:p>
        </p:txBody>
      </p:sp>
      <p:grpSp>
        <p:nvGrpSpPr>
          <p:cNvPr id="6" name="Group 19"/>
          <p:cNvGrpSpPr>
            <a:grpSpLocks/>
          </p:cNvGrpSpPr>
          <p:nvPr/>
        </p:nvGrpSpPr>
        <p:grpSpPr bwMode="auto">
          <a:xfrm>
            <a:off x="7086600" y="1947863"/>
            <a:ext cx="533400" cy="533400"/>
            <a:chOff x="4752" y="1200"/>
            <a:chExt cx="288" cy="288"/>
          </a:xfrm>
        </p:grpSpPr>
        <p:sp>
          <p:nvSpPr>
            <p:cNvPr id="7"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a:defRPr/>
              </a:pPr>
              <a:endParaRPr lang="zh-CN" altLang="en-US">
                <a:ea typeface="宋体" pitchFamily="2" charset="-122"/>
              </a:endParaRPr>
            </a:p>
          </p:txBody>
        </p:sp>
        <p:sp>
          <p:nvSpPr>
            <p:cNvPr id="8"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a:defRPr/>
              </a:pPr>
              <a:endParaRPr lang="zh-CN" altLang="en-US">
                <a:ea typeface="宋体" pitchFamily="2" charset="-122"/>
              </a:endParaRPr>
            </a:p>
          </p:txBody>
        </p:sp>
      </p:grpSp>
      <p:grpSp>
        <p:nvGrpSpPr>
          <p:cNvPr id="9" name="Group 22"/>
          <p:cNvGrpSpPr>
            <a:grpSpLocks/>
          </p:cNvGrpSpPr>
          <p:nvPr/>
        </p:nvGrpSpPr>
        <p:grpSpPr bwMode="auto">
          <a:xfrm>
            <a:off x="7620000" y="1371600"/>
            <a:ext cx="914400" cy="914400"/>
            <a:chOff x="4992" y="816"/>
            <a:chExt cx="576" cy="576"/>
          </a:xfrm>
        </p:grpSpPr>
        <p:sp>
          <p:nvSpPr>
            <p:cNvPr id="10"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a:defRPr/>
              </a:pPr>
              <a:endParaRPr lang="zh-CN" altLang="en-US">
                <a:ea typeface="宋体" pitchFamily="2" charset="-122"/>
              </a:endParaRPr>
            </a:p>
          </p:txBody>
        </p:sp>
        <p:sp>
          <p:nvSpPr>
            <p:cNvPr id="11"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a:defRPr/>
              </a:pPr>
              <a:endParaRPr lang="zh-CN" altLang="en-US">
                <a:ea typeface="宋体" pitchFamily="2" charset="-122"/>
              </a:endParaRPr>
            </a:p>
          </p:txBody>
        </p:sp>
      </p:grpSp>
      <p:grpSp>
        <p:nvGrpSpPr>
          <p:cNvPr id="12" name="Group 25"/>
          <p:cNvGrpSpPr>
            <a:grpSpLocks/>
          </p:cNvGrpSpPr>
          <p:nvPr/>
        </p:nvGrpSpPr>
        <p:grpSpPr bwMode="auto">
          <a:xfrm>
            <a:off x="304800" y="3429000"/>
            <a:ext cx="1295400" cy="1371600"/>
            <a:chOff x="4992" y="816"/>
            <a:chExt cx="576" cy="576"/>
          </a:xfrm>
        </p:grpSpPr>
        <p:sp>
          <p:nvSpPr>
            <p:cNvPr id="13"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a:defRPr/>
              </a:pPr>
              <a:endParaRPr lang="zh-CN" altLang="en-US">
                <a:ea typeface="宋体" pitchFamily="2" charset="-122"/>
              </a:endParaRPr>
            </a:p>
          </p:txBody>
        </p:sp>
        <p:sp>
          <p:nvSpPr>
            <p:cNvPr id="14"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a:defRPr/>
              </a:pPr>
              <a:endParaRPr lang="zh-CN" altLang="en-US">
                <a:ea typeface="宋体" pitchFamily="2" charset="-122"/>
              </a:endParaRPr>
            </a:p>
          </p:txBody>
        </p:sp>
      </p:grpSp>
      <p:pic>
        <p:nvPicPr>
          <p:cNvPr id="15" name="Picture 28" descr="校徽"/>
          <p:cNvPicPr>
            <a:picLocks noChangeAspect="1" noChangeArrowheads="1"/>
          </p:cNvPicPr>
          <p:nvPr userDrawn="1"/>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6" name="Picture 29" descr="WEL049"/>
          <p:cNvPicPr>
            <a:picLocks noChangeAspect="1" noChangeArrowheads="1" noCrop="1"/>
          </p:cNvPicPr>
          <p:nvPr userDrawn="1"/>
        </p:nvPicPr>
        <p:blipFill>
          <a:blip r:embed="rId4"/>
          <a:srcRect/>
          <a:stretch>
            <a:fillRect/>
          </a:stretch>
        </p:blipFill>
        <p:spPr bwMode="auto">
          <a:xfrm>
            <a:off x="2209800" y="228600"/>
            <a:ext cx="5334000" cy="1004888"/>
          </a:xfrm>
          <a:prstGeom prst="rect">
            <a:avLst/>
          </a:prstGeom>
          <a:noFill/>
          <a:ln w="9525">
            <a:noFill/>
            <a:miter lim="800000"/>
            <a:headEnd/>
            <a:tailEnd/>
          </a:ln>
        </p:spPr>
      </p:pic>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solidFill>
                  <a:schemeClr val="tx2"/>
                </a:solidFill>
                <a:latin typeface="宋体" pitchFamily="2" charset="-122"/>
                <a:ea typeface="宋体" pitchFamily="2" charset="-122"/>
              </a:defRPr>
            </a:lvl1pPr>
          </a:lstStyle>
          <a:p>
            <a:r>
              <a:rPr lang="en-US" altLang="zh-CN"/>
              <a:t>PPT </a:t>
            </a:r>
            <a:r>
              <a:rPr lang="zh-CN" altLang="en-US"/>
              <a:t>模板</a:t>
            </a:r>
          </a:p>
        </p:txBody>
      </p:sp>
      <p:sp>
        <p:nvSpPr>
          <p:cNvPr id="3075" name="Rectangle 3"/>
          <p:cNvSpPr>
            <a:spLocks noGrp="1" noChangeArrowheads="1"/>
          </p:cNvSpPr>
          <p:nvPr>
            <p:ph type="subTitle" idx="1"/>
          </p:nvPr>
        </p:nvSpPr>
        <p:spPr bwMode="white">
          <a:xfrm>
            <a:off x="1295400" y="3581400"/>
            <a:ext cx="6705600" cy="838200"/>
          </a:xfrm>
        </p:spPr>
        <p:txBody>
          <a:bodyPr/>
          <a:lstStyle>
            <a:lvl1pPr marL="0" indent="0" algn="ctr">
              <a:buFont typeface="Wingdings" pitchFamily="2" charset="2"/>
              <a:buNone/>
              <a:defRPr sz="2000" b="1">
                <a:latin typeface="Times New Roman" pitchFamily="18" charset="0"/>
                <a:ea typeface="幼圆" pitchFamily="49" charset="-122"/>
              </a:defRPr>
            </a:lvl1pPr>
          </a:lstStyle>
          <a:p>
            <a:r>
              <a:rPr lang="zh-CN" altLang="en-US"/>
              <a:t>讲课教师：张立江</a:t>
            </a:r>
          </a:p>
          <a:p>
            <a:endParaRPr lang="zh-CN" altLang="en-US"/>
          </a:p>
          <a:p>
            <a:r>
              <a:rPr lang="en-US" altLang="zh-CN"/>
              <a:t>E-mail</a:t>
            </a:r>
            <a:r>
              <a:rPr lang="zh-CN" altLang="en-US"/>
              <a:t>：</a:t>
            </a:r>
            <a:r>
              <a:rPr lang="en-US" altLang="zh-CN"/>
              <a:t>zhanglijaing@cumt.edu.cn</a:t>
            </a:r>
          </a:p>
        </p:txBody>
      </p:sp>
      <p:sp>
        <p:nvSpPr>
          <p:cNvPr id="17" name="Rectangle 4"/>
          <p:cNvSpPr>
            <a:spLocks noGrp="1" noChangeArrowheads="1"/>
          </p:cNvSpPr>
          <p:nvPr>
            <p:ph type="dt" sz="half" idx="10"/>
          </p:nvPr>
        </p:nvSpPr>
        <p:spPr>
          <a:xfrm>
            <a:off x="457200" y="6477000"/>
            <a:ext cx="2133600" cy="244475"/>
          </a:xfrm>
        </p:spPr>
        <p:txBody>
          <a:bodyPr/>
          <a:lstStyle>
            <a:lvl1pPr>
              <a:defRPr sz="1200"/>
            </a:lvl1pPr>
          </a:lstStyle>
          <a:p>
            <a:pPr>
              <a:defRPr/>
            </a:pPr>
            <a:fld id="{52B8673C-B322-479C-8657-09B812D0115C}" type="datetime1">
              <a:rPr lang="zh-CN" altLang="en-US" smtClean="0"/>
              <a:pPr>
                <a:defRPr/>
              </a:pPr>
              <a:t>2018/11/13</a:t>
            </a:fld>
            <a:endParaRPr lang="en-US" altLang="zh-CN" dirty="0"/>
          </a:p>
        </p:txBody>
      </p:sp>
      <p:sp>
        <p:nvSpPr>
          <p:cNvPr id="18" name="Rectangle 5"/>
          <p:cNvSpPr>
            <a:spLocks noGrp="1" noChangeArrowheads="1"/>
          </p:cNvSpPr>
          <p:nvPr>
            <p:ph type="ftr" sz="quarter" idx="11"/>
          </p:nvPr>
        </p:nvSpPr>
        <p:spPr>
          <a:xfrm>
            <a:off x="3124200" y="6477000"/>
            <a:ext cx="2895600" cy="244475"/>
          </a:xfrm>
        </p:spPr>
        <p:txBody>
          <a:bodyPr/>
          <a:lstStyle>
            <a:lvl1pPr>
              <a:defRPr>
                <a:solidFill>
                  <a:schemeClr val="tx1"/>
                </a:solidFill>
              </a:defRPr>
            </a:lvl1pPr>
          </a:lstStyle>
          <a:p>
            <a:pPr>
              <a:defRPr/>
            </a:pPr>
            <a:r>
              <a:rPr lang="zh-CN" altLang="en-US"/>
              <a:t>计算机科学与技术学院</a:t>
            </a:r>
            <a:endParaRPr lang="en-US" altLang="zh-CN" dirty="0"/>
          </a:p>
        </p:txBody>
      </p:sp>
      <p:sp>
        <p:nvSpPr>
          <p:cNvPr id="19" name="Rectangle 6"/>
          <p:cNvSpPr>
            <a:spLocks noGrp="1" noChangeArrowheads="1"/>
          </p:cNvSpPr>
          <p:nvPr>
            <p:ph type="sldNum" sz="quarter" idx="12"/>
          </p:nvPr>
        </p:nvSpPr>
        <p:spPr>
          <a:xfrm>
            <a:off x="6553200" y="6477000"/>
            <a:ext cx="2133600" cy="244475"/>
          </a:xfrm>
        </p:spPr>
        <p:txBody>
          <a:bodyPr/>
          <a:lstStyle>
            <a:lvl1pPr>
              <a:defRPr sz="1200"/>
            </a:lvl1pPr>
          </a:lstStyle>
          <a:p>
            <a:pPr>
              <a:defRPr/>
            </a:pPr>
            <a:fld id="{9AE8A996-8767-4725-A2CA-04C68C8AF2D7}" type="slidenum">
              <a:rPr lang="zh-CN" altLang="en-US"/>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7C6DC2C-41CB-4E20-B5A5-73412635AAA5}" type="datetime1">
              <a:rPr lang="zh-CN" altLang="en-US" smtClean="0"/>
              <a:pPr>
                <a:defRPr/>
              </a:pPr>
              <a:t>2018/11/13</a:t>
            </a:fld>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计算机科学与技术学院</a:t>
            </a: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9ACE8E05-082B-4097-A3E7-993C6EBECDCE}"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5800"/>
            <a:ext cx="20574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685800"/>
            <a:ext cx="60198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F23404C6-4CC7-40E1-B6EF-D6D708DE92FF}" type="datetime1">
              <a:rPr lang="zh-CN" altLang="en-US" smtClean="0"/>
              <a:pPr>
                <a:defRPr/>
              </a:pPr>
              <a:t>2018/11/13</a:t>
            </a:fld>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计算机科学与技术学院</a:t>
            </a: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30BD8EC5-85E7-4A42-BAB9-79C710B4F317}"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FF00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fld id="{CF789394-E977-4C66-8A88-5EDF46408A17}" type="datetime1">
              <a:rPr lang="zh-CN" altLang="en-US" smtClean="0"/>
              <a:pPr>
                <a:defRPr/>
              </a:pPr>
              <a:t>2018/11/13</a:t>
            </a:fld>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计算机科学与技术学院</a:t>
            </a: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038CBE43-3690-4DF4-874D-04E591604850}"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FA62AB15-0518-4652-9145-90D2600303F2}" type="datetime1">
              <a:rPr lang="zh-CN" altLang="en-US" smtClean="0"/>
              <a:pPr>
                <a:defRPr/>
              </a:pPr>
              <a:t>2018/11/13</a:t>
            </a:fld>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计算机科学与技术学院</a:t>
            </a: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8DCECC7F-8A47-4236-8E6A-1E43874E18AF}"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C5782F7A-C1CC-4F71-A9BF-8DC8C06E5F74}" type="datetime1">
              <a:rPr lang="zh-CN" altLang="en-US" smtClean="0"/>
              <a:pPr>
                <a:defRPr/>
              </a:pPr>
              <a:t>2018/11/13</a:t>
            </a:fld>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计算机科学与技术学院</a:t>
            </a: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9D0EAE04-1369-4FB4-903E-8A62607A2424}"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3DC34286-159D-440B-AF3D-985270E5A9CA}" type="datetime1">
              <a:rPr lang="zh-CN" altLang="en-US" smtClean="0"/>
              <a:pPr>
                <a:defRPr/>
              </a:pPr>
              <a:t>2018/11/13</a:t>
            </a:fld>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计算机科学与技术学院</a:t>
            </a: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E6BF626C-6A34-4C3B-8E11-29936A1F07C5}"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B7D0E4C1-DE71-454B-A40F-A71685FCE22B}" type="datetime1">
              <a:rPr lang="zh-CN" altLang="en-US" smtClean="0"/>
              <a:pPr>
                <a:defRPr/>
              </a:pPr>
              <a:t>2018/11/13</a:t>
            </a:fld>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计算机科学与技术学院</a:t>
            </a: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F9E8C1C0-1451-4659-85CA-57D1E6B256D0}"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AFD14F3-34E8-4E58-860E-25BE8815882B}" type="datetime1">
              <a:rPr lang="zh-CN" altLang="en-US" smtClean="0"/>
              <a:pPr>
                <a:defRPr/>
              </a:pPr>
              <a:t>2018/11/13</a:t>
            </a:fld>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r>
              <a:rPr lang="zh-CN" altLang="en-US"/>
              <a:t>计算机科学与技术学院</a:t>
            </a: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142BC163-4AB9-46C2-B350-DD47BAB85140}"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1152F424-DBB5-4EF9-882D-F4499EDC1289}" type="datetime1">
              <a:rPr lang="zh-CN" altLang="en-US" smtClean="0"/>
              <a:pPr>
                <a:defRPr/>
              </a:pPr>
              <a:t>2018/11/13</a:t>
            </a:fld>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计算机科学与技术学院</a:t>
            </a: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B7636D8D-CC12-447A-96B4-B9A1724DF34F}"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F9AA743C-C706-42AB-A3CD-BF2F3E714674}" type="datetime1">
              <a:rPr lang="zh-CN" altLang="en-US" smtClean="0"/>
              <a:pPr>
                <a:defRPr/>
              </a:pPr>
              <a:t>2018/11/13</a:t>
            </a:fld>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计算机科学与技术学院</a:t>
            </a: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4B4D0685-6816-4F6D-8D12-74487CF869E2}"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1224" name="Image" r:id="rId14" imgW="9561905" imgH="1600000" progId="">
                  <p:embed/>
                </p:oleObj>
              </mc:Choice>
              <mc:Fallback>
                <p:oleObj name="Image" r:id="rId14" imgW="9561905" imgH="1600000" progId="">
                  <p:embed/>
                  <p:pic>
                    <p:nvPicPr>
                      <p:cNvPr id="0" name="Picture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a:defRPr/>
            </a:pPr>
            <a:endParaRPr lang="zh-CN" altLang="en-US">
              <a:ea typeface="宋体" pitchFamily="2" charset="-122"/>
            </a:endParaRPr>
          </a:p>
        </p:txBody>
      </p:sp>
      <p:sp>
        <p:nvSpPr>
          <p:cNvPr id="1041" name="Freeform 17"/>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a:defRPr/>
            </a:pPr>
            <a:endParaRPr lang="zh-CN" altLang="en-US">
              <a:ea typeface="宋体" pitchFamily="2" charset="-122"/>
            </a:endParaRPr>
          </a:p>
        </p:txBody>
      </p:sp>
      <p:grpSp>
        <p:nvGrpSpPr>
          <p:cNvPr id="1055"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a:defRPr/>
              </a:pPr>
              <a:endParaRPr lang="zh-CN" altLang="en-US">
                <a:ea typeface="宋体" pitchFamily="2" charset="-122"/>
              </a:endParaRPr>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a:defRPr/>
              </a:pPr>
              <a:endParaRPr lang="zh-CN" altLang="en-US">
                <a:ea typeface="宋体" pitchFamily="2" charset="-122"/>
              </a:endParaRPr>
            </a:p>
          </p:txBody>
        </p:sp>
      </p:grpSp>
      <p:grpSp>
        <p:nvGrpSpPr>
          <p:cNvPr id="1056"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a:defRPr/>
              </a:pPr>
              <a:endParaRPr lang="zh-CN" altLang="en-US">
                <a:ea typeface="宋体" pitchFamily="2" charset="-122"/>
              </a:endParaRPr>
            </a:p>
          </p:txBody>
        </p:sp>
        <p:sp>
          <p:nvSpPr>
            <p:cNvPr id="1047" name="Oval 23"/>
            <p:cNvSpPr>
              <a:spLocks noChangeArrowheads="1"/>
            </p:cNvSpPr>
            <p:nvPr userDrawn="1"/>
          </p:nvSpPr>
          <p:spPr bwMode="gray">
            <a:xfrm>
              <a:off x="4992" y="912"/>
              <a:ext cx="480" cy="385"/>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a:defRPr/>
              </a:pPr>
              <a:endParaRPr lang="zh-CN" altLang="en-US">
                <a:ea typeface="宋体" pitchFamily="2" charset="-122"/>
              </a:endParaRPr>
            </a:p>
          </p:txBody>
        </p:sp>
      </p:grpSp>
      <p:grpSp>
        <p:nvGrpSpPr>
          <p:cNvPr id="1057"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a:defRPr/>
              </a:pPr>
              <a:endParaRPr lang="zh-CN" altLang="en-US">
                <a:ea typeface="宋体" pitchFamily="2" charset="-122"/>
              </a:endParaRPr>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a:defRPr/>
              </a:pPr>
              <a:endParaRPr lang="zh-CN" altLang="en-US">
                <a:ea typeface="宋体" pitchFamily="2" charset="-122"/>
              </a:endParaRPr>
            </a:p>
          </p:txBody>
        </p:sp>
      </p:grpSp>
      <p:sp>
        <p:nvSpPr>
          <p:cNvPr id="1058" name="Rectangle 3"/>
          <p:cNvSpPr>
            <a:spLocks noGrp="1" noChangeArrowheads="1"/>
          </p:cNvSpPr>
          <p:nvPr>
            <p:ph type="body" idx="1"/>
          </p:nvPr>
        </p:nvSpPr>
        <p:spPr bwMode="auto">
          <a:xfrm>
            <a:off x="457200" y="1828800"/>
            <a:ext cx="82296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ea typeface="宋体" pitchFamily="2" charset="-122"/>
              </a:defRPr>
            </a:lvl1pPr>
          </a:lstStyle>
          <a:p>
            <a:pPr>
              <a:defRPr/>
            </a:pPr>
            <a:fld id="{A38D360D-9B9A-466F-863F-A96F61632AC5}" type="datetime1">
              <a:rPr lang="zh-CN" altLang="en-US" smtClean="0"/>
              <a:pPr>
                <a:defRPr/>
              </a:pPr>
              <a:t>2018/11/13</a:t>
            </a:fld>
            <a:endParaRPr lang="en-US" altLang="zh-CN" dirty="0"/>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a:solidFill>
                  <a:schemeClr val="tx2"/>
                </a:solidFill>
                <a:ea typeface="华文隶书" pitchFamily="2" charset="-122"/>
              </a:defRPr>
            </a:lvl1pPr>
          </a:lstStyle>
          <a:p>
            <a:pPr>
              <a:defRPr/>
            </a:pPr>
            <a:r>
              <a:rPr lang="zh-CN" altLang="en-US"/>
              <a:t>计算机科学与技术学院</a:t>
            </a:r>
            <a:endParaRPr lang="en-US" altLang="zh-CN" dirty="0"/>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ea typeface="宋体" pitchFamily="2" charset="-122"/>
              </a:defRPr>
            </a:lvl1pPr>
          </a:lstStyle>
          <a:p>
            <a:pPr>
              <a:defRPr/>
            </a:pPr>
            <a:fld id="{75F172C5-4346-41D5-9605-6FD752394950}" type="slidenum">
              <a:rPr lang="en-US" altLang="zh-CN"/>
              <a:pPr>
                <a:defRPr/>
              </a:pPr>
              <a:t>‹#›</a:t>
            </a:fld>
            <a:endParaRPr lang="en-US" altLang="zh-CN" dirty="0"/>
          </a:p>
        </p:txBody>
      </p:sp>
      <p:sp>
        <p:nvSpPr>
          <p:cNvPr id="1062" name="Rectangle 2"/>
          <p:cNvSpPr>
            <a:spLocks noGrp="1" noChangeArrowheads="1"/>
          </p:cNvSpPr>
          <p:nvPr>
            <p:ph type="title"/>
          </p:nvPr>
        </p:nvSpPr>
        <p:spPr bwMode="white">
          <a:xfrm>
            <a:off x="914400" y="685800"/>
            <a:ext cx="7391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hf hdr="0"/>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charset="0"/>
        </a:defRPr>
      </a:lvl2pPr>
      <a:lvl3pPr algn="ctr" rtl="0" eaLnBrk="0" fontAlgn="base" hangingPunct="0">
        <a:spcBef>
          <a:spcPct val="0"/>
        </a:spcBef>
        <a:spcAft>
          <a:spcPct val="0"/>
        </a:spcAft>
        <a:defRPr sz="3600" b="1">
          <a:solidFill>
            <a:schemeClr val="bg1"/>
          </a:solidFill>
          <a:latin typeface="Arial" charset="0"/>
        </a:defRPr>
      </a:lvl3pPr>
      <a:lvl4pPr algn="ctr" rtl="0" eaLnBrk="0" fontAlgn="base" hangingPunct="0">
        <a:spcBef>
          <a:spcPct val="0"/>
        </a:spcBef>
        <a:spcAft>
          <a:spcPct val="0"/>
        </a:spcAft>
        <a:defRPr sz="3600" b="1">
          <a:solidFill>
            <a:schemeClr val="bg1"/>
          </a:solidFill>
          <a:latin typeface="Arial" charset="0"/>
        </a:defRPr>
      </a:lvl4pPr>
      <a:lvl5pPr algn="ctr" rtl="0" eaLnBrk="0" fontAlgn="base" hangingPunct="0">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Char char="•"/>
        <a:defRPr sz="22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7.w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3.png"/><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1.wmf"/><Relationship Id="rId4" Type="http://schemas.openxmlformats.org/officeDocument/2006/relationships/oleObject" Target="../embeddings/oleObject6.bin"/><Relationship Id="rId9" Type="http://schemas.openxmlformats.org/officeDocument/2006/relationships/image" Target="../media/image13.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25.png"/><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11" Type="http://schemas.openxmlformats.org/officeDocument/2006/relationships/image" Target="../media/image17.wmf"/><Relationship Id="rId5" Type="http://schemas.openxmlformats.org/officeDocument/2006/relationships/image" Target="../media/image14.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6.wmf"/></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8.wmf"/><Relationship Id="rId4"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5" Type="http://schemas.openxmlformats.org/officeDocument/2006/relationships/image" Target="../media/image19.w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36.png"/><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7.bin"/><Relationship Id="rId5" Type="http://schemas.openxmlformats.org/officeDocument/2006/relationships/image" Target="../media/image21.wmf"/><Relationship Id="rId4" Type="http://schemas.openxmlformats.org/officeDocument/2006/relationships/oleObject" Target="../embeddings/oleObject16.bin"/><Relationship Id="rId9" Type="http://schemas.openxmlformats.org/officeDocument/2006/relationships/image" Target="../media/image23.wmf"/></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0.bin"/><Relationship Id="rId5" Type="http://schemas.openxmlformats.org/officeDocument/2006/relationships/image" Target="../media/image24.wmf"/><Relationship Id="rId4" Type="http://schemas.openxmlformats.org/officeDocument/2006/relationships/oleObject" Target="../embeddings/oleObject19.bin"/></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6.wmf"/><Relationship Id="rId4" Type="http://schemas.openxmlformats.org/officeDocument/2006/relationships/oleObject" Target="../embeddings/oleObject21.bin"/></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49.png"/><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3.bin"/><Relationship Id="rId11" Type="http://schemas.openxmlformats.org/officeDocument/2006/relationships/image" Target="../media/image30.wmf"/><Relationship Id="rId5" Type="http://schemas.openxmlformats.org/officeDocument/2006/relationships/image" Target="../media/image27.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29.wmf"/></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7.bin"/><Relationship Id="rId5" Type="http://schemas.openxmlformats.org/officeDocument/2006/relationships/image" Target="../media/image31.wmf"/><Relationship Id="rId4" Type="http://schemas.openxmlformats.org/officeDocument/2006/relationships/oleObject" Target="../embeddings/oleObject26.bin"/></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9.bin"/><Relationship Id="rId5" Type="http://schemas.openxmlformats.org/officeDocument/2006/relationships/image" Target="../media/image33.wmf"/><Relationship Id="rId4" Type="http://schemas.openxmlformats.org/officeDocument/2006/relationships/oleObject" Target="../embeddings/oleObject28.bin"/></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1.bin"/><Relationship Id="rId5" Type="http://schemas.openxmlformats.org/officeDocument/2006/relationships/image" Target="../media/image35.wmf"/><Relationship Id="rId4" Type="http://schemas.openxmlformats.org/officeDocument/2006/relationships/oleObject" Target="../embeddings/oleObject30.bin"/></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0.png"/><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3.bin"/><Relationship Id="rId5" Type="http://schemas.openxmlformats.org/officeDocument/2006/relationships/image" Target="../media/image37.wmf"/><Relationship Id="rId4" Type="http://schemas.openxmlformats.org/officeDocument/2006/relationships/oleObject" Target="../embeddings/oleObject32.bin"/></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5.bin"/><Relationship Id="rId5" Type="http://schemas.openxmlformats.org/officeDocument/2006/relationships/image" Target="../media/image39.wmf"/><Relationship Id="rId4" Type="http://schemas.openxmlformats.org/officeDocument/2006/relationships/oleObject" Target="../embeddings/oleObject34.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image" Target="../media/image60.png"/><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7.bin"/><Relationship Id="rId11" Type="http://schemas.openxmlformats.org/officeDocument/2006/relationships/image" Target="../media/image44.wmf"/><Relationship Id="rId5" Type="http://schemas.openxmlformats.org/officeDocument/2006/relationships/image" Target="../media/image41.w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43.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49.wmf"/><Relationship Id="rId3" Type="http://schemas.openxmlformats.org/officeDocument/2006/relationships/image" Target="../media/image66.png"/><Relationship Id="rId7" Type="http://schemas.openxmlformats.org/officeDocument/2006/relationships/image" Target="../media/image46.wmf"/><Relationship Id="rId12"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1.bin"/><Relationship Id="rId11" Type="http://schemas.openxmlformats.org/officeDocument/2006/relationships/image" Target="../media/image48.wmf"/><Relationship Id="rId5" Type="http://schemas.openxmlformats.org/officeDocument/2006/relationships/image" Target="../media/image45.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47.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54.wmf"/><Relationship Id="rId3" Type="http://schemas.openxmlformats.org/officeDocument/2006/relationships/image" Target="../media/image72.png"/><Relationship Id="rId7" Type="http://schemas.openxmlformats.org/officeDocument/2006/relationships/image" Target="../media/image51.wmf"/><Relationship Id="rId12"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46.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52.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image" Target="../media/image76.png"/><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51.bin"/><Relationship Id="rId5" Type="http://schemas.openxmlformats.org/officeDocument/2006/relationships/image" Target="../media/image55.wmf"/><Relationship Id="rId4" Type="http://schemas.openxmlformats.org/officeDocument/2006/relationships/oleObject" Target="../embeddings/oleObject50.bin"/><Relationship Id="rId9" Type="http://schemas.openxmlformats.org/officeDocument/2006/relationships/image" Target="../media/image57.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62.wmf"/><Relationship Id="rId3" Type="http://schemas.openxmlformats.org/officeDocument/2006/relationships/image" Target="../media/image84.png"/><Relationship Id="rId7" Type="http://schemas.openxmlformats.org/officeDocument/2006/relationships/image" Target="../media/image59.wmf"/><Relationship Id="rId12" Type="http://schemas.openxmlformats.org/officeDocument/2006/relationships/oleObject" Target="../embeddings/oleObject57.bin"/><Relationship Id="rId17" Type="http://schemas.openxmlformats.org/officeDocument/2006/relationships/image" Target="../media/image64.wmf"/><Relationship Id="rId2" Type="http://schemas.openxmlformats.org/officeDocument/2006/relationships/slideLayout" Target="../slideLayouts/slideLayout2.xml"/><Relationship Id="rId16" Type="http://schemas.openxmlformats.org/officeDocument/2006/relationships/oleObject" Target="../embeddings/oleObject59.bin"/><Relationship Id="rId1" Type="http://schemas.openxmlformats.org/officeDocument/2006/relationships/vmlDrawing" Target="../drawings/vmlDrawing21.vml"/><Relationship Id="rId6" Type="http://schemas.openxmlformats.org/officeDocument/2006/relationships/oleObject" Target="../embeddings/oleObject54.bin"/><Relationship Id="rId11" Type="http://schemas.openxmlformats.org/officeDocument/2006/relationships/image" Target="../media/image61.wmf"/><Relationship Id="rId5" Type="http://schemas.openxmlformats.org/officeDocument/2006/relationships/image" Target="../media/image58.wmf"/><Relationship Id="rId15" Type="http://schemas.openxmlformats.org/officeDocument/2006/relationships/image" Target="../media/image63.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60.wmf"/><Relationship Id="rId14" Type="http://schemas.openxmlformats.org/officeDocument/2006/relationships/oleObject" Target="../embeddings/oleObject58.bin"/></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68.wmf"/><Relationship Id="rId4" Type="http://schemas.openxmlformats.org/officeDocument/2006/relationships/oleObject" Target="../embeddings/oleObject60.bin"/></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62.bin"/><Relationship Id="rId5" Type="http://schemas.openxmlformats.org/officeDocument/2006/relationships/image" Target="../media/image69.wmf"/><Relationship Id="rId4" Type="http://schemas.openxmlformats.org/officeDocument/2006/relationships/oleObject" Target="../embeddings/oleObject61.bin"/></Relationships>
</file>

<file path=ppt/slides/_rels/slide57.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72.wmf"/><Relationship Id="rId5" Type="http://schemas.openxmlformats.org/officeDocument/2006/relationships/oleObject" Target="../embeddings/oleObject64.bin"/><Relationship Id="rId10" Type="http://schemas.openxmlformats.org/officeDocument/2006/relationships/image" Target="../media/image74.wmf"/><Relationship Id="rId4" Type="http://schemas.openxmlformats.org/officeDocument/2006/relationships/image" Target="../media/image71.wmf"/><Relationship Id="rId9" Type="http://schemas.openxmlformats.org/officeDocument/2006/relationships/oleObject" Target="../embeddings/oleObject66.bin"/></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image" Target="../media/image83.png"/><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68.bin"/><Relationship Id="rId11" Type="http://schemas.openxmlformats.org/officeDocument/2006/relationships/image" Target="../media/image78.wmf"/><Relationship Id="rId5" Type="http://schemas.openxmlformats.org/officeDocument/2006/relationships/image" Target="../media/image75.w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77.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image" Target="../media/image87.png"/><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72.bin"/><Relationship Id="rId5" Type="http://schemas.openxmlformats.org/officeDocument/2006/relationships/image" Target="../media/image79.wmf"/><Relationship Id="rId4" Type="http://schemas.openxmlformats.org/officeDocument/2006/relationships/oleObject" Target="../embeddings/oleObject71.bin"/><Relationship Id="rId9" Type="http://schemas.openxmlformats.org/officeDocument/2006/relationships/image" Target="../media/image81.wmf"/></Relationships>
</file>

<file path=ppt/slides/_rels/slide62.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83.wmf"/><Relationship Id="rId11" Type="http://schemas.openxmlformats.org/officeDocument/2006/relationships/image" Target="../media/image93.png"/><Relationship Id="rId5" Type="http://schemas.openxmlformats.org/officeDocument/2006/relationships/oleObject" Target="../embeddings/oleObject75.bin"/><Relationship Id="rId10" Type="http://schemas.openxmlformats.org/officeDocument/2006/relationships/image" Target="../media/image84.wmf"/><Relationship Id="rId4" Type="http://schemas.openxmlformats.org/officeDocument/2006/relationships/image" Target="../media/image82.wmf"/><Relationship Id="rId9" Type="http://schemas.openxmlformats.org/officeDocument/2006/relationships/oleObject" Target="../embeddings/oleObject77.bin"/></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85.wmf"/><Relationship Id="rId4" Type="http://schemas.openxmlformats.org/officeDocument/2006/relationships/oleObject" Target="../embeddings/oleObject78.bin"/></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80.bin"/><Relationship Id="rId5" Type="http://schemas.openxmlformats.org/officeDocument/2006/relationships/image" Target="../media/image86.wmf"/><Relationship Id="rId4" Type="http://schemas.openxmlformats.org/officeDocument/2006/relationships/oleObject" Target="../embeddings/oleObject79.bin"/></Relationships>
</file>

<file path=ppt/slides/_rels/slide67.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89.wmf"/><Relationship Id="rId5" Type="http://schemas.openxmlformats.org/officeDocument/2006/relationships/oleObject" Target="../embeddings/oleObject82.bin"/><Relationship Id="rId4" Type="http://schemas.openxmlformats.org/officeDocument/2006/relationships/image" Target="../media/image88.wmf"/></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4"/>
          <p:cNvSpPr>
            <a:spLocks noGrp="1" noChangeArrowheads="1"/>
          </p:cNvSpPr>
          <p:nvPr>
            <p:ph type="dt" sz="quarter" idx="10"/>
          </p:nvPr>
        </p:nvSpPr>
        <p:spPr>
          <a:noFill/>
        </p:spPr>
        <p:txBody>
          <a:bodyPr/>
          <a:lstStyle/>
          <a:p>
            <a:fld id="{D896E4AF-571B-4CEA-AF7B-E5951CDF41B1}" type="datetime1">
              <a:rPr lang="zh-CN" altLang="en-US" smtClean="0">
                <a:ea typeface="宋体" charset="-122"/>
              </a:rPr>
              <a:pPr/>
              <a:t>2018/11/13</a:t>
            </a:fld>
            <a:endParaRPr lang="en-US" altLang="zh-CN" smtClean="0">
              <a:ea typeface="宋体" charset="-122"/>
            </a:endParaRPr>
          </a:p>
        </p:txBody>
      </p:sp>
      <p:sp>
        <p:nvSpPr>
          <p:cNvPr id="14338" name="Rectangle 5"/>
          <p:cNvSpPr>
            <a:spLocks noGrp="1" noChangeArrowheads="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4339" name="Rectangle 6"/>
          <p:cNvSpPr>
            <a:spLocks noGrp="1" noChangeArrowheads="1"/>
          </p:cNvSpPr>
          <p:nvPr>
            <p:ph type="sldNum" sz="quarter" idx="12"/>
          </p:nvPr>
        </p:nvSpPr>
        <p:spPr>
          <a:noFill/>
        </p:spPr>
        <p:txBody>
          <a:bodyPr/>
          <a:lstStyle/>
          <a:p>
            <a:fld id="{2794746F-4187-43F5-B3E8-34DA3F3E550E}" type="slidenum">
              <a:rPr lang="zh-CN" altLang="en-US" smtClean="0">
                <a:ea typeface="宋体" charset="-122"/>
              </a:rPr>
              <a:pPr/>
              <a:t>1</a:t>
            </a:fld>
            <a:endParaRPr lang="en-US" altLang="zh-CN" smtClean="0">
              <a:ea typeface="宋体" charset="-122"/>
            </a:endParaRPr>
          </a:p>
        </p:txBody>
      </p:sp>
      <p:sp>
        <p:nvSpPr>
          <p:cNvPr id="2050" name="Rectangle 2"/>
          <p:cNvSpPr>
            <a:spLocks noGrp="1" noChangeArrowheads="1"/>
          </p:cNvSpPr>
          <p:nvPr>
            <p:ph type="ctrTitle"/>
          </p:nvPr>
        </p:nvSpPr>
        <p:spPr>
          <a:xfrm>
            <a:off x="1219200" y="2743200"/>
            <a:ext cx="7086600" cy="1012825"/>
          </a:xfrm>
        </p:spPr>
        <p:txBody>
          <a:bodyPr/>
          <a:lstStyle/>
          <a:p>
            <a:pPr eaLnBrk="1" hangingPunct="1">
              <a:defRPr/>
            </a:pPr>
            <a:r>
              <a:rPr lang="en-US" altLang="zh-CN" sz="5600" dirty="0" smtClean="0">
                <a:solidFill>
                  <a:srgbClr val="CC3300"/>
                </a:solidFill>
                <a:latin typeface="华文隶书" pitchFamily="2" charset="-122"/>
                <a:ea typeface="华文隶书" pitchFamily="2" charset="-122"/>
              </a:rPr>
              <a:t/>
            </a:r>
            <a:br>
              <a:rPr lang="en-US" altLang="zh-CN" sz="5600" dirty="0" smtClean="0">
                <a:solidFill>
                  <a:srgbClr val="CC3300"/>
                </a:solidFill>
                <a:latin typeface="华文隶书" pitchFamily="2" charset="-122"/>
                <a:ea typeface="华文隶书" pitchFamily="2" charset="-122"/>
              </a:rPr>
            </a:br>
            <a:r>
              <a:rPr lang="zh-CN" altLang="en-US" sz="4200" dirty="0" smtClean="0">
                <a:solidFill>
                  <a:srgbClr val="FFFF00"/>
                </a:solidFill>
                <a:latin typeface="华文隶书" pitchFamily="2" charset="-122"/>
                <a:ea typeface="华文隶书" pitchFamily="2" charset="-122"/>
              </a:rPr>
              <a:t>第</a:t>
            </a:r>
            <a:r>
              <a:rPr lang="en-US" altLang="zh-CN" sz="4200" dirty="0" smtClean="0">
                <a:solidFill>
                  <a:srgbClr val="FFFF00"/>
                </a:solidFill>
                <a:latin typeface="华文隶书" pitchFamily="2" charset="-122"/>
                <a:ea typeface="华文隶书" pitchFamily="2" charset="-122"/>
              </a:rPr>
              <a:t>3</a:t>
            </a:r>
            <a:r>
              <a:rPr lang="zh-CN" altLang="en-US" sz="4200" dirty="0" smtClean="0">
                <a:solidFill>
                  <a:srgbClr val="FFFF00"/>
                </a:solidFill>
                <a:latin typeface="华文隶书" pitchFamily="2" charset="-122"/>
                <a:ea typeface="华文隶书" pitchFamily="2" charset="-122"/>
              </a:rPr>
              <a:t>章：密码学的信息论基础</a:t>
            </a:r>
            <a:endParaRPr lang="zh-CN" altLang="en-US" sz="4200" dirty="0">
              <a:solidFill>
                <a:srgbClr val="CC3300"/>
              </a:solidFill>
              <a:latin typeface="华文隶书" pitchFamily="2" charset="-122"/>
              <a:ea typeface="华文隶书" pitchFamily="2" charset="-122"/>
            </a:endParaRPr>
          </a:p>
        </p:txBody>
      </p:sp>
      <p:sp>
        <p:nvSpPr>
          <p:cNvPr id="14341" name="Rectangle 3"/>
          <p:cNvSpPr>
            <a:spLocks noGrp="1" noChangeArrowheads="1"/>
          </p:cNvSpPr>
          <p:nvPr>
            <p:ph type="subTitle" idx="1"/>
          </p:nvPr>
        </p:nvSpPr>
        <p:spPr>
          <a:xfrm>
            <a:off x="1371600" y="4724400"/>
            <a:ext cx="6705600" cy="838200"/>
          </a:xfrm>
        </p:spPr>
        <p:txBody>
          <a:bodyPr/>
          <a:lstStyle/>
          <a:p>
            <a:pPr eaLnBrk="1" hangingPunct="1"/>
            <a:endParaRPr lang="zh-CN" altLang="en-US" sz="2400" dirty="0" smtClean="0">
              <a:latin typeface="华文楷体"/>
              <a:ea typeface="华文楷体"/>
              <a:cs typeface="华文楷体"/>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8674" name="内容占位符 2"/>
              <p:cNvSpPr>
                <a:spLocks noGrp="1"/>
              </p:cNvSpPr>
              <p:nvPr>
                <p:ph idx="1"/>
              </p:nvPr>
            </p:nvSpPr>
            <p:spPr/>
            <p:txBody>
              <a:bodyPr/>
              <a:lstStyle/>
              <a:p>
                <a:pPr lvl="1" eaLnBrk="1" hangingPunct="1">
                  <a:lnSpc>
                    <a:spcPct val="110000"/>
                  </a:lnSpc>
                  <a:buFont typeface="Wingdings" pitchFamily="2" charset="2"/>
                  <a:buChar char="l"/>
                </a:pPr>
                <a:r>
                  <a:rPr lang="zh-CN" altLang="en-US" dirty="0" smtClean="0">
                    <a:ea typeface="宋体" charset="-122"/>
                  </a:rPr>
                  <a:t>假设以固定的概率分布选取密钥</a:t>
                </a:r>
                <a:endParaRPr lang="en-US" altLang="zh-CN" dirty="0" smtClean="0">
                  <a:ea typeface="宋体" charset="-122"/>
                </a:endParaRPr>
              </a:p>
              <a:p>
                <a:pPr lvl="2" eaLnBrk="1" hangingPunct="1">
                  <a:lnSpc>
                    <a:spcPct val="110000"/>
                  </a:lnSpc>
                  <a:buFont typeface="Wingdings" pitchFamily="2" charset="2"/>
                  <a:buChar char="l"/>
                </a:pPr>
                <a:r>
                  <a:rPr lang="zh-CN" altLang="en-US" b="1" dirty="0" smtClean="0">
                    <a:solidFill>
                      <a:srgbClr val="FF0000"/>
                    </a:solidFill>
                    <a:ea typeface="宋体" charset="-122"/>
                  </a:rPr>
                  <a:t>通常密钥选取是随机的</a:t>
                </a:r>
                <a:r>
                  <a:rPr lang="zh-CN" altLang="en-US" dirty="0" smtClean="0">
                    <a:ea typeface="宋体" charset="-122"/>
                  </a:rPr>
                  <a:t>，因此所有密钥都是等概率的，在这里假设不</a:t>
                </a:r>
                <a:r>
                  <a:rPr lang="zh-CN" altLang="en-US" dirty="0">
                    <a:ea typeface="宋体" charset="-122"/>
                  </a:rPr>
                  <a:t>一定</a:t>
                </a:r>
                <a:r>
                  <a:rPr lang="zh-CN" altLang="en-US" dirty="0" smtClean="0">
                    <a:ea typeface="宋体" charset="-122"/>
                  </a:rPr>
                  <a:t>是等概率的</a:t>
                </a:r>
                <a:endParaRPr lang="en-US" altLang="zh-CN" dirty="0" smtClean="0">
                  <a:ea typeface="宋体" charset="-122"/>
                </a:endParaRPr>
              </a:p>
              <a:p>
                <a:pPr lvl="2" eaLnBrk="1" hangingPunct="1">
                  <a:lnSpc>
                    <a:spcPct val="110000"/>
                  </a:lnSpc>
                  <a:buFont typeface="Wingdings" pitchFamily="2" charset="2"/>
                  <a:buChar char="l"/>
                </a:pPr>
                <a:r>
                  <a:rPr lang="zh-CN" altLang="en-US" dirty="0" smtClean="0">
                    <a:ea typeface="宋体" charset="-122"/>
                  </a:rPr>
                  <a:t>密钥用</a:t>
                </a:r>
                <a:r>
                  <a:rPr lang="zh-CN" altLang="en-US" dirty="0">
                    <a:ea typeface="宋体" charset="-122"/>
                  </a:rPr>
                  <a:t>随机变量</a:t>
                </a:r>
                <a14:m>
                  <m:oMath xmlns:m="http://schemas.openxmlformats.org/officeDocument/2006/math">
                    <m:r>
                      <a:rPr lang="en-US" altLang="zh-CN" i="1" dirty="0" smtClean="0">
                        <a:latin typeface="Cambria Math"/>
                        <a:ea typeface="宋体" charset="-122"/>
                      </a:rPr>
                      <m:t>𝐾</m:t>
                    </m:r>
                  </m:oMath>
                </a14:m>
                <a:r>
                  <a:rPr lang="zh-CN" altLang="en-US" dirty="0" smtClean="0">
                    <a:ea typeface="宋体" charset="-122"/>
                  </a:rPr>
                  <a:t>表示；</a:t>
                </a:r>
                <a14:m>
                  <m:oMath xmlns:m="http://schemas.openxmlformats.org/officeDocument/2006/math">
                    <m:r>
                      <a:rPr lang="en-US" altLang="zh-CN" i="1" dirty="0" smtClean="0">
                        <a:solidFill>
                          <a:srgbClr val="FF0000"/>
                        </a:solidFill>
                        <a:latin typeface="Cambria Math"/>
                        <a:ea typeface="宋体" charset="-122"/>
                      </a:rPr>
                      <m:t>𝑝</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𝐾</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𝑘</m:t>
                    </m:r>
                    <m:r>
                      <a:rPr lang="en-US" altLang="zh-CN" i="1" dirty="0" smtClean="0">
                        <a:solidFill>
                          <a:srgbClr val="FF0000"/>
                        </a:solidFill>
                        <a:latin typeface="Cambria Math"/>
                        <a:ea typeface="宋体" charset="-122"/>
                      </a:rPr>
                      <m:t>)</m:t>
                    </m:r>
                  </m:oMath>
                </a14:m>
                <a:r>
                  <a:rPr lang="zh-CN" altLang="en-US" dirty="0" smtClean="0">
                    <a:ea typeface="宋体" charset="-122"/>
                  </a:rPr>
                  <a:t>表示密钥</a:t>
                </a:r>
                <a14:m>
                  <m:oMath xmlns:m="http://schemas.openxmlformats.org/officeDocument/2006/math">
                    <m:r>
                      <a:rPr lang="en-US" altLang="zh-CN" i="1" dirty="0" smtClean="0">
                        <a:latin typeface="Cambria Math"/>
                        <a:ea typeface="宋体" charset="-122"/>
                      </a:rPr>
                      <m:t>𝑘</m:t>
                    </m:r>
                  </m:oMath>
                </a14:m>
                <a:r>
                  <a:rPr lang="zh-CN" altLang="en-US" dirty="0" smtClean="0">
                    <a:ea typeface="宋体" charset="-122"/>
                  </a:rPr>
                  <a:t>发生的概率</a:t>
                </a:r>
                <a:endParaRPr lang="en-US" altLang="zh-CN" dirty="0" smtClean="0">
                  <a:ea typeface="宋体" charset="-122"/>
                </a:endParaRPr>
              </a:p>
              <a:p>
                <a:pPr lvl="2" eaLnBrk="1" hangingPunct="1">
                  <a:lnSpc>
                    <a:spcPct val="110000"/>
                  </a:lnSpc>
                  <a:buFont typeface="Wingdings" pitchFamily="2" charset="2"/>
                  <a:buChar char="l"/>
                </a:pPr>
                <a:endParaRPr lang="en-US" altLang="zh-CN" dirty="0" smtClean="0">
                  <a:ea typeface="宋体" charset="-122"/>
                </a:endParaRPr>
              </a:p>
              <a:p>
                <a:pPr lvl="1" eaLnBrk="1" hangingPunct="1">
                  <a:lnSpc>
                    <a:spcPct val="110000"/>
                  </a:lnSpc>
                  <a:buFont typeface="Wingdings" pitchFamily="2" charset="2"/>
                  <a:buChar char="l"/>
                </a:pPr>
                <a:r>
                  <a:rPr lang="zh-CN" altLang="en-US" dirty="0" smtClean="0">
                    <a:ea typeface="宋体" charset="-122"/>
                  </a:rPr>
                  <a:t>假设密钥和明文是统计独立的</a:t>
                </a:r>
                <a:endParaRPr lang="en-US" altLang="zh-CN" dirty="0" smtClean="0">
                  <a:ea typeface="宋体" charset="-122"/>
                </a:endParaRPr>
              </a:p>
              <a:p>
                <a:pPr lvl="1" eaLnBrk="1" hangingPunct="1">
                  <a:lnSpc>
                    <a:spcPct val="110000"/>
                  </a:lnSpc>
                  <a:buFont typeface="Wingdings" pitchFamily="2" charset="2"/>
                  <a:buChar char="l"/>
                </a:pPr>
                <a:endParaRPr lang="zh-CN" altLang="en-US" dirty="0" smtClean="0">
                  <a:ea typeface="宋体" charset="-122"/>
                </a:endParaRPr>
              </a:p>
              <a:p>
                <a:pPr lvl="1" eaLnBrk="1" hangingPunct="1">
                  <a:lnSpc>
                    <a:spcPct val="110000"/>
                  </a:lnSpc>
                  <a:buFont typeface="Wingdings" pitchFamily="2" charset="2"/>
                  <a:buChar char="l"/>
                </a:pPr>
                <a:r>
                  <a:rPr lang="zh-CN" altLang="en-US" dirty="0">
                    <a:ea typeface="宋体" charset="-122"/>
                  </a:rPr>
                  <a:t>密文</a:t>
                </a:r>
                <a:r>
                  <a:rPr lang="zh-CN" altLang="en-US" dirty="0" smtClean="0">
                    <a:ea typeface="宋体" charset="-122"/>
                  </a:rPr>
                  <a:t>用随机变量</a:t>
                </a:r>
                <a14:m>
                  <m:oMath xmlns:m="http://schemas.openxmlformats.org/officeDocument/2006/math">
                    <m:r>
                      <a:rPr lang="en-US" altLang="zh-CN" i="1" dirty="0" smtClean="0">
                        <a:latin typeface="Cambria Math"/>
                        <a:ea typeface="宋体" charset="-122"/>
                      </a:rPr>
                      <m:t>𝑌</m:t>
                    </m:r>
                  </m:oMath>
                </a14:m>
                <a:r>
                  <a:rPr lang="zh-CN" altLang="en-US" dirty="0" smtClean="0">
                    <a:ea typeface="宋体" charset="-122"/>
                  </a:rPr>
                  <a:t>表示。通过明文</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和密钥</a:t>
                </a:r>
                <a14:m>
                  <m:oMath xmlns:m="http://schemas.openxmlformats.org/officeDocument/2006/math">
                    <m:r>
                      <a:rPr lang="en-US" altLang="zh-CN" i="1" dirty="0" smtClean="0">
                        <a:latin typeface="Cambria Math"/>
                        <a:ea typeface="宋体" charset="-122"/>
                      </a:rPr>
                      <m:t>𝐾</m:t>
                    </m:r>
                  </m:oMath>
                </a14:m>
                <a:r>
                  <a:rPr lang="zh-CN" altLang="en-US" dirty="0" smtClean="0">
                    <a:ea typeface="宋体" charset="-122"/>
                  </a:rPr>
                  <a:t>可以计算出密文</a:t>
                </a:r>
                <a14:m>
                  <m:oMath xmlns:m="http://schemas.openxmlformats.org/officeDocument/2006/math">
                    <m:r>
                      <a:rPr lang="en-US" altLang="zh-CN" i="1" dirty="0" smtClean="0">
                        <a:latin typeface="Cambria Math"/>
                        <a:ea typeface="宋体" charset="-122"/>
                      </a:rPr>
                      <m:t>𝑌</m:t>
                    </m:r>
                  </m:oMath>
                </a14:m>
                <a:r>
                  <a:rPr lang="zh-CN" altLang="en-US" dirty="0" smtClean="0">
                    <a:ea typeface="宋体" charset="-122"/>
                  </a:rPr>
                  <a:t>的概率</a:t>
                </a:r>
                <a14:m>
                  <m:oMath xmlns:m="http://schemas.openxmlformats.org/officeDocument/2006/math">
                    <m:r>
                      <a:rPr lang="en-US" altLang="zh-CN" i="1" dirty="0" smtClean="0">
                        <a:solidFill>
                          <a:srgbClr val="FF0000"/>
                        </a:solidFill>
                        <a:latin typeface="Cambria Math"/>
                        <a:ea typeface="宋体" charset="-122"/>
                      </a:rPr>
                      <m:t>𝑝</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𝑌</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𝑦</m:t>
                    </m:r>
                    <m:r>
                      <a:rPr lang="en-US" altLang="zh-CN" i="1" dirty="0" smtClean="0">
                        <a:solidFill>
                          <a:srgbClr val="FF0000"/>
                        </a:solidFill>
                        <a:latin typeface="Cambria Math"/>
                        <a:ea typeface="宋体" charset="-122"/>
                      </a:rPr>
                      <m:t>)</m:t>
                    </m:r>
                  </m:oMath>
                </a14:m>
                <a:endParaRPr lang="zh-CN" altLang="en-US" dirty="0" smtClean="0">
                  <a:ea typeface="宋体" charset="-122"/>
                </a:endParaRPr>
              </a:p>
            </p:txBody>
          </p:sp>
        </mc:Choice>
        <mc:Fallback xmlns="">
          <p:sp>
            <p:nvSpPr>
              <p:cNvPr id="28674" name="内容占位符 2"/>
              <p:cNvSpPr>
                <a:spLocks noGrp="1" noRot="1" noChangeAspect="1" noMove="1" noResize="1" noEditPoints="1" noAdjustHandles="1" noChangeArrowheads="1" noChangeShapeType="1" noTextEdit="1"/>
              </p:cNvSpPr>
              <p:nvPr>
                <p:ph idx="1"/>
              </p:nvPr>
            </p:nvSpPr>
            <p:spPr>
              <a:blipFill rotWithShape="1">
                <a:blip r:embed="rId2"/>
                <a:stretch>
                  <a:fillRect t="-1355"/>
                </a:stretch>
              </a:blipFill>
            </p:spPr>
            <p:txBody>
              <a:bodyPr/>
              <a:lstStyle/>
              <a:p>
                <a:r>
                  <a:rPr lang="zh-CN" altLang="en-US">
                    <a:noFill/>
                  </a:rPr>
                  <a:t> </a:t>
                </a:r>
              </a:p>
            </p:txBody>
          </p:sp>
        </mc:Fallback>
      </mc:AlternateContent>
      <p:sp>
        <p:nvSpPr>
          <p:cNvPr id="28675" name="日期占位符 3"/>
          <p:cNvSpPr>
            <a:spLocks noGrp="1"/>
          </p:cNvSpPr>
          <p:nvPr>
            <p:ph type="dt" sz="quarter" idx="10"/>
          </p:nvPr>
        </p:nvSpPr>
        <p:spPr>
          <a:noFill/>
        </p:spPr>
        <p:txBody>
          <a:bodyPr/>
          <a:lstStyle/>
          <a:p>
            <a:fld id="{E7DBB7AE-7B4A-442C-9A3C-E569E8EF2E59}" type="datetime1">
              <a:rPr lang="zh-CN" altLang="en-US" smtClean="0">
                <a:ea typeface="宋体" charset="-122"/>
              </a:rPr>
              <a:pPr/>
              <a:t>2018/11/13</a:t>
            </a:fld>
            <a:endParaRPr lang="en-US" altLang="zh-CN" smtClean="0">
              <a:ea typeface="宋体" charset="-122"/>
            </a:endParaRPr>
          </a:p>
        </p:txBody>
      </p:sp>
      <p:sp>
        <p:nvSpPr>
          <p:cNvPr id="28676"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28677" name="灯片编号占位符 5"/>
          <p:cNvSpPr>
            <a:spLocks noGrp="1"/>
          </p:cNvSpPr>
          <p:nvPr>
            <p:ph type="sldNum" sz="quarter" idx="12"/>
          </p:nvPr>
        </p:nvSpPr>
        <p:spPr>
          <a:noFill/>
        </p:spPr>
        <p:txBody>
          <a:bodyPr/>
          <a:lstStyle/>
          <a:p>
            <a:fld id="{A27E0A9C-5170-483F-BD0C-D4C0BD140931}" type="slidenum">
              <a:rPr lang="en-US" altLang="zh-CN" smtClean="0">
                <a:ea typeface="宋体" charset="-122"/>
              </a:rPr>
              <a:pPr/>
              <a:t>10</a:t>
            </a:fld>
            <a:endParaRPr lang="en-US" altLang="zh-CN"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8674">
                                            <p:txEl>
                                              <p:pRg st="4" end="4"/>
                                            </p:txEl>
                                          </p:spTgt>
                                        </p:tgtEl>
                                        <p:attrNameLst>
                                          <p:attrName>style.visibility</p:attrName>
                                        </p:attrNameLst>
                                      </p:cBhvr>
                                      <p:to>
                                        <p:strVal val="visible"/>
                                      </p:to>
                                    </p:set>
                                    <p:animEffect transition="in" filter="circle(in)">
                                      <p:cBhvr>
                                        <p:cTn id="7" dur="2000"/>
                                        <p:tgtEl>
                                          <p:spTgt spid="2867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8674">
                                            <p:txEl>
                                              <p:pRg st="6" end="6"/>
                                            </p:txEl>
                                          </p:spTgt>
                                        </p:tgtEl>
                                        <p:attrNameLst>
                                          <p:attrName>style.visibility</p:attrName>
                                        </p:attrNameLst>
                                      </p:cBhvr>
                                      <p:to>
                                        <p:strVal val="visible"/>
                                      </p:to>
                                    </p:set>
                                    <p:animEffect transition="in" filter="fade">
                                      <p:cBhvr>
                                        <p:cTn id="12" dur="1000"/>
                                        <p:tgtEl>
                                          <p:spTgt spid="28674">
                                            <p:txEl>
                                              <p:pRg st="6" end="6"/>
                                            </p:txEl>
                                          </p:spTgt>
                                        </p:tgtEl>
                                      </p:cBhvr>
                                    </p:animEffect>
                                    <p:anim calcmode="lin" valueType="num">
                                      <p:cBhvr>
                                        <p:cTn id="13" dur="1000" fill="hold"/>
                                        <p:tgtEl>
                                          <p:spTgt spid="28674">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2867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1510" name="内容占位符 2"/>
              <p:cNvSpPr>
                <a:spLocks noGrp="1"/>
              </p:cNvSpPr>
              <p:nvPr>
                <p:ph idx="1"/>
              </p:nvPr>
            </p:nvSpPr>
            <p:spPr/>
            <p:txBody>
              <a:bodyPr/>
              <a:lstStyle/>
              <a:p>
                <a:pPr eaLnBrk="1" hangingPunct="1"/>
                <a:r>
                  <a:rPr lang="zh-CN" altLang="en-US" dirty="0">
                    <a:ea typeface="宋体" charset="-122"/>
                  </a:rPr>
                  <a:t>对于密钥</a:t>
                </a:r>
                <a14:m>
                  <m:oMath xmlns:m="http://schemas.openxmlformats.org/officeDocument/2006/math">
                    <m:r>
                      <a:rPr lang="en-US" altLang="zh-CN" i="1" dirty="0" smtClean="0">
                        <a:latin typeface="Cambria Math"/>
                        <a:ea typeface="宋体" charset="-122"/>
                      </a:rPr>
                      <m:t>𝑘</m:t>
                    </m:r>
                    <m:r>
                      <a:rPr lang="en-US" altLang="zh-CN" i="1" dirty="0" smtClean="0">
                        <a:latin typeface="Cambria Math"/>
                        <a:ea typeface="宋体" charset="-122"/>
                      </a:rPr>
                      <m:t>∈</m:t>
                    </m:r>
                    <m:r>
                      <a:rPr lang="en-US" altLang="zh-CN" i="1" dirty="0" smtClean="0">
                        <a:latin typeface="Cambria Math"/>
                        <a:ea typeface="宋体" charset="-122"/>
                      </a:rPr>
                      <m:t>𝐾</m:t>
                    </m:r>
                  </m:oMath>
                </a14:m>
                <a:r>
                  <a:rPr lang="zh-CN" altLang="en-US" dirty="0">
                    <a:ea typeface="宋体" charset="-122"/>
                  </a:rPr>
                  <a:t>，定义</a:t>
                </a:r>
                <a14:m>
                  <m:oMath xmlns:m="http://schemas.openxmlformats.org/officeDocument/2006/math">
                    <m:r>
                      <a:rPr lang="en-US" altLang="zh-CN" i="1" dirty="0" smtClean="0">
                        <a:latin typeface="Cambria Math"/>
                        <a:ea typeface="宋体" charset="-122"/>
                      </a:rPr>
                      <m:t>𝐶</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dirty="0" smtClean="0">
                        <a:latin typeface="Cambria Math"/>
                        <a:ea typeface="宋体" charset="-122"/>
                      </a:rPr>
                      <m:t>)</m:t>
                    </m:r>
                    <m:r>
                      <a:rPr lang="zh-CN" altLang="en-US" i="1" dirty="0">
                        <a:latin typeface="Cambria Math"/>
                        <a:ea typeface="宋体" charset="-122"/>
                      </a:rPr>
                      <m:t>＝</m:t>
                    </m:r>
                    <m:r>
                      <a:rPr lang="en-US" altLang="zh-CN" i="1" dirty="0">
                        <a:latin typeface="Cambria Math"/>
                        <a:ea typeface="宋体" charset="-122"/>
                      </a:rPr>
                      <m:t>{</m:t>
                    </m:r>
                    <m:r>
                      <a:rPr lang="en-US" altLang="zh-CN" i="1" dirty="0" err="1">
                        <a:latin typeface="Cambria Math"/>
                        <a:ea typeface="宋体" charset="-122"/>
                      </a:rPr>
                      <m:t>𝐸</m:t>
                    </m:r>
                    <m:r>
                      <a:rPr lang="en-US" altLang="zh-CN" i="1" baseline="-25000" dirty="0" err="1">
                        <a:latin typeface="Cambria Math"/>
                        <a:ea typeface="宋体" charset="-122"/>
                      </a:rPr>
                      <m:t>𝑘</m:t>
                    </m:r>
                    <m:r>
                      <a:rPr lang="en-US" altLang="zh-CN" i="1" dirty="0">
                        <a:latin typeface="Cambria Math"/>
                        <a:ea typeface="宋体" charset="-122"/>
                      </a:rPr>
                      <m:t>(</m:t>
                    </m:r>
                    <m:r>
                      <a:rPr lang="en-US" altLang="zh-CN" i="1" dirty="0">
                        <a:latin typeface="Cambria Math"/>
                        <a:ea typeface="宋体" charset="-122"/>
                      </a:rPr>
                      <m:t>𝑥</m:t>
                    </m:r>
                    <m:r>
                      <a:rPr lang="en-US" altLang="zh-CN" i="1" dirty="0">
                        <a:latin typeface="Cambria Math"/>
                        <a:ea typeface="宋体" charset="-122"/>
                      </a:rPr>
                      <m:t>), </m:t>
                    </m:r>
                    <m:r>
                      <a:rPr lang="en-US" altLang="zh-CN" i="1" dirty="0" err="1">
                        <a:latin typeface="Cambria Math"/>
                        <a:ea typeface="宋体" charset="-122"/>
                      </a:rPr>
                      <m:t>𝑥</m:t>
                    </m:r>
                    <m:r>
                      <a:rPr lang="en-US" altLang="zh-CN" i="1" dirty="0" err="1">
                        <a:latin typeface="Cambria Math"/>
                        <a:ea typeface="宋体" charset="-122"/>
                      </a:rPr>
                      <m:t>∈</m:t>
                    </m:r>
                    <m:r>
                      <a:rPr lang="en-US" altLang="zh-CN" i="1" dirty="0" err="1">
                        <a:latin typeface="Cambria Math"/>
                        <a:ea typeface="宋体" charset="-122"/>
                      </a:rPr>
                      <m:t>𝑃</m:t>
                    </m:r>
                    <m:r>
                      <a:rPr lang="en-US" altLang="zh-CN" i="1" dirty="0">
                        <a:latin typeface="Cambria Math"/>
                        <a:ea typeface="宋体" charset="-122"/>
                      </a:rPr>
                      <m:t> </m:t>
                    </m:r>
                    <m:r>
                      <a:rPr lang="en-US" altLang="zh-CN" i="1" dirty="0" smtClean="0">
                        <a:latin typeface="Cambria Math"/>
                        <a:ea typeface="宋体" charset="-122"/>
                      </a:rPr>
                      <m:t>}</m:t>
                    </m:r>
                  </m:oMath>
                </a14:m>
                <a:r>
                  <a:rPr lang="zh-CN" altLang="en-US" dirty="0" smtClean="0">
                    <a:ea typeface="宋体" charset="-122"/>
                  </a:rPr>
                  <a:t>，</a:t>
                </a:r>
                <a:r>
                  <a:rPr lang="zh-CN" altLang="en-US" i="1" dirty="0" smtClean="0">
                    <a:ea typeface="宋体" charset="-122"/>
                  </a:rPr>
                  <a:t>即</a:t>
                </a:r>
                <a14:m>
                  <m:oMath xmlns:m="http://schemas.openxmlformats.org/officeDocument/2006/math">
                    <m:r>
                      <a:rPr lang="en-US" altLang="zh-CN" b="1" i="1" dirty="0" smtClean="0">
                        <a:solidFill>
                          <a:srgbClr val="FF0000"/>
                        </a:solidFill>
                        <a:latin typeface="Cambria Math"/>
                        <a:ea typeface="宋体" charset="-122"/>
                      </a:rPr>
                      <m:t>𝑪</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𝒌</m:t>
                    </m:r>
                    <m:r>
                      <a:rPr lang="en-US" altLang="zh-CN" b="1" i="1" dirty="0" smtClean="0">
                        <a:solidFill>
                          <a:srgbClr val="FF0000"/>
                        </a:solidFill>
                        <a:latin typeface="Cambria Math"/>
                        <a:ea typeface="宋体" charset="-122"/>
                      </a:rPr>
                      <m:t>)</m:t>
                    </m:r>
                  </m:oMath>
                </a14:m>
                <a:r>
                  <a:rPr lang="zh-CN" altLang="en-US" b="1" dirty="0" smtClean="0">
                    <a:solidFill>
                      <a:srgbClr val="FF0000"/>
                    </a:solidFill>
                    <a:ea typeface="宋体" charset="-122"/>
                  </a:rPr>
                  <a:t>代表密钥是</a:t>
                </a:r>
                <a14:m>
                  <m:oMath xmlns:m="http://schemas.openxmlformats.org/officeDocument/2006/math">
                    <m:r>
                      <a:rPr lang="en-US" altLang="zh-CN" b="1" i="1" dirty="0" smtClean="0">
                        <a:solidFill>
                          <a:srgbClr val="FF0000"/>
                        </a:solidFill>
                        <a:latin typeface="Cambria Math"/>
                        <a:ea typeface="宋体" charset="-122"/>
                      </a:rPr>
                      <m:t>𝒌</m:t>
                    </m:r>
                  </m:oMath>
                </a14:m>
                <a:r>
                  <a:rPr lang="zh-CN" altLang="en-US" b="1" dirty="0" smtClean="0">
                    <a:solidFill>
                      <a:srgbClr val="FF0000"/>
                    </a:solidFill>
                    <a:ea typeface="宋体" charset="-122"/>
                  </a:rPr>
                  <a:t>时所有可能密文的集合</a:t>
                </a:r>
                <a:endParaRPr lang="en-US" altLang="zh-CN" dirty="0" smtClean="0">
                  <a:ea typeface="宋体" charset="-122"/>
                </a:endParaRPr>
              </a:p>
              <a:p>
                <a:pPr eaLnBrk="1" hangingPunct="1"/>
                <a:r>
                  <a:rPr lang="zh-CN" altLang="en-US" dirty="0" smtClean="0">
                    <a:ea typeface="宋体" charset="-122"/>
                  </a:rPr>
                  <a:t>对于任意的</a:t>
                </a:r>
                <a14:m>
                  <m:oMath xmlns:m="http://schemas.openxmlformats.org/officeDocument/2006/math">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𝐶</m:t>
                    </m:r>
                  </m:oMath>
                </a14:m>
                <a:r>
                  <a:rPr lang="zh-CN" altLang="en-US" dirty="0" smtClean="0">
                    <a:ea typeface="宋体" charset="-122"/>
                  </a:rPr>
                  <a:t>，我们有： </a:t>
                </a:r>
              </a:p>
              <a:p>
                <a:pPr eaLnBrk="1" hangingPunct="1"/>
                <a:endParaRPr lang="en-US" altLang="zh-CN" dirty="0" smtClean="0">
                  <a:ea typeface="宋体" charset="-122"/>
                </a:endParaRPr>
              </a:p>
              <a:p>
                <a:pPr eaLnBrk="1" hangingPunct="1"/>
                <a:endParaRPr lang="zh-CN" altLang="en-US" dirty="0" smtClean="0">
                  <a:ea typeface="宋体" charset="-122"/>
                </a:endParaRPr>
              </a:p>
              <a:p>
                <a:pPr eaLnBrk="1" hangingPunct="1"/>
                <a:r>
                  <a:rPr lang="zh-CN" altLang="en-US" dirty="0" smtClean="0">
                    <a:ea typeface="宋体" charset="-122"/>
                  </a:rPr>
                  <a:t>对于任意的</a:t>
                </a:r>
                <a14:m>
                  <m:oMath xmlns:m="http://schemas.openxmlformats.org/officeDocument/2006/math">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𝐶</m:t>
                    </m:r>
                    <m:r>
                      <a:rPr lang="zh-CN" altLang="en-US" i="1" dirty="0" smtClean="0">
                        <a:latin typeface="Cambria Math"/>
                        <a:ea typeface="宋体" charset="-122"/>
                      </a:rPr>
                      <m:t>和</m:t>
                    </m:r>
                    <m:r>
                      <a:rPr lang="en-US" altLang="zh-CN" i="1" dirty="0" smtClean="0">
                        <a:latin typeface="Cambria Math"/>
                        <a:ea typeface="宋体" charset="-122"/>
                      </a:rPr>
                      <m:t>𝑥</m:t>
                    </m:r>
                    <m:r>
                      <a:rPr lang="en-US" altLang="zh-CN" i="1" dirty="0" err="1" smtClean="0">
                        <a:latin typeface="Cambria Math"/>
                        <a:ea typeface="宋体" charset="-122"/>
                      </a:rPr>
                      <m:t>∈</m:t>
                    </m:r>
                    <m:r>
                      <a:rPr lang="en-US" altLang="zh-CN" i="1" dirty="0" err="1" smtClean="0">
                        <a:latin typeface="Cambria Math"/>
                        <a:ea typeface="宋体" charset="-122"/>
                      </a:rPr>
                      <m:t>𝑃</m:t>
                    </m:r>
                  </m:oMath>
                </a14:m>
                <a:r>
                  <a:rPr lang="zh-CN" altLang="en-US" dirty="0" smtClean="0">
                    <a:ea typeface="宋体" charset="-122"/>
                  </a:rPr>
                  <a:t>，可计算条件概率</a:t>
                </a:r>
              </a:p>
            </p:txBody>
          </p:sp>
        </mc:Choice>
        <mc:Fallback xmlns="">
          <p:sp>
            <p:nvSpPr>
              <p:cNvPr id="21510"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626"/>
                </a:stretch>
              </a:blipFill>
            </p:spPr>
            <p:txBody>
              <a:bodyPr/>
              <a:lstStyle/>
              <a:p>
                <a:r>
                  <a:rPr lang="zh-CN" altLang="en-US">
                    <a:noFill/>
                  </a:rPr>
                  <a:t> </a:t>
                </a:r>
              </a:p>
            </p:txBody>
          </p:sp>
        </mc:Fallback>
      </mc:AlternateContent>
      <p:sp>
        <p:nvSpPr>
          <p:cNvPr id="21511" name="日期占位符 3"/>
          <p:cNvSpPr>
            <a:spLocks noGrp="1"/>
          </p:cNvSpPr>
          <p:nvPr>
            <p:ph type="dt" sz="quarter" idx="10"/>
          </p:nvPr>
        </p:nvSpPr>
        <p:spPr>
          <a:noFill/>
        </p:spPr>
        <p:txBody>
          <a:bodyPr/>
          <a:lstStyle/>
          <a:p>
            <a:fld id="{DFB32C21-A975-421A-973B-FEA10F846869}" type="datetime1">
              <a:rPr lang="zh-CN" altLang="en-US" smtClean="0">
                <a:ea typeface="宋体" charset="-122"/>
              </a:rPr>
              <a:pPr/>
              <a:t>2018/11/13</a:t>
            </a:fld>
            <a:endParaRPr lang="en-US" altLang="zh-CN" smtClean="0">
              <a:ea typeface="宋体" charset="-122"/>
            </a:endParaRPr>
          </a:p>
        </p:txBody>
      </p:sp>
      <p:sp>
        <p:nvSpPr>
          <p:cNvPr id="21512"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21513" name="灯片编号占位符 5"/>
          <p:cNvSpPr>
            <a:spLocks noGrp="1"/>
          </p:cNvSpPr>
          <p:nvPr>
            <p:ph type="sldNum" sz="quarter" idx="12"/>
          </p:nvPr>
        </p:nvSpPr>
        <p:spPr>
          <a:noFill/>
        </p:spPr>
        <p:txBody>
          <a:bodyPr/>
          <a:lstStyle/>
          <a:p>
            <a:fld id="{7D4F22EC-B105-4753-8FC7-CB31AB9E5290}" type="slidenum">
              <a:rPr lang="en-US" altLang="zh-CN" smtClean="0">
                <a:ea typeface="宋体" charset="-122"/>
              </a:rPr>
              <a:pPr/>
              <a:t>11</a:t>
            </a:fld>
            <a:endParaRPr lang="en-US" altLang="zh-CN" smtClean="0">
              <a:ea typeface="宋体" charset="-122"/>
            </a:endParaRPr>
          </a:p>
        </p:txBody>
      </p:sp>
      <p:graphicFrame>
        <p:nvGraphicFramePr>
          <p:cNvPr id="21507" name="Object 3"/>
          <p:cNvGraphicFramePr>
            <a:graphicFrameLocks noChangeAspect="1"/>
          </p:cNvGraphicFramePr>
          <p:nvPr>
            <p:extLst>
              <p:ext uri="{D42A27DB-BD31-4B8C-83A1-F6EECF244321}">
                <p14:modId xmlns:p14="http://schemas.microsoft.com/office/powerpoint/2010/main" val="2313744329"/>
              </p:ext>
            </p:extLst>
          </p:nvPr>
        </p:nvGraphicFramePr>
        <p:xfrm>
          <a:off x="2057400" y="3292475"/>
          <a:ext cx="5337175" cy="746125"/>
        </p:xfrm>
        <a:graphic>
          <a:graphicData uri="http://schemas.openxmlformats.org/presentationml/2006/ole">
            <mc:AlternateContent xmlns:mc="http://schemas.openxmlformats.org/markup-compatibility/2006">
              <mc:Choice xmlns:v="urn:schemas-microsoft-com:vml" Requires="v">
                <p:oleObj spid="_x0000_s21853" name="Equation" r:id="rId4" imgW="2552400" imgH="355320" progId="Equation.DSMT4">
                  <p:embed/>
                </p:oleObj>
              </mc:Choice>
              <mc:Fallback>
                <p:oleObj name="Equation" r:id="rId4" imgW="2552400" imgH="355320" progId="Equation.DSMT4">
                  <p:embed/>
                  <p:pic>
                    <p:nvPicPr>
                      <p:cNvPr id="0" name="Picture 3"/>
                      <p:cNvPicPr>
                        <a:picLocks noChangeAspect="1" noChangeArrowheads="1"/>
                      </p:cNvPicPr>
                      <p:nvPr/>
                    </p:nvPicPr>
                    <p:blipFill>
                      <a:blip r:embed="rId5"/>
                      <a:srcRect/>
                      <a:stretch>
                        <a:fillRect/>
                      </a:stretch>
                    </p:blipFill>
                    <p:spPr bwMode="auto">
                      <a:xfrm>
                        <a:off x="2057400" y="3292475"/>
                        <a:ext cx="5337175"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4"/>
          <p:cNvGraphicFramePr>
            <a:graphicFrameLocks noChangeAspect="1"/>
          </p:cNvGraphicFramePr>
          <p:nvPr>
            <p:extLst>
              <p:ext uri="{D42A27DB-BD31-4B8C-83A1-F6EECF244321}">
                <p14:modId xmlns:p14="http://schemas.microsoft.com/office/powerpoint/2010/main" val="566982597"/>
              </p:ext>
            </p:extLst>
          </p:nvPr>
        </p:nvGraphicFramePr>
        <p:xfrm>
          <a:off x="1981200" y="4953000"/>
          <a:ext cx="5010150" cy="838200"/>
        </p:xfrm>
        <a:graphic>
          <a:graphicData uri="http://schemas.openxmlformats.org/presentationml/2006/ole">
            <mc:AlternateContent xmlns:mc="http://schemas.openxmlformats.org/markup-compatibility/2006">
              <mc:Choice xmlns:v="urn:schemas-microsoft-com:vml" Requires="v">
                <p:oleObj spid="_x0000_s21854" name="Equation" r:id="rId6" imgW="2209680" imgH="368280" progId="Equation.DSMT4">
                  <p:embed/>
                </p:oleObj>
              </mc:Choice>
              <mc:Fallback>
                <p:oleObj name="Equation" r:id="rId6" imgW="2209680" imgH="368280" progId="Equation.DSMT4">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4953000"/>
                        <a:ext cx="50101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2533" name="内容占位符 2"/>
              <p:cNvSpPr>
                <a:spLocks noGrp="1"/>
              </p:cNvSpPr>
              <p:nvPr>
                <p:ph idx="1"/>
              </p:nvPr>
            </p:nvSpPr>
            <p:spPr/>
            <p:txBody>
              <a:bodyPr/>
              <a:lstStyle/>
              <a:p>
                <a:pPr eaLnBrk="1" hangingPunct="1"/>
                <a:r>
                  <a:rPr lang="zh-CN" altLang="en-US" dirty="0" smtClean="0">
                    <a:ea typeface="宋体" charset="-122"/>
                  </a:rPr>
                  <a:t>由贝叶斯公式计算</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𝑋</m:t>
                    </m:r>
                    <m:r>
                      <a:rPr lang="zh-CN" altLang="en-US"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𝑌</m:t>
                    </m:r>
                    <m:r>
                      <a:rPr lang="zh-CN" altLang="en-US" i="1" dirty="0" smtClean="0">
                        <a:latin typeface="Cambria Math"/>
                        <a:ea typeface="宋体" charset="-122"/>
                      </a:rPr>
                      <m:t>＝</m:t>
                    </m:r>
                    <m:r>
                      <a:rPr lang="en-US" altLang="zh-CN" i="1" dirty="0" smtClean="0">
                        <a:latin typeface="Cambria Math"/>
                        <a:ea typeface="宋体" charset="-122"/>
                      </a:rPr>
                      <m:t>𝑦</m:t>
                    </m:r>
                    <m:r>
                      <a:rPr lang="en-US" altLang="zh-CN" i="1" dirty="0" smtClean="0">
                        <a:latin typeface="Cambria Math"/>
                        <a:ea typeface="宋体" charset="-122"/>
                      </a:rPr>
                      <m:t>)</m:t>
                    </m:r>
                  </m:oMath>
                </a14:m>
                <a:r>
                  <a:rPr lang="zh-CN" altLang="en-US" dirty="0" smtClean="0">
                    <a:ea typeface="宋体" charset="-122"/>
                  </a:rPr>
                  <a:t> 得</a:t>
                </a:r>
                <a:endParaRPr lang="en-US" altLang="zh-CN" dirty="0" smtClean="0">
                  <a:ea typeface="宋体" charset="-122"/>
                </a:endParaRPr>
              </a:p>
              <a:p>
                <a:pPr eaLnBrk="1" hangingPunct="1"/>
                <a:endParaRPr lang="en-US" altLang="zh-CN" dirty="0">
                  <a:ea typeface="宋体" charset="-122"/>
                </a:endParaRPr>
              </a:p>
              <a:p>
                <a:pPr eaLnBrk="1" hangingPunct="1"/>
                <a:endParaRPr lang="en-US" altLang="zh-CN" dirty="0" smtClean="0">
                  <a:ea typeface="宋体" charset="-122"/>
                </a:endParaRPr>
              </a:p>
              <a:p>
                <a:pPr eaLnBrk="1" hangingPunct="1"/>
                <a:endParaRPr lang="en-US" altLang="zh-CN" dirty="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即：只要</a:t>
                </a:r>
                <a:r>
                  <a:rPr lang="zh-CN" altLang="en-US" dirty="0">
                    <a:ea typeface="宋体" charset="-122"/>
                  </a:rPr>
                  <a:t>知道了概率分布就</a:t>
                </a:r>
                <a:r>
                  <a:rPr lang="zh-CN" altLang="en-US" dirty="0" smtClean="0">
                    <a:ea typeface="宋体" charset="-122"/>
                  </a:rPr>
                  <a:t>可求</a:t>
                </a:r>
                <a:r>
                  <a:rPr lang="zh-CN" altLang="en-US" dirty="0">
                    <a:ea typeface="宋体" charset="-122"/>
                  </a:rPr>
                  <a:t>出在给定密文情况下明文的</a:t>
                </a:r>
                <a:r>
                  <a:rPr lang="zh-CN" altLang="en-US" dirty="0" smtClean="0">
                    <a:ea typeface="宋体" charset="-122"/>
                  </a:rPr>
                  <a:t>概率 </a:t>
                </a:r>
              </a:p>
              <a:p>
                <a:pPr eaLnBrk="1" hangingPunct="1"/>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22533"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762"/>
                </a:stretch>
              </a:blipFill>
            </p:spPr>
            <p:txBody>
              <a:bodyPr/>
              <a:lstStyle/>
              <a:p>
                <a:r>
                  <a:rPr lang="zh-CN" altLang="en-US">
                    <a:noFill/>
                  </a:rPr>
                  <a:t> </a:t>
                </a:r>
              </a:p>
            </p:txBody>
          </p:sp>
        </mc:Fallback>
      </mc:AlternateContent>
      <p:sp>
        <p:nvSpPr>
          <p:cNvPr id="22534" name="日期占位符 3"/>
          <p:cNvSpPr>
            <a:spLocks noGrp="1"/>
          </p:cNvSpPr>
          <p:nvPr>
            <p:ph type="dt" sz="quarter" idx="10"/>
          </p:nvPr>
        </p:nvSpPr>
        <p:spPr>
          <a:noFill/>
        </p:spPr>
        <p:txBody>
          <a:bodyPr/>
          <a:lstStyle/>
          <a:p>
            <a:fld id="{53C616CB-832D-4877-A59A-A00F90F7A745}" type="datetime1">
              <a:rPr lang="zh-CN" altLang="en-US" smtClean="0">
                <a:ea typeface="宋体" charset="-122"/>
              </a:rPr>
              <a:pPr/>
              <a:t>2018/11/13</a:t>
            </a:fld>
            <a:endParaRPr lang="en-US" altLang="zh-CN" smtClean="0">
              <a:ea typeface="宋体" charset="-122"/>
            </a:endParaRPr>
          </a:p>
        </p:txBody>
      </p:sp>
      <p:sp>
        <p:nvSpPr>
          <p:cNvPr id="22535"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22536" name="灯片编号占位符 5"/>
          <p:cNvSpPr>
            <a:spLocks noGrp="1"/>
          </p:cNvSpPr>
          <p:nvPr>
            <p:ph type="sldNum" sz="quarter" idx="12"/>
          </p:nvPr>
        </p:nvSpPr>
        <p:spPr>
          <a:noFill/>
        </p:spPr>
        <p:txBody>
          <a:bodyPr/>
          <a:lstStyle/>
          <a:p>
            <a:fld id="{8CD7A1EC-72AD-42EB-AD34-9EDACD43C515}" type="slidenum">
              <a:rPr lang="en-US" altLang="zh-CN" smtClean="0">
                <a:ea typeface="宋体" charset="-122"/>
              </a:rPr>
              <a:pPr/>
              <a:t>12</a:t>
            </a:fld>
            <a:endParaRPr lang="en-US" altLang="zh-CN" smtClean="0">
              <a:ea typeface="宋体" charset="-122"/>
            </a:endParaRPr>
          </a:p>
        </p:txBody>
      </p:sp>
      <p:graphicFrame>
        <p:nvGraphicFramePr>
          <p:cNvPr id="22530" name="Object 2"/>
          <p:cNvGraphicFramePr>
            <a:graphicFrameLocks noChangeAspect="1"/>
          </p:cNvGraphicFramePr>
          <p:nvPr>
            <p:extLst>
              <p:ext uri="{D42A27DB-BD31-4B8C-83A1-F6EECF244321}">
                <p14:modId xmlns:p14="http://schemas.microsoft.com/office/powerpoint/2010/main" val="87605191"/>
              </p:ext>
            </p:extLst>
          </p:nvPr>
        </p:nvGraphicFramePr>
        <p:xfrm>
          <a:off x="1447800" y="2438400"/>
          <a:ext cx="5410200" cy="914400"/>
        </p:xfrm>
        <a:graphic>
          <a:graphicData uri="http://schemas.openxmlformats.org/presentationml/2006/ole">
            <mc:AlternateContent xmlns:mc="http://schemas.openxmlformats.org/markup-compatibility/2006">
              <mc:Choice xmlns:v="urn:schemas-microsoft-com:vml" Requires="v">
                <p:oleObj spid="_x0000_s22876" name="Equation" r:id="rId4" imgW="2782095" imgH="419205" progId="Equation.DSMT4">
                  <p:embed/>
                </p:oleObj>
              </mc:Choice>
              <mc:Fallback>
                <p:oleObj name="Equation" r:id="rId4" imgW="2782095" imgH="419205"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438400"/>
                        <a:ext cx="5410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3"/>
          <p:cNvGraphicFramePr>
            <a:graphicFrameLocks noChangeAspect="1"/>
          </p:cNvGraphicFramePr>
          <p:nvPr>
            <p:extLst>
              <p:ext uri="{D42A27DB-BD31-4B8C-83A1-F6EECF244321}">
                <p14:modId xmlns:p14="http://schemas.microsoft.com/office/powerpoint/2010/main" val="1013875315"/>
              </p:ext>
            </p:extLst>
          </p:nvPr>
        </p:nvGraphicFramePr>
        <p:xfrm>
          <a:off x="3521075" y="3352800"/>
          <a:ext cx="3489325" cy="1447800"/>
        </p:xfrm>
        <a:graphic>
          <a:graphicData uri="http://schemas.openxmlformats.org/presentationml/2006/ole">
            <mc:AlternateContent xmlns:mc="http://schemas.openxmlformats.org/markup-compatibility/2006">
              <mc:Choice xmlns:v="urn:schemas-microsoft-com:vml" Requires="v">
                <p:oleObj spid="_x0000_s22877" name="Equation" r:id="rId6" imgW="1981080" imgH="711000" progId="Equation.DSMT4">
                  <p:embed/>
                </p:oleObj>
              </mc:Choice>
              <mc:Fallback>
                <p:oleObj name="Equation" r:id="rId6" imgW="1981080" imgH="711000" progId="Equation.DSMT4">
                  <p:embed/>
                  <p:pic>
                    <p:nvPicPr>
                      <p:cNvPr id="0" name="Picture 3"/>
                      <p:cNvPicPr>
                        <a:picLocks noChangeAspect="1" noChangeArrowheads="1"/>
                      </p:cNvPicPr>
                      <p:nvPr/>
                    </p:nvPicPr>
                    <p:blipFill>
                      <a:blip r:embed="rId7"/>
                      <a:srcRect/>
                      <a:stretch>
                        <a:fillRect/>
                      </a:stretch>
                    </p:blipFill>
                    <p:spPr bwMode="auto">
                      <a:xfrm>
                        <a:off x="3521075" y="3352800"/>
                        <a:ext cx="3489325"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2770" name="内容占位符 2"/>
              <p:cNvSpPr>
                <a:spLocks noGrp="1"/>
              </p:cNvSpPr>
              <p:nvPr>
                <p:ph idx="1"/>
              </p:nvPr>
            </p:nvSpPr>
            <p:spPr>
              <a:xfrm>
                <a:off x="457200" y="1600200"/>
                <a:ext cx="8229600" cy="4724400"/>
              </a:xfrm>
            </p:spPr>
            <p:txBody>
              <a:bodyPr/>
              <a:lstStyle/>
              <a:p>
                <a:pPr eaLnBrk="1" hangingPunct="1"/>
                <a:r>
                  <a:rPr lang="zh-CN" altLang="en-US" dirty="0" smtClean="0">
                    <a:solidFill>
                      <a:srgbClr val="FF0000"/>
                    </a:solidFill>
                    <a:ea typeface="宋体" charset="-122"/>
                  </a:rPr>
                  <a:t>例：</a:t>
                </a:r>
                <a:r>
                  <a:rPr lang="zh-CN" altLang="en-US" dirty="0" smtClean="0">
                    <a:ea typeface="宋体" charset="-122"/>
                  </a:rPr>
                  <a:t>假设明文</a:t>
                </a:r>
                <a14:m>
                  <m:oMath xmlns:m="http://schemas.openxmlformats.org/officeDocument/2006/math">
                    <m:r>
                      <a:rPr lang="en-US" altLang="zh-CN" i="1" dirty="0" smtClean="0">
                        <a:latin typeface="Cambria Math"/>
                        <a:ea typeface="宋体" charset="-122"/>
                      </a:rPr>
                      <m:t>𝑃</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 </m:t>
                    </m:r>
                    <m:r>
                      <a:rPr lang="en-US" altLang="zh-CN" i="1" dirty="0" smtClean="0">
                        <a:latin typeface="Cambria Math"/>
                        <a:ea typeface="宋体" charset="-122"/>
                      </a:rPr>
                      <m:t>𝑏</m:t>
                    </m:r>
                    <m:r>
                      <a:rPr lang="en-US" altLang="zh-CN" i="1" dirty="0" smtClean="0">
                        <a:latin typeface="Cambria Math"/>
                        <a:ea typeface="宋体" charset="-122"/>
                      </a:rPr>
                      <m:t>}</m:t>
                    </m:r>
                  </m:oMath>
                </a14:m>
                <a:r>
                  <a:rPr lang="zh-CN" altLang="en-US" dirty="0" smtClean="0">
                    <a:ea typeface="宋体" charset="-122"/>
                  </a:rPr>
                  <a:t>满足</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4</m:t>
                        </m:r>
                      </m:den>
                    </m:f>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3</m:t>
                        </m:r>
                      </m:num>
                      <m:den>
                        <m:r>
                          <a:rPr lang="en-US" altLang="zh-CN" i="1" dirty="0" smtClean="0">
                            <a:latin typeface="Cambria Math"/>
                            <a:ea typeface="宋体" charset="-122"/>
                          </a:rPr>
                          <m:t>4</m:t>
                        </m:r>
                      </m:den>
                    </m:f>
                    <m:r>
                      <a:rPr lang="zh-CN" altLang="en-US" i="1" dirty="0" smtClean="0">
                        <a:latin typeface="Cambria Math"/>
                        <a:ea typeface="宋体" charset="-122"/>
                      </a:rPr>
                      <m:t>，</m:t>
                    </m:r>
                  </m:oMath>
                </a14:m>
                <a:r>
                  <a:rPr lang="zh-CN" altLang="en-US" dirty="0" smtClean="0">
                    <a:ea typeface="宋体" charset="-122"/>
                  </a:rPr>
                  <a:t>设密钥</a:t>
                </a:r>
                <a14:m>
                  <m:oMath xmlns:m="http://schemas.openxmlformats.org/officeDocument/2006/math">
                    <m:r>
                      <a:rPr lang="en-US" altLang="zh-CN" i="1" dirty="0" smtClean="0">
                        <a:latin typeface="Cambria Math"/>
                        <a:ea typeface="宋体" charset="-122"/>
                      </a:rPr>
                      <m:t>𝑘</m:t>
                    </m:r>
                    <m:r>
                      <a:rPr lang="zh-CN" altLang="en-US" i="1" dirty="0" smtClean="0">
                        <a:latin typeface="Cambria Math"/>
                        <a:ea typeface="宋体" charset="-122"/>
                      </a:rPr>
                      <m:t>＝</m:t>
                    </m:r>
                    <m:d>
                      <m:dPr>
                        <m:begChr m:val="{"/>
                        <m:endChr m:val="}"/>
                        <m:ctrlPr>
                          <a:rPr lang="en-US" altLang="zh-CN" i="1" dirty="0" smtClean="0">
                            <a:latin typeface="Cambria Math" panose="02040503050406030204" pitchFamily="18" charset="0"/>
                            <a:ea typeface="宋体" charset="-122"/>
                          </a:rPr>
                        </m:ctrlPr>
                      </m:dPr>
                      <m:e>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3</m:t>
                        </m:r>
                      </m:e>
                    </m:d>
                    <m:r>
                      <a:rPr lang="zh-CN" altLang="en-US" i="1" dirty="0" smtClean="0">
                        <a:latin typeface="Cambria Math"/>
                        <a:ea typeface="宋体" charset="-122"/>
                      </a:rPr>
                      <m:t>，</m:t>
                    </m:r>
                    <m:r>
                      <a:rPr lang="en-US" altLang="zh-CN" i="1" dirty="0" smtClean="0">
                        <a:latin typeface="Cambria Math"/>
                        <a:ea typeface="宋体" charset="-122"/>
                      </a:rPr>
                      <m:t>𝑝</m:t>
                    </m:r>
                    <m:d>
                      <m:dPr>
                        <m:ctrlPr>
                          <a:rPr lang="en-US" altLang="zh-CN" i="1" dirty="0" smtClean="0">
                            <a:latin typeface="Cambria Math" panose="02040503050406030204" pitchFamily="18" charset="0"/>
                            <a:ea typeface="宋体" charset="-122"/>
                          </a:rPr>
                        </m:ctrlPr>
                      </m:dPr>
                      <m:e>
                        <m:r>
                          <a:rPr lang="en-US" altLang="zh-CN" i="1" dirty="0" smtClean="0">
                            <a:latin typeface="Cambria Math"/>
                            <a:ea typeface="宋体" charset="-122"/>
                          </a:rPr>
                          <m:t>𝑘</m:t>
                        </m:r>
                        <m:r>
                          <a:rPr lang="en-US" altLang="zh-CN" i="1" baseline="-25000" dirty="0" smtClean="0">
                            <a:latin typeface="Cambria Math"/>
                            <a:ea typeface="宋体" charset="-122"/>
                          </a:rPr>
                          <m:t>1</m:t>
                        </m:r>
                      </m:e>
                    </m:d>
                    <m:r>
                      <a:rPr lang="zh-CN" altLang="en-US" i="1" dirty="0" smtClean="0">
                        <a:latin typeface="Cambria Math"/>
                        <a:ea typeface="宋体" charset="-122"/>
                      </a:rPr>
                      <m:t>＝</m:t>
                    </m:r>
                    <m:f>
                      <m:fPr>
                        <m:ctrlPr>
                          <a:rPr lang="en-US" altLang="zh-CN" i="1" baseline="-25000"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zh-CN" altLang="en-US" i="1" dirty="0" smtClean="0">
                        <a:latin typeface="Cambria Math"/>
                        <a:ea typeface="宋体" charset="-122"/>
                      </a:rPr>
                      <m:t>，</m:t>
                    </m:r>
                    <m:r>
                      <a:rPr lang="en-US" altLang="zh-CN" i="1" dirty="0" smtClean="0">
                        <a:latin typeface="Cambria Math"/>
                        <a:ea typeface="宋体" charset="-122"/>
                      </a:rPr>
                      <m:t>𝑝</m:t>
                    </m:r>
                    <m:d>
                      <m:dPr>
                        <m:ctrlPr>
                          <a:rPr lang="en-US" altLang="zh-CN" i="1" dirty="0" smtClean="0">
                            <a:latin typeface="Cambria Math" panose="02040503050406030204" pitchFamily="18" charset="0"/>
                            <a:ea typeface="宋体" charset="-122"/>
                          </a:rPr>
                        </m:ctrlPr>
                      </m:dPr>
                      <m:e>
                        <m:r>
                          <a:rPr lang="en-US" altLang="zh-CN" i="1" dirty="0" smtClean="0">
                            <a:latin typeface="Cambria Math"/>
                            <a:ea typeface="宋体" charset="-122"/>
                          </a:rPr>
                          <m:t>𝑘</m:t>
                        </m:r>
                        <m:r>
                          <a:rPr lang="en-US" altLang="zh-CN" i="1" baseline="-25000" dirty="0" smtClean="0">
                            <a:latin typeface="Cambria Math"/>
                            <a:ea typeface="宋体" charset="-122"/>
                          </a:rPr>
                          <m:t>2</m:t>
                        </m:r>
                      </m:e>
                    </m:d>
                    <m:r>
                      <a:rPr lang="zh-CN" altLang="en-US" i="1" dirty="0" smtClean="0">
                        <a:latin typeface="Cambria Math"/>
                        <a:ea typeface="宋体" charset="-122"/>
                      </a:rPr>
                      <m:t>＝</m:t>
                    </m:r>
                    <m:f>
                      <m:fPr>
                        <m:ctrlPr>
                          <a:rPr lang="en-US" altLang="zh-CN" i="1" baseline="-25000"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4</m:t>
                        </m:r>
                      </m:den>
                    </m:f>
                    <m:r>
                      <a:rPr lang="zh-CN" altLang="en-US" i="1" dirty="0" smtClean="0">
                        <a:latin typeface="Cambria Math"/>
                        <a:ea typeface="宋体" charset="-122"/>
                      </a:rPr>
                      <m:t>，</m:t>
                    </m:r>
                  </m:oMath>
                </a14:m>
                <a:endParaRPr lang="en-US" altLang="zh-CN" i="1" dirty="0" smtClean="0">
                  <a:latin typeface="Cambria Math"/>
                  <a:ea typeface="宋体" charset="-122"/>
                </a:endParaRPr>
              </a:p>
              <a:p>
                <a:pPr marL="0" indent="0" eaLnBrk="1" hangingPunct="1">
                  <a:buNone/>
                </a:pPr>
                <a14:m>
                  <m:oMath xmlns:m="http://schemas.openxmlformats.org/officeDocument/2006/math">
                    <m:r>
                      <a:rPr lang="en-US" altLang="zh-CN" b="0"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3</m:t>
                    </m:r>
                    <m:r>
                      <a:rPr lang="en-US" altLang="zh-CN" i="1" dirty="0" smtClean="0">
                        <a:latin typeface="Cambria Math"/>
                        <a:ea typeface="宋体" charset="-122"/>
                      </a:rPr>
                      <m:t>)</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b="0" i="1" dirty="0" smtClean="0">
                            <a:latin typeface="Cambria Math"/>
                            <a:ea typeface="宋体" charset="-122"/>
                          </a:rPr>
                          <m:t>1</m:t>
                        </m:r>
                      </m:num>
                      <m:den>
                        <m:r>
                          <a:rPr lang="en-US" altLang="zh-CN" b="0" i="1" dirty="0" smtClean="0">
                            <a:latin typeface="Cambria Math"/>
                            <a:ea typeface="宋体" charset="-122"/>
                          </a:rPr>
                          <m:t>4</m:t>
                        </m:r>
                      </m:den>
                    </m:f>
                    <m:r>
                      <a:rPr lang="zh-CN" altLang="en-US" i="1" dirty="0" smtClean="0">
                        <a:latin typeface="Cambria Math"/>
                        <a:ea typeface="宋体" charset="-122"/>
                      </a:rPr>
                      <m:t>，</m:t>
                    </m:r>
                  </m:oMath>
                </a14:m>
                <a:r>
                  <a:rPr lang="zh-CN" altLang="en-US" dirty="0" smtClean="0">
                    <a:ea typeface="宋体" charset="-122"/>
                  </a:rPr>
                  <a:t>设密文</a:t>
                </a:r>
                <a14:m>
                  <m:oMath xmlns:m="http://schemas.openxmlformats.org/officeDocument/2006/math">
                    <m:r>
                      <a:rPr lang="en-US" altLang="zh-CN" i="1" dirty="0" smtClean="0">
                        <a:latin typeface="Cambria Math"/>
                        <a:ea typeface="宋体" charset="-122"/>
                      </a:rPr>
                      <m:t>𝐶</m:t>
                    </m:r>
                    <m:r>
                      <a:rPr lang="zh-CN" altLang="en-US" i="1" dirty="0" smtClean="0">
                        <a:latin typeface="Cambria Math"/>
                        <a:ea typeface="宋体" charset="-122"/>
                      </a:rPr>
                      <m:t>＝</m:t>
                    </m:r>
                    <m:r>
                      <a:rPr lang="en-US" altLang="zh-CN" i="1" dirty="0" smtClean="0">
                        <a:latin typeface="Cambria Math"/>
                        <a:ea typeface="宋体" charset="-122"/>
                      </a:rPr>
                      <m:t>{1, 2, 3, 4}</m:t>
                    </m:r>
                  </m:oMath>
                </a14:m>
                <a:r>
                  <a:rPr lang="zh-CN" altLang="en-US" dirty="0" smtClean="0">
                    <a:ea typeface="宋体" charset="-122"/>
                  </a:rPr>
                  <a:t>，加密矩阵如下：</a:t>
                </a:r>
              </a:p>
              <a:p>
                <a:pPr eaLnBrk="1" hangingPunct="1"/>
                <a:endParaRPr lang="zh-CN" altLang="en-US" dirty="0" smtClean="0">
                  <a:ea typeface="宋体" charset="-122"/>
                </a:endParaRPr>
              </a:p>
            </p:txBody>
          </p:sp>
        </mc:Choice>
        <mc:Fallback xmlns="">
          <p:sp>
            <p:nvSpPr>
              <p:cNvPr id="32770"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a:stretch>
                  <a:fillRect l="-1259" r="-5852"/>
                </a:stretch>
              </a:blipFill>
            </p:spPr>
            <p:txBody>
              <a:bodyPr/>
              <a:lstStyle/>
              <a:p>
                <a:r>
                  <a:rPr lang="zh-CN" altLang="en-US">
                    <a:noFill/>
                  </a:rPr>
                  <a:t> </a:t>
                </a:r>
              </a:p>
            </p:txBody>
          </p:sp>
        </mc:Fallback>
      </mc:AlternateContent>
      <p:sp>
        <p:nvSpPr>
          <p:cNvPr id="32771" name="日期占位符 3"/>
          <p:cNvSpPr>
            <a:spLocks noGrp="1"/>
          </p:cNvSpPr>
          <p:nvPr>
            <p:ph type="dt" sz="quarter" idx="10"/>
          </p:nvPr>
        </p:nvSpPr>
        <p:spPr>
          <a:noFill/>
        </p:spPr>
        <p:txBody>
          <a:bodyPr/>
          <a:lstStyle/>
          <a:p>
            <a:fld id="{91AB4DD7-B08E-40F3-9FE8-A940464F4F05}" type="datetime1">
              <a:rPr lang="zh-CN" altLang="en-US" smtClean="0">
                <a:ea typeface="宋体" charset="-122"/>
              </a:rPr>
              <a:pPr/>
              <a:t>2018/11/13</a:t>
            </a:fld>
            <a:endParaRPr lang="en-US" altLang="zh-CN" smtClean="0">
              <a:ea typeface="宋体" charset="-122"/>
            </a:endParaRPr>
          </a:p>
        </p:txBody>
      </p:sp>
      <p:sp>
        <p:nvSpPr>
          <p:cNvPr id="32772"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32773" name="灯片编号占位符 5"/>
          <p:cNvSpPr>
            <a:spLocks noGrp="1"/>
          </p:cNvSpPr>
          <p:nvPr>
            <p:ph type="sldNum" sz="quarter" idx="12"/>
          </p:nvPr>
        </p:nvSpPr>
        <p:spPr>
          <a:noFill/>
        </p:spPr>
        <p:txBody>
          <a:bodyPr/>
          <a:lstStyle/>
          <a:p>
            <a:fld id="{0CB33FC8-A04D-4135-8861-0F888875D6A9}" type="slidenum">
              <a:rPr lang="en-US" altLang="zh-CN" smtClean="0">
                <a:ea typeface="宋体" charset="-122"/>
              </a:rPr>
              <a:pPr/>
              <a:t>13</a:t>
            </a:fld>
            <a:endParaRPr lang="en-US" altLang="zh-CN" smtClean="0">
              <a:ea typeface="宋体" charset="-122"/>
            </a:endParaRPr>
          </a:p>
        </p:txBody>
      </p:sp>
      <p:pic>
        <p:nvPicPr>
          <p:cNvPr id="32774" name="图片 6" descr="图片1.png"/>
          <p:cNvPicPr>
            <a:picLocks noChangeAspect="1"/>
          </p:cNvPicPr>
          <p:nvPr/>
        </p:nvPicPr>
        <p:blipFill>
          <a:blip r:embed="rId3"/>
          <a:srcRect/>
          <a:stretch>
            <a:fillRect/>
          </a:stretch>
        </p:blipFill>
        <p:spPr bwMode="auto">
          <a:xfrm>
            <a:off x="2209800" y="3733800"/>
            <a:ext cx="4724400"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447800"/>
                <a:ext cx="8229600" cy="4876800"/>
              </a:xfrm>
            </p:spPr>
            <p:txBody>
              <a:bodyPr/>
              <a:lstStyle/>
              <a:p>
                <a:pPr eaLnBrk="1" hangingPunct="1">
                  <a:lnSpc>
                    <a:spcPct val="90000"/>
                  </a:lnSpc>
                  <a:buFont typeface="Wingdings" pitchFamily="2" charset="2"/>
                  <a:buNone/>
                </a:pPr>
                <a:r>
                  <a:rPr lang="zh-CN" altLang="en-US" b="1" dirty="0" smtClean="0">
                    <a:solidFill>
                      <a:srgbClr val="FF0000"/>
                    </a:solidFill>
                    <a:ea typeface="宋体" charset="-122"/>
                  </a:rPr>
                  <a:t>解：</a:t>
                </a:r>
                <a:r>
                  <a:rPr lang="zh-CN" altLang="en-US" sz="2400" dirty="0" smtClean="0">
                    <a:ea typeface="宋体" charset="-122"/>
                  </a:rPr>
                  <a:t>密文分布如下：</a:t>
                </a:r>
                <a:endParaRPr lang="en-US" altLang="zh-CN" sz="2400" dirty="0" smtClean="0">
                  <a:ea typeface="宋体" charset="-122"/>
                </a:endParaRPr>
              </a:p>
              <a:p>
                <a:pPr defTabSz="517525" eaLnBrk="1" hangingPunct="1">
                  <a:lnSpc>
                    <a:spcPct val="90000"/>
                  </a:lnSpc>
                  <a:buFont typeface="Wingdings" pitchFamily="2" charset="2"/>
                  <a:buNone/>
                </a:pPr>
                <a14:m>
                  <m:oMathPara xmlns:m="http://schemas.openxmlformats.org/officeDocument/2006/math">
                    <m:oMathParaPr>
                      <m:jc m:val="centerGroup"/>
                    </m:oMathParaPr>
                    <m:oMath xmlns:m="http://schemas.openxmlformats.org/officeDocument/2006/math">
                      <m:r>
                        <a:rPr lang="en-US" altLang="zh-CN" sz="2400" i="1" dirty="0">
                          <a:latin typeface="Cambria Math"/>
                          <a:ea typeface="宋体" charset="-122"/>
                        </a:rPr>
                        <m:t>𝑝</m:t>
                      </m:r>
                      <m:r>
                        <a:rPr lang="en-US" altLang="zh-CN" sz="2400" i="1" dirty="0">
                          <a:latin typeface="Cambria Math"/>
                          <a:ea typeface="宋体" charset="-122"/>
                        </a:rPr>
                        <m:t>(1)</m:t>
                      </m:r>
                      <m:r>
                        <a:rPr lang="zh-CN" altLang="en-US" sz="2400" i="1" dirty="0">
                          <a:latin typeface="Cambria Math"/>
                          <a:ea typeface="宋体" charset="-122"/>
                        </a:rPr>
                        <m:t>＝</m:t>
                      </m:r>
                      <m:r>
                        <a:rPr lang="en-US" altLang="zh-CN" sz="2400" i="1" dirty="0">
                          <a:latin typeface="Cambria Math"/>
                          <a:ea typeface="宋体" charset="-122"/>
                        </a:rPr>
                        <m:t>(</m:t>
                      </m:r>
                      <m:r>
                        <a:rPr lang="en-US" altLang="zh-CN" sz="2400" i="1" dirty="0" smtClean="0">
                          <a:latin typeface="Cambria Math"/>
                          <a:ea typeface="宋体" charset="-122"/>
                        </a:rPr>
                        <m:t>1/2</m:t>
                      </m:r>
                      <m:r>
                        <a:rPr lang="en-US" altLang="zh-CN" sz="2400" i="1" dirty="0">
                          <a:latin typeface="Cambria Math"/>
                          <a:ea typeface="宋体" charset="-122"/>
                        </a:rPr>
                        <m:t>)</m:t>
                      </m:r>
                      <m:r>
                        <a:rPr lang="en-US" altLang="zh-CN" sz="2400" i="1" dirty="0" smtClean="0">
                          <a:latin typeface="Cambria Math"/>
                          <a:ea typeface="Cambria Math"/>
                        </a:rPr>
                        <m:t>∙</m:t>
                      </m:r>
                      <m:r>
                        <a:rPr lang="en-US" altLang="zh-CN" sz="2400" i="1" dirty="0">
                          <a:latin typeface="Cambria Math"/>
                          <a:ea typeface="宋体" charset="-122"/>
                        </a:rPr>
                        <m:t>(1/4)</m:t>
                      </m:r>
                      <m:r>
                        <a:rPr lang="zh-CN" altLang="en-US" sz="2400" i="1" dirty="0">
                          <a:latin typeface="Cambria Math"/>
                          <a:ea typeface="宋体" charset="-122"/>
                        </a:rPr>
                        <m:t>＝</m:t>
                      </m:r>
                      <m:r>
                        <a:rPr lang="en-US" altLang="zh-CN" sz="2400" i="1" dirty="0">
                          <a:latin typeface="Cambria Math"/>
                          <a:ea typeface="宋体" charset="-122"/>
                        </a:rPr>
                        <m:t>1/8</m:t>
                      </m:r>
                    </m:oMath>
                  </m:oMathPara>
                </a14:m>
                <a:endParaRPr lang="en-US" altLang="zh-CN" sz="2400" dirty="0">
                  <a:ea typeface="宋体" charset="-122"/>
                </a:endParaRPr>
              </a:p>
              <a:p>
                <a:pPr lvl="1" eaLnBrk="1" hangingPunct="1">
                  <a:lnSpc>
                    <a:spcPct val="90000"/>
                  </a:lnSpc>
                  <a:buNone/>
                </a:pPr>
                <a14:m>
                  <m:oMathPara xmlns:m="http://schemas.openxmlformats.org/officeDocument/2006/math">
                    <m:oMathParaPr>
                      <m:jc m:val="centerGroup"/>
                    </m:oMathParaPr>
                    <m:oMath xmlns:m="http://schemas.openxmlformats.org/officeDocument/2006/math">
                      <m:r>
                        <a:rPr lang="en-US" altLang="zh-CN" i="1" dirty="0">
                          <a:latin typeface="Cambria Math"/>
                          <a:ea typeface="宋体" charset="-122"/>
                        </a:rPr>
                        <m:t>        </m:t>
                      </m:r>
                      <m:r>
                        <a:rPr lang="en-US" altLang="zh-CN" b="0" i="1" dirty="0" smtClean="0">
                          <a:latin typeface="Cambria Math"/>
                          <a:ea typeface="宋体" charset="-122"/>
                        </a:rPr>
                        <m:t> </m:t>
                      </m:r>
                      <m:r>
                        <a:rPr lang="en-US" altLang="zh-CN" i="1" dirty="0">
                          <a:latin typeface="Cambria Math"/>
                          <a:ea typeface="宋体" charset="-122"/>
                        </a:rPr>
                        <m:t> </m:t>
                      </m:r>
                      <m:r>
                        <a:rPr lang="en-US" altLang="zh-CN" i="1" dirty="0">
                          <a:latin typeface="Cambria Math"/>
                          <a:ea typeface="宋体" charset="-122"/>
                        </a:rPr>
                        <m:t>𝑝</m:t>
                      </m:r>
                      <m:r>
                        <a:rPr lang="en-US" altLang="zh-CN" i="1" dirty="0">
                          <a:latin typeface="Cambria Math"/>
                          <a:ea typeface="宋体" charset="-122"/>
                        </a:rPr>
                        <m:t>(2)</m:t>
                      </m:r>
                      <m:r>
                        <a:rPr lang="zh-CN" altLang="en-US" i="1" dirty="0">
                          <a:latin typeface="Cambria Math"/>
                          <a:ea typeface="宋体" charset="-122"/>
                        </a:rPr>
                        <m:t>＝</m:t>
                      </m:r>
                      <m:r>
                        <a:rPr lang="en-US" altLang="zh-CN" i="1" dirty="0">
                          <a:latin typeface="Cambria Math"/>
                          <a:ea typeface="宋体" charset="-122"/>
                        </a:rPr>
                        <m:t>(1/2)</m:t>
                      </m:r>
                      <m:r>
                        <a:rPr lang="en-US" altLang="zh-CN" i="1" dirty="0">
                          <a:latin typeface="Cambria Math"/>
                          <a:ea typeface="Cambria Math"/>
                        </a:rPr>
                        <m:t>∙</m:t>
                      </m:r>
                      <m:r>
                        <a:rPr lang="en-US" altLang="zh-CN" i="1" dirty="0">
                          <a:latin typeface="Cambria Math"/>
                          <a:ea typeface="宋体" charset="-122"/>
                        </a:rPr>
                        <m:t>(3/4)</m:t>
                      </m:r>
                      <m:r>
                        <a:rPr lang="zh-CN" altLang="en-US" i="1" dirty="0">
                          <a:latin typeface="Cambria Math"/>
                          <a:ea typeface="宋体" charset="-122"/>
                        </a:rPr>
                        <m:t>＋</m:t>
                      </m:r>
                      <m:r>
                        <a:rPr lang="en-US" altLang="zh-CN" i="1" dirty="0">
                          <a:latin typeface="Cambria Math"/>
                          <a:ea typeface="宋体" charset="-122"/>
                        </a:rPr>
                        <m:t>(1/4)</m:t>
                      </m:r>
                      <m:r>
                        <a:rPr lang="en-US" altLang="zh-CN" i="1" dirty="0">
                          <a:latin typeface="Cambria Math"/>
                          <a:ea typeface="Cambria Math"/>
                        </a:rPr>
                        <m:t>∙</m:t>
                      </m:r>
                      <m:r>
                        <a:rPr lang="en-US" altLang="zh-CN" i="1" dirty="0">
                          <a:latin typeface="Cambria Math"/>
                          <a:ea typeface="宋体" charset="-122"/>
                        </a:rPr>
                        <m:t>(1/4)</m:t>
                      </m:r>
                      <m:r>
                        <a:rPr lang="zh-CN" altLang="en-US" i="1" dirty="0">
                          <a:latin typeface="Cambria Math"/>
                          <a:ea typeface="宋体" charset="-122"/>
                        </a:rPr>
                        <m:t>＝</m:t>
                      </m:r>
                      <m:r>
                        <a:rPr lang="en-US" altLang="zh-CN" i="1" dirty="0">
                          <a:latin typeface="Cambria Math"/>
                          <a:ea typeface="宋体" charset="-122"/>
                        </a:rPr>
                        <m:t>7/16</m:t>
                      </m:r>
                    </m:oMath>
                  </m:oMathPara>
                </a14:m>
                <a:endParaRPr lang="en-US" altLang="zh-CN" dirty="0">
                  <a:ea typeface="宋体" charset="-122"/>
                </a:endParaRPr>
              </a:p>
              <a:p>
                <a:pPr lvl="1" eaLnBrk="1" hangingPunct="1">
                  <a:lnSpc>
                    <a:spcPct val="90000"/>
                  </a:lnSpc>
                  <a:buNone/>
                </a:pPr>
                <a14:m>
                  <m:oMathPara xmlns:m="http://schemas.openxmlformats.org/officeDocument/2006/math">
                    <m:oMathParaPr>
                      <m:jc m:val="centerGroup"/>
                    </m:oMathParaPr>
                    <m:oMath xmlns:m="http://schemas.openxmlformats.org/officeDocument/2006/math">
                      <m:r>
                        <a:rPr lang="en-US" altLang="zh-CN" i="1" dirty="0">
                          <a:latin typeface="Cambria Math"/>
                          <a:ea typeface="宋体" charset="-122"/>
                        </a:rPr>
                        <m:t>         </m:t>
                      </m:r>
                      <m:r>
                        <a:rPr lang="en-US" altLang="zh-CN" i="1" dirty="0">
                          <a:latin typeface="Cambria Math"/>
                          <a:ea typeface="宋体" charset="-122"/>
                        </a:rPr>
                        <m:t>𝑝</m:t>
                      </m:r>
                      <m:r>
                        <a:rPr lang="en-US" altLang="zh-CN" i="1" dirty="0">
                          <a:latin typeface="Cambria Math"/>
                          <a:ea typeface="宋体" charset="-122"/>
                        </a:rPr>
                        <m:t>(3)</m:t>
                      </m:r>
                      <m:r>
                        <a:rPr lang="zh-CN" altLang="en-US" i="1" dirty="0">
                          <a:latin typeface="Cambria Math"/>
                          <a:ea typeface="宋体" charset="-122"/>
                        </a:rPr>
                        <m:t>＝</m:t>
                      </m:r>
                      <m:r>
                        <a:rPr lang="en-US" altLang="zh-CN" i="1" dirty="0">
                          <a:latin typeface="Cambria Math"/>
                          <a:ea typeface="宋体" charset="-122"/>
                        </a:rPr>
                        <m:t>(1/4)</m:t>
                      </m:r>
                      <m:r>
                        <a:rPr lang="en-US" altLang="zh-CN" i="1" dirty="0">
                          <a:latin typeface="Cambria Math"/>
                          <a:ea typeface="Cambria Math"/>
                        </a:rPr>
                        <m:t>∙</m:t>
                      </m:r>
                      <m:r>
                        <a:rPr lang="en-US" altLang="zh-CN" i="1" dirty="0">
                          <a:latin typeface="Cambria Math"/>
                          <a:ea typeface="宋体" charset="-122"/>
                        </a:rPr>
                        <m:t>(3/4)</m:t>
                      </m:r>
                      <m:r>
                        <a:rPr lang="zh-CN" altLang="en-US" i="1" dirty="0">
                          <a:latin typeface="Cambria Math"/>
                          <a:ea typeface="宋体" charset="-122"/>
                        </a:rPr>
                        <m:t>＋</m:t>
                      </m:r>
                      <m:r>
                        <a:rPr lang="en-US" altLang="zh-CN" i="1" dirty="0">
                          <a:latin typeface="Cambria Math"/>
                          <a:ea typeface="宋体" charset="-122"/>
                        </a:rPr>
                        <m:t>(1/4)</m:t>
                      </m:r>
                      <m:r>
                        <a:rPr lang="en-US" altLang="zh-CN" i="1" dirty="0">
                          <a:latin typeface="Cambria Math"/>
                          <a:ea typeface="Cambria Math"/>
                        </a:rPr>
                        <m:t>∙</m:t>
                      </m:r>
                      <m:r>
                        <a:rPr lang="en-US" altLang="zh-CN" i="1" dirty="0">
                          <a:latin typeface="Cambria Math"/>
                          <a:ea typeface="宋体" charset="-122"/>
                        </a:rPr>
                        <m:t>(1/4)</m:t>
                      </m:r>
                      <m:r>
                        <a:rPr lang="zh-CN" altLang="en-US" i="1" dirty="0">
                          <a:latin typeface="Cambria Math"/>
                          <a:ea typeface="宋体" charset="-122"/>
                        </a:rPr>
                        <m:t>＝</m:t>
                      </m:r>
                      <m:r>
                        <a:rPr lang="en-US" altLang="zh-CN" i="1" dirty="0">
                          <a:latin typeface="Cambria Math"/>
                          <a:ea typeface="宋体" charset="-122"/>
                        </a:rPr>
                        <m:t>1/4</m:t>
                      </m:r>
                    </m:oMath>
                  </m:oMathPara>
                </a14:m>
                <a:endParaRPr lang="en-US" altLang="zh-CN" dirty="0">
                  <a:ea typeface="宋体" charset="-122"/>
                </a:endParaRPr>
              </a:p>
              <a:p>
                <a:pPr lvl="1" eaLnBrk="1" hangingPunct="1">
                  <a:lnSpc>
                    <a:spcPct val="90000"/>
                  </a:lnSpc>
                  <a:buNone/>
                </a:pPr>
                <a14:m>
                  <m:oMathPara xmlns:m="http://schemas.openxmlformats.org/officeDocument/2006/math">
                    <m:oMathParaPr>
                      <m:jc m:val="centerGroup"/>
                    </m:oMathParaPr>
                    <m:oMath xmlns:m="http://schemas.openxmlformats.org/officeDocument/2006/math">
                      <m:r>
                        <a:rPr lang="en-US" altLang="zh-CN" i="1" dirty="0">
                          <a:latin typeface="Cambria Math"/>
                          <a:ea typeface="宋体" charset="-122"/>
                        </a:rPr>
                        <m:t>         </m:t>
                      </m:r>
                      <m:r>
                        <a:rPr lang="en-US" altLang="zh-CN" i="1" dirty="0">
                          <a:latin typeface="Cambria Math"/>
                          <a:ea typeface="宋体" charset="-122"/>
                        </a:rPr>
                        <m:t>𝑝</m:t>
                      </m:r>
                      <m:r>
                        <a:rPr lang="en-US" altLang="zh-CN" i="1" dirty="0">
                          <a:latin typeface="Cambria Math"/>
                          <a:ea typeface="宋体" charset="-122"/>
                        </a:rPr>
                        <m:t>(4)</m:t>
                      </m:r>
                      <m:r>
                        <a:rPr lang="zh-CN" altLang="en-US" i="1" dirty="0">
                          <a:latin typeface="Cambria Math"/>
                          <a:ea typeface="宋体" charset="-122"/>
                        </a:rPr>
                        <m:t>＝</m:t>
                      </m:r>
                      <m:r>
                        <a:rPr lang="en-US" altLang="zh-CN" i="1" dirty="0">
                          <a:latin typeface="Cambria Math"/>
                          <a:ea typeface="宋体" charset="-122"/>
                        </a:rPr>
                        <m:t>(1/4)</m:t>
                      </m:r>
                      <m:r>
                        <a:rPr lang="en-US" altLang="zh-CN" i="1" dirty="0">
                          <a:latin typeface="Cambria Math"/>
                          <a:ea typeface="Cambria Math"/>
                        </a:rPr>
                        <m:t>∙</m:t>
                      </m:r>
                      <m:r>
                        <a:rPr lang="en-US" altLang="zh-CN" i="1" dirty="0">
                          <a:latin typeface="Cambria Math"/>
                          <a:ea typeface="宋体" charset="-122"/>
                        </a:rPr>
                        <m:t>(3/4)</m:t>
                      </m:r>
                      <m:r>
                        <a:rPr lang="zh-CN" altLang="en-US" i="1" dirty="0">
                          <a:latin typeface="Cambria Math"/>
                          <a:ea typeface="宋体" charset="-122"/>
                        </a:rPr>
                        <m:t>＝</m:t>
                      </m:r>
                      <m:r>
                        <a:rPr lang="en-US" altLang="zh-CN" i="1" dirty="0">
                          <a:latin typeface="Cambria Math"/>
                          <a:ea typeface="宋体" charset="-122"/>
                        </a:rPr>
                        <m:t>3/16 </m:t>
                      </m:r>
                    </m:oMath>
                  </m:oMathPara>
                </a14:m>
                <a:endParaRPr lang="en-US" altLang="zh-CN" dirty="0">
                  <a:ea typeface="宋体" charset="-122"/>
                </a:endParaRPr>
              </a:p>
              <a:p>
                <a:pPr lvl="1" eaLnBrk="1" hangingPunct="1">
                  <a:lnSpc>
                    <a:spcPct val="90000"/>
                  </a:lnSpc>
                  <a:buFont typeface="Wingdings" pitchFamily="2" charset="2"/>
                  <a:buNone/>
                </a:pPr>
                <a:r>
                  <a:rPr lang="zh-CN" altLang="en-US" sz="2400" dirty="0" smtClean="0">
                    <a:ea typeface="宋体" charset="-122"/>
                  </a:rPr>
                  <a:t>则明文空间上的条件概率分布为： </a:t>
                </a:r>
              </a:p>
              <a:p>
                <a:pPr lvl="1" eaLnBrk="1" hangingPunct="1">
                  <a:lnSpc>
                    <a:spcPct val="90000"/>
                  </a:lnSpc>
                  <a:buFont typeface="Wingdings" pitchFamily="2" charset="2"/>
                  <a:buNone/>
                </a:pPr>
                <a:r>
                  <a:rPr lang="zh-CN" altLang="en-US" dirty="0" smtClean="0">
                    <a:ea typeface="宋体" charset="-122"/>
                  </a:rPr>
                  <a:t>      </a:t>
                </a:r>
                <a14:m>
                  <m:oMath xmlns:m="http://schemas.openxmlformats.org/officeDocument/2006/math">
                    <m:r>
                      <a:rPr lang="en-US" altLang="zh-CN" b="0" i="0"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1           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0</m:t>
                    </m:r>
                  </m:oMath>
                </a14:m>
                <a:endParaRPr lang="en-US" altLang="zh-CN" dirty="0" smtClean="0">
                  <a:ea typeface="宋体" charset="-122"/>
                </a:endParaRPr>
              </a:p>
              <a:p>
                <a:pPr lvl="1" eaLnBrk="1" hangingPunct="1">
                  <a:lnSpc>
                    <a:spcPct val="90000"/>
                  </a:lnSpc>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/2)</m:t>
                      </m:r>
                      <m:r>
                        <a:rPr lang="zh-CN" altLang="en-US" i="1" dirty="0" smtClean="0">
                          <a:latin typeface="Cambria Math"/>
                          <a:ea typeface="宋体" charset="-122"/>
                        </a:rPr>
                        <m:t>＝</m:t>
                      </m:r>
                      <m:r>
                        <a:rPr lang="en-US" altLang="zh-CN" i="1" dirty="0" smtClean="0">
                          <a:latin typeface="Cambria Math"/>
                          <a:ea typeface="宋体" charset="-122"/>
                        </a:rPr>
                        <m:t>1/7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/2)</m:t>
                      </m:r>
                      <m:r>
                        <a:rPr lang="zh-CN" altLang="en-US" i="1" dirty="0" smtClean="0">
                          <a:latin typeface="Cambria Math"/>
                          <a:ea typeface="宋体" charset="-122"/>
                        </a:rPr>
                        <m:t>＝</m:t>
                      </m:r>
                      <m:r>
                        <a:rPr lang="en-US" altLang="zh-CN" i="1" dirty="0" smtClean="0">
                          <a:latin typeface="Cambria Math"/>
                          <a:ea typeface="宋体" charset="-122"/>
                        </a:rPr>
                        <m:t>6/7</m:t>
                      </m:r>
                    </m:oMath>
                  </m:oMathPara>
                </a14:m>
                <a:endParaRPr lang="en-US" altLang="zh-CN" dirty="0" smtClean="0">
                  <a:ea typeface="宋体" charset="-122"/>
                </a:endParaRPr>
              </a:p>
              <a:p>
                <a:pPr lvl="1" eaLnBrk="1" hangingPunct="1">
                  <a:lnSpc>
                    <a:spcPct val="90000"/>
                  </a:lnSpc>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solidFill>
                            <a:srgbClr val="FF0000"/>
                          </a:solidFill>
                          <a:latin typeface="Cambria Math"/>
                          <a:ea typeface="宋体" charset="-122"/>
                        </a:rPr>
                        <m:t>     </m:t>
                      </m:r>
                      <m:r>
                        <a:rPr lang="en-US" altLang="zh-CN" b="0" i="1" dirty="0" smtClean="0">
                          <a:solidFill>
                            <a:srgbClr val="FF0000"/>
                          </a:solidFill>
                          <a:latin typeface="Cambria Math"/>
                          <a:ea typeface="宋体" charset="-122"/>
                        </a:rPr>
                        <m:t>   </m:t>
                      </m:r>
                      <m:r>
                        <a:rPr lang="en-US" altLang="zh-CN" i="1" dirty="0" smtClean="0">
                          <a:solidFill>
                            <a:srgbClr val="FF0000"/>
                          </a:solidFill>
                          <a:latin typeface="Cambria Math"/>
                          <a:ea typeface="宋体" charset="-122"/>
                        </a:rPr>
                        <m:t> </m:t>
                      </m:r>
                      <m:r>
                        <a:rPr lang="en-US" altLang="zh-CN" i="1" dirty="0" smtClean="0">
                          <a:solidFill>
                            <a:srgbClr val="FF0000"/>
                          </a:solidFill>
                          <a:latin typeface="Cambria Math"/>
                          <a:ea typeface="宋体" charset="-122"/>
                        </a:rPr>
                        <m:t>𝑝</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𝑎</m:t>
                      </m:r>
                      <m:r>
                        <a:rPr lang="en-US" altLang="zh-CN" i="1" dirty="0" smtClean="0">
                          <a:solidFill>
                            <a:srgbClr val="FF0000"/>
                          </a:solidFill>
                          <a:latin typeface="Cambria Math"/>
                          <a:ea typeface="宋体" charset="-122"/>
                        </a:rPr>
                        <m:t>/3)</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1/4        </m:t>
                      </m:r>
                      <m:r>
                        <a:rPr lang="en-US" altLang="zh-CN" i="1" dirty="0" smtClean="0">
                          <a:solidFill>
                            <a:srgbClr val="FF0000"/>
                          </a:solidFill>
                          <a:latin typeface="Cambria Math"/>
                          <a:ea typeface="宋体" charset="-122"/>
                        </a:rPr>
                        <m:t>𝑝</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𝑏</m:t>
                      </m:r>
                      <m:r>
                        <a:rPr lang="en-US" altLang="zh-CN" i="1" dirty="0" smtClean="0">
                          <a:solidFill>
                            <a:srgbClr val="FF0000"/>
                          </a:solidFill>
                          <a:latin typeface="Cambria Math"/>
                          <a:ea typeface="宋体" charset="-122"/>
                        </a:rPr>
                        <m:t>/3)</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3/4</m:t>
                      </m:r>
                    </m:oMath>
                  </m:oMathPara>
                </a14:m>
                <a:endParaRPr lang="en-US" altLang="zh-CN" dirty="0" smtClean="0">
                  <a:solidFill>
                    <a:srgbClr val="FF0000"/>
                  </a:solidFill>
                  <a:ea typeface="宋体" charset="-122"/>
                </a:endParaRPr>
              </a:p>
              <a:p>
                <a:pPr lvl="1" eaLnBrk="1" hangingPunct="1">
                  <a:lnSpc>
                    <a:spcPct val="90000"/>
                  </a:lnSpc>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/4)</m:t>
                      </m:r>
                      <m:r>
                        <a:rPr lang="zh-CN" altLang="en-US" i="1" dirty="0" smtClean="0">
                          <a:latin typeface="Cambria Math"/>
                          <a:ea typeface="宋体" charset="-122"/>
                        </a:rPr>
                        <m:t>＝</m:t>
                      </m:r>
                      <m:r>
                        <a:rPr lang="en-US" altLang="zh-CN" i="1" dirty="0" smtClean="0">
                          <a:latin typeface="Cambria Math"/>
                          <a:ea typeface="宋体" charset="-122"/>
                        </a:rPr>
                        <m:t>0          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/4)</m:t>
                      </m:r>
                      <m:r>
                        <a:rPr lang="zh-CN" altLang="en-US" i="1" dirty="0" smtClean="0">
                          <a:latin typeface="Cambria Math"/>
                          <a:ea typeface="宋体" charset="-122"/>
                        </a:rPr>
                        <m:t>＝</m:t>
                      </m:r>
                      <m:r>
                        <a:rPr lang="en-US" altLang="zh-CN" i="1" dirty="0" smtClean="0">
                          <a:latin typeface="Cambria Math"/>
                          <a:ea typeface="宋体" charset="-122"/>
                        </a:rPr>
                        <m:t>1</m:t>
                      </m:r>
                    </m:oMath>
                  </m:oMathPara>
                </a14:m>
                <a:endParaRPr lang="en-US" altLang="zh-CN" dirty="0" smtClean="0">
                  <a:ea typeface="宋体" charset="-122"/>
                </a:endParaRPr>
              </a:p>
              <a:p>
                <a:pPr lvl="1" eaLnBrk="1" hangingPunct="1">
                  <a:lnSpc>
                    <a:spcPct val="90000"/>
                  </a:lnSpc>
                  <a:buFont typeface="Wingdings" pitchFamily="2" charset="2"/>
                  <a:buNone/>
                </a:pPr>
                <a14:m>
                  <m:oMath xmlns:m="http://schemas.openxmlformats.org/officeDocument/2006/math">
                    <m:r>
                      <a:rPr lang="zh-CN" altLang="en-US" b="1" i="1" dirty="0" smtClean="0">
                        <a:solidFill>
                          <a:srgbClr val="FF0000"/>
                        </a:solidFill>
                        <a:latin typeface="Cambria Math"/>
                        <a:ea typeface="宋体" charset="-122"/>
                      </a:rPr>
                      <m:t>∴</m:t>
                    </m:r>
                  </m:oMath>
                </a14:m>
                <a:r>
                  <a:rPr lang="zh-CN" altLang="en-US" dirty="0" smtClean="0">
                    <a:ea typeface="宋体" charset="-122"/>
                  </a:rPr>
                  <a:t> 只有密文</a:t>
                </a:r>
                <a14:m>
                  <m:oMath xmlns:m="http://schemas.openxmlformats.org/officeDocument/2006/math">
                    <m:r>
                      <a:rPr lang="en-US" altLang="zh-CN" i="1" dirty="0" smtClean="0">
                        <a:latin typeface="Cambria Math"/>
                        <a:ea typeface="宋体" charset="-122"/>
                      </a:rPr>
                      <m:t>𝑦</m:t>
                    </m:r>
                    <m:r>
                      <a:rPr lang="zh-CN" altLang="en-US" i="1" dirty="0" smtClean="0">
                        <a:latin typeface="Cambria Math"/>
                        <a:ea typeface="宋体" charset="-122"/>
                      </a:rPr>
                      <m:t>＝</m:t>
                    </m:r>
                    <m:r>
                      <a:rPr lang="en-US" altLang="zh-CN" i="1" dirty="0" smtClean="0">
                        <a:latin typeface="Cambria Math"/>
                        <a:ea typeface="宋体" charset="-122"/>
                      </a:rPr>
                      <m:t>3</m:t>
                    </m:r>
                  </m:oMath>
                </a14:m>
                <a:r>
                  <a:rPr lang="zh-CN" altLang="en-US" dirty="0" smtClean="0">
                    <a:ea typeface="宋体" charset="-122"/>
                  </a:rPr>
                  <a:t>时，</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/3)</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/3)</m:t>
                    </m:r>
                  </m:oMath>
                </a14:m>
                <a:r>
                  <a:rPr lang="zh-CN" altLang="en-US" dirty="0" smtClean="0">
                    <a:ea typeface="宋体" charset="-122"/>
                  </a:rPr>
                  <a:t>，即对密文</a:t>
                </a:r>
                <a14:m>
                  <m:oMath xmlns:m="http://schemas.openxmlformats.org/officeDocument/2006/math">
                    <m:r>
                      <a:rPr lang="en-US" altLang="zh-CN" i="1" dirty="0" smtClean="0">
                        <a:latin typeface="Cambria Math"/>
                        <a:ea typeface="宋体" charset="-122"/>
                      </a:rPr>
                      <m:t>𝑦</m:t>
                    </m:r>
                    <m:r>
                      <a:rPr lang="zh-CN" altLang="en-US" i="1" dirty="0" smtClean="0">
                        <a:latin typeface="Cambria Math"/>
                        <a:ea typeface="宋体" charset="-122"/>
                      </a:rPr>
                      <m:t>＝</m:t>
                    </m:r>
                    <m:r>
                      <a:rPr lang="en-US" altLang="zh-CN" i="1" dirty="0" smtClean="0">
                        <a:latin typeface="Cambria Math"/>
                        <a:ea typeface="宋体" charset="-122"/>
                      </a:rPr>
                      <m:t>3</m:t>
                    </m:r>
                  </m:oMath>
                </a14:m>
                <a:r>
                  <a:rPr lang="zh-CN" altLang="en-US" dirty="0" smtClean="0">
                    <a:ea typeface="宋体" charset="-122"/>
                  </a:rPr>
                  <a:t>满足完善保密性，其他密文不满足</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447800"/>
                <a:ext cx="8229600" cy="4876800"/>
              </a:xfrm>
              <a:blipFill rotWithShape="1">
                <a:blip r:embed="rId2"/>
                <a:stretch>
                  <a:fillRect l="-1481" t="-2250"/>
                </a:stretch>
              </a:blipFill>
            </p:spPr>
            <p:txBody>
              <a:bodyPr/>
              <a:lstStyle/>
              <a:p>
                <a:r>
                  <a:rPr lang="zh-CN" altLang="en-US">
                    <a:noFill/>
                  </a:rPr>
                  <a:t> </a:t>
                </a:r>
              </a:p>
            </p:txBody>
          </p:sp>
        </mc:Fallback>
      </mc:AlternateContent>
      <p:sp>
        <p:nvSpPr>
          <p:cNvPr id="33795" name="日期占位符 3"/>
          <p:cNvSpPr>
            <a:spLocks noGrp="1"/>
          </p:cNvSpPr>
          <p:nvPr>
            <p:ph type="dt" sz="quarter" idx="10"/>
          </p:nvPr>
        </p:nvSpPr>
        <p:spPr>
          <a:noFill/>
        </p:spPr>
        <p:txBody>
          <a:bodyPr/>
          <a:lstStyle/>
          <a:p>
            <a:fld id="{62E9F5BD-F499-4A12-9850-9B6013F702EE}" type="datetime1">
              <a:rPr lang="zh-CN" altLang="en-US" smtClean="0">
                <a:ea typeface="宋体" charset="-122"/>
              </a:rPr>
              <a:pPr/>
              <a:t>2018/11/13</a:t>
            </a:fld>
            <a:endParaRPr lang="en-US" altLang="zh-CN" smtClean="0">
              <a:ea typeface="宋体" charset="-122"/>
            </a:endParaRPr>
          </a:p>
        </p:txBody>
      </p:sp>
      <p:sp>
        <p:nvSpPr>
          <p:cNvPr id="33796"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33797" name="灯片编号占位符 5"/>
          <p:cNvSpPr>
            <a:spLocks noGrp="1"/>
          </p:cNvSpPr>
          <p:nvPr>
            <p:ph type="sldNum" sz="quarter" idx="12"/>
          </p:nvPr>
        </p:nvSpPr>
        <p:spPr>
          <a:noFill/>
        </p:spPr>
        <p:txBody>
          <a:bodyPr/>
          <a:lstStyle/>
          <a:p>
            <a:fld id="{A0EA843D-BEA1-49EA-8412-1EA476AA83F4}" type="slidenum">
              <a:rPr lang="en-US" altLang="zh-CN" smtClean="0">
                <a:ea typeface="宋体" charset="-122"/>
              </a:rPr>
              <a:pPr/>
              <a:t>14</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3558" name="内容占位符 2"/>
              <p:cNvSpPr>
                <a:spLocks noGrp="1"/>
              </p:cNvSpPr>
              <p:nvPr>
                <p:ph idx="1"/>
              </p:nvPr>
            </p:nvSpPr>
            <p:spPr>
              <a:xfrm>
                <a:off x="457200" y="1600200"/>
                <a:ext cx="8229600" cy="4724400"/>
              </a:xfrm>
            </p:spPr>
            <p:txBody>
              <a:bodyPr/>
              <a:lstStyle/>
              <a:p>
                <a:pPr eaLnBrk="1" hangingPunct="1"/>
                <a:r>
                  <a:rPr lang="zh-CN" altLang="en-US" b="1" dirty="0" smtClean="0">
                    <a:solidFill>
                      <a:srgbClr val="FF0000"/>
                    </a:solidFill>
                    <a:ea typeface="宋体" charset="-122"/>
                  </a:rPr>
                  <a:t>定理：</a:t>
                </a:r>
                <a:r>
                  <a:rPr lang="zh-CN" altLang="en-US" dirty="0" smtClean="0">
                    <a:solidFill>
                      <a:srgbClr val="FF00FF"/>
                    </a:solidFill>
                    <a:ea typeface="宋体" charset="-122"/>
                  </a:rPr>
                  <a:t>假设移位密码的密钥等概率使用，则对任意概率分布的明文，移位密码都具有完全保密性</a:t>
                </a:r>
                <a:endParaRPr lang="en-US" altLang="zh-CN" dirty="0" smtClean="0">
                  <a:solidFill>
                    <a:srgbClr val="FF00FF"/>
                  </a:solidFill>
                  <a:ea typeface="宋体" charset="-122"/>
                </a:endParaRPr>
              </a:p>
              <a:p>
                <a:pPr eaLnBrk="1" hangingPunct="1"/>
                <a:endParaRPr lang="en-US" altLang="zh-CN" dirty="0" smtClean="0">
                  <a:solidFill>
                    <a:srgbClr val="FF00FF"/>
                  </a:solidFill>
                  <a:ea typeface="宋体" charset="-122"/>
                </a:endParaRPr>
              </a:p>
              <a:p>
                <a:pPr eaLnBrk="1" hangingPunct="1"/>
                <a:r>
                  <a:rPr lang="zh-CN" altLang="en-US" b="1" dirty="0" smtClean="0">
                    <a:solidFill>
                      <a:srgbClr val="CC3300"/>
                    </a:solidFill>
                    <a:ea typeface="宋体" charset="-122"/>
                  </a:rPr>
                  <a:t>证明：</a:t>
                </a:r>
                <a:r>
                  <a:rPr lang="zh-CN" altLang="en-US" dirty="0" smtClean="0">
                    <a:ea typeface="宋体" charset="-122"/>
                  </a:rPr>
                  <a:t>令</a:t>
                </a:r>
                <a14:m>
                  <m:oMath xmlns:m="http://schemas.openxmlformats.org/officeDocument/2006/math">
                    <m:r>
                      <a:rPr lang="en-US" altLang="zh-CN" i="1" dirty="0" smtClean="0">
                        <a:latin typeface="Cambria Math"/>
                        <a:ea typeface="宋体" charset="-122"/>
                      </a:rPr>
                      <m:t>𝑃</m:t>
                    </m:r>
                    <m:r>
                      <a:rPr lang="zh-CN" altLang="en-US" i="1" dirty="0" smtClean="0">
                        <a:latin typeface="Cambria Math"/>
                        <a:ea typeface="宋体" charset="-122"/>
                      </a:rPr>
                      <m:t>＝</m:t>
                    </m:r>
                    <m:r>
                      <a:rPr lang="en-US" altLang="zh-CN" i="1" dirty="0" smtClean="0">
                        <a:latin typeface="Cambria Math"/>
                        <a:ea typeface="宋体" charset="-122"/>
                      </a:rPr>
                      <m:t>𝐶</m:t>
                    </m:r>
                    <m:r>
                      <a:rPr lang="zh-CN" altLang="en-US" i="1" dirty="0" smtClean="0">
                        <a:latin typeface="Cambria Math"/>
                        <a:ea typeface="宋体" charset="-122"/>
                      </a:rPr>
                      <m:t>＝</m:t>
                    </m:r>
                    <m:r>
                      <a:rPr lang="en-US" altLang="zh-CN" i="1" dirty="0" smtClean="0">
                        <a:latin typeface="Cambria Math"/>
                        <a:ea typeface="宋体" charset="-122"/>
                      </a:rPr>
                      <m:t>𝐾</m:t>
                    </m:r>
                    <m:r>
                      <a:rPr lang="zh-CN" altLang="en-US" i="1" dirty="0" smtClean="0">
                        <a:latin typeface="Cambria Math"/>
                        <a:ea typeface="宋体" charset="-122"/>
                      </a:rPr>
                      <m:t>＝</m:t>
                    </m:r>
                    <m:r>
                      <a:rPr lang="en-US" altLang="zh-CN" i="1" dirty="0" smtClean="0">
                        <a:latin typeface="Cambria Math"/>
                        <a:ea typeface="宋体" charset="-122"/>
                      </a:rPr>
                      <m:t>𝑍</m:t>
                    </m:r>
                    <m:r>
                      <a:rPr lang="en-US" altLang="zh-CN" i="1" baseline="-25000" dirty="0" smtClean="0">
                        <a:latin typeface="Cambria Math"/>
                        <a:ea typeface="宋体" charset="-122"/>
                      </a:rPr>
                      <m:t>26</m:t>
                    </m:r>
                  </m:oMath>
                </a14:m>
                <a:r>
                  <a:rPr lang="zh-CN" altLang="en-US" dirty="0" smtClean="0">
                    <a:ea typeface="宋体" charset="-122"/>
                  </a:rPr>
                  <a:t>，对于</a:t>
                </a:r>
                <a14:m>
                  <m:oMath xmlns:m="http://schemas.openxmlformats.org/officeDocument/2006/math">
                    <m:r>
                      <a:rPr lang="en-US" altLang="zh-CN" i="1" dirty="0" smtClean="0">
                        <a:latin typeface="Cambria Math"/>
                        <a:ea typeface="宋体" charset="-122"/>
                      </a:rPr>
                      <m:t>0≤</m:t>
                    </m:r>
                    <m:r>
                      <a:rPr lang="en-US" altLang="zh-CN" b="0" i="1" dirty="0" smtClean="0">
                        <a:latin typeface="Cambria Math"/>
                        <a:ea typeface="宋体" charset="-122"/>
                      </a:rPr>
                      <m:t>𝑘</m:t>
                    </m:r>
                    <m:r>
                      <a:rPr lang="en-US" altLang="zh-CN" i="1" dirty="0" smtClean="0">
                        <a:latin typeface="Cambria Math"/>
                        <a:ea typeface="宋体" charset="-122"/>
                      </a:rPr>
                      <m:t>≤25</m:t>
                    </m:r>
                  </m:oMath>
                </a14:m>
                <a:r>
                  <a:rPr lang="zh-CN" altLang="en-US" dirty="0" smtClean="0">
                    <a:ea typeface="宋体" charset="-122"/>
                  </a:rPr>
                  <a:t>，加密函数</a:t>
                </a:r>
                <a14:m>
                  <m:oMath xmlns:m="http://schemas.openxmlformats.org/officeDocument/2006/math">
                    <m:r>
                      <a:rPr lang="en-US" altLang="zh-CN" i="1" dirty="0" smtClean="0">
                        <a:latin typeface="Cambria Math"/>
                        <a:ea typeface="宋体" charset="-122"/>
                      </a:rPr>
                      <m:t>𝐸</m:t>
                    </m:r>
                    <m:r>
                      <a:rPr lang="en-US" altLang="zh-CN" i="1" baseline="-25000" dirty="0" err="1" smtClean="0">
                        <a:latin typeface="Cambria Math"/>
                        <a:ea typeface="宋体" charset="-122"/>
                      </a:rPr>
                      <m:t>𝑘</m:t>
                    </m:r>
                  </m:oMath>
                </a14:m>
                <a:r>
                  <a:rPr lang="zh-CN" altLang="en-US" dirty="0" smtClean="0">
                    <a:ea typeface="宋体" charset="-122"/>
                  </a:rPr>
                  <a:t>定义为</a:t>
                </a:r>
                <a14:m>
                  <m:oMath xmlns:m="http://schemas.openxmlformats.org/officeDocument/2006/math">
                    <m:r>
                      <a:rPr lang="en-US" altLang="zh-CN" i="1" dirty="0" smtClean="0">
                        <a:latin typeface="Cambria Math"/>
                        <a:ea typeface="宋体" charset="-122"/>
                      </a:rPr>
                      <m:t>𝐸</m:t>
                    </m:r>
                    <m:r>
                      <a:rPr lang="en-US" altLang="zh-CN" i="1" baseline="-25000" dirty="0" err="1" smtClean="0">
                        <a:latin typeface="Cambria Math"/>
                        <a:ea typeface="宋体" charset="-122"/>
                      </a:rPr>
                      <m:t>𝑘</m:t>
                    </m:r>
                    <m:d>
                      <m:dPr>
                        <m:ctrlPr>
                          <a:rPr lang="en-US" altLang="zh-CN" i="1" dirty="0">
                            <a:latin typeface="Cambria Math" panose="02040503050406030204" pitchFamily="18" charset="0"/>
                            <a:ea typeface="宋体" charset="-122"/>
                          </a:rPr>
                        </m:ctrlPr>
                      </m:dPr>
                      <m:e>
                        <m:r>
                          <a:rPr lang="en-US" altLang="zh-CN" i="1" dirty="0">
                            <a:latin typeface="Cambria Math"/>
                            <a:ea typeface="宋体" charset="-122"/>
                          </a:rPr>
                          <m:t>𝑥</m:t>
                        </m:r>
                      </m:e>
                    </m:d>
                    <m:r>
                      <a:rPr lang="zh-CN" altLang="en-US" i="1" dirty="0" smtClean="0">
                        <a:latin typeface="Cambria Math"/>
                        <a:ea typeface="宋体" charset="-122"/>
                      </a:rPr>
                      <m:t>＝</m:t>
                    </m:r>
                    <m:d>
                      <m:dPr>
                        <m:ctrlPr>
                          <a:rPr lang="en-US" altLang="zh-CN" i="1" dirty="0" smtClean="0">
                            <a:latin typeface="Cambria Math" panose="02040503050406030204" pitchFamily="18" charset="0"/>
                            <a:ea typeface="宋体" charset="-122"/>
                          </a:rPr>
                        </m:ctrlPr>
                      </m:dPr>
                      <m:e>
                        <m:r>
                          <a:rPr lang="en-US" altLang="zh-CN" i="1" dirty="0" smtClean="0">
                            <a:latin typeface="Cambria Math"/>
                            <a:ea typeface="宋体" charset="-122"/>
                          </a:rPr>
                          <m:t>𝑥</m:t>
                        </m:r>
                        <m:r>
                          <a:rPr lang="zh-CN" altLang="en-US" i="1" dirty="0" smtClean="0">
                            <a:latin typeface="Cambria Math"/>
                            <a:ea typeface="宋体" charset="-122"/>
                          </a:rPr>
                          <m:t>＋</m:t>
                        </m:r>
                        <m:r>
                          <a:rPr lang="en-US" altLang="zh-CN" i="1" dirty="0" smtClean="0">
                            <a:latin typeface="Cambria Math"/>
                            <a:ea typeface="宋体" charset="-122"/>
                          </a:rPr>
                          <m:t>𝑘</m:t>
                        </m:r>
                      </m:e>
                    </m:d>
                    <m:r>
                      <a:rPr lang="en-US" altLang="zh-CN" b="0" i="1" dirty="0" smtClean="0">
                        <a:latin typeface="Cambria Math"/>
                        <a:ea typeface="宋体" charset="-122"/>
                      </a:rPr>
                      <m:t>  </m:t>
                    </m:r>
                    <m:r>
                      <a:rPr lang="en-US" altLang="zh-CN" i="1" dirty="0" smtClean="0">
                        <a:latin typeface="Cambria Math"/>
                        <a:ea typeface="宋体" charset="-122"/>
                      </a:rPr>
                      <m:t>𝑚𝑜𝑑</m:t>
                    </m:r>
                    <m:r>
                      <a:rPr lang="en-US" altLang="zh-CN" i="1" dirty="0" smtClean="0">
                        <a:latin typeface="Cambria Math"/>
                        <a:ea typeface="宋体" charset="-122"/>
                      </a:rPr>
                      <m:t> 26</m:t>
                    </m:r>
                    <m:r>
                      <a:rPr lang="zh-CN" altLang="en-US"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𝑍</m:t>
                    </m:r>
                    <m:r>
                      <a:rPr lang="en-US" altLang="zh-CN" i="1" baseline="-25000" dirty="0" smtClean="0">
                        <a:latin typeface="Cambria Math"/>
                        <a:ea typeface="宋体" charset="-122"/>
                      </a:rPr>
                      <m:t>26</m:t>
                    </m:r>
                    <m:r>
                      <a:rPr lang="zh-CN" altLang="en-US" i="1" dirty="0" smtClean="0">
                        <a:latin typeface="Cambria Math"/>
                        <a:ea typeface="宋体" charset="-122"/>
                      </a:rPr>
                      <m:t>）</m:t>
                    </m:r>
                  </m:oMath>
                </a14:m>
                <a:r>
                  <a:rPr lang="zh-CN" altLang="en-US" dirty="0" smtClean="0">
                    <a:ea typeface="宋体" charset="-122"/>
                  </a:rPr>
                  <a:t>。</a:t>
                </a:r>
                <a:endParaRPr lang="en-US" altLang="zh-CN" dirty="0" smtClean="0">
                  <a:ea typeface="宋体" charset="-122"/>
                </a:endParaRPr>
              </a:p>
              <a:p>
                <a:pPr marL="0" indent="0" eaLnBrk="1" hangingPunct="1">
                  <a:buNone/>
                </a:pPr>
                <a:r>
                  <a:rPr lang="zh-CN" altLang="en-US" dirty="0" smtClean="0">
                    <a:ea typeface="宋体" charset="-122"/>
                  </a:rPr>
                  <a:t>    </a:t>
                </a:r>
                <a:r>
                  <a:rPr lang="en-US" altLang="zh-CN" dirty="0" smtClean="0">
                    <a:ea typeface="宋体" charset="-122"/>
                  </a:rPr>
                  <a:t>1. </a:t>
                </a:r>
                <a:r>
                  <a:rPr lang="zh-CN" altLang="en-US" dirty="0" smtClean="0">
                    <a:ea typeface="宋体" charset="-122"/>
                  </a:rPr>
                  <a:t>密文</a:t>
                </a:r>
                <a14:m>
                  <m:oMath xmlns:m="http://schemas.openxmlformats.org/officeDocument/2006/math">
                    <m:r>
                      <a:rPr lang="en-US" altLang="zh-CN" i="1" dirty="0" smtClean="0">
                        <a:latin typeface="Cambria Math"/>
                        <a:ea typeface="宋体" charset="-122"/>
                      </a:rPr>
                      <m:t>𝐶</m:t>
                    </m:r>
                  </m:oMath>
                </a14:m>
                <a:r>
                  <a:rPr lang="zh-CN" altLang="en-US" dirty="0" smtClean="0">
                    <a:ea typeface="宋体" charset="-122"/>
                  </a:rPr>
                  <a:t>的概率分布。假设</a:t>
                </a:r>
                <a14:m>
                  <m:oMath xmlns:m="http://schemas.openxmlformats.org/officeDocument/2006/math">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𝑍</m:t>
                    </m:r>
                    <m:r>
                      <a:rPr lang="en-US" altLang="zh-CN" i="1" baseline="-25000" dirty="0" smtClean="0">
                        <a:latin typeface="Cambria Math"/>
                        <a:ea typeface="宋体" charset="-122"/>
                      </a:rPr>
                      <m:t>26</m:t>
                    </m:r>
                  </m:oMath>
                </a14:m>
                <a:r>
                  <a:rPr lang="zh-CN" altLang="en-US" dirty="0" smtClean="0">
                    <a:ea typeface="宋体" charset="-122"/>
                  </a:rPr>
                  <a:t>，则 </a:t>
                </a:r>
              </a:p>
              <a:p>
                <a:pPr eaLnBrk="1" hangingPunct="1"/>
                <a:endParaRPr lang="zh-CN" altLang="en-US" dirty="0" smtClean="0">
                  <a:ea typeface="宋体" charset="-122"/>
                </a:endParaRPr>
              </a:p>
            </p:txBody>
          </p:sp>
        </mc:Choice>
        <mc:Fallback xmlns="">
          <p:sp>
            <p:nvSpPr>
              <p:cNvPr id="23558"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3"/>
                <a:stretch>
                  <a:fillRect l="-1259" t="-1290" r="-5778"/>
                </a:stretch>
              </a:blipFill>
            </p:spPr>
            <p:txBody>
              <a:bodyPr/>
              <a:lstStyle/>
              <a:p>
                <a:r>
                  <a:rPr lang="zh-CN" altLang="en-US">
                    <a:noFill/>
                  </a:rPr>
                  <a:t> </a:t>
                </a:r>
              </a:p>
            </p:txBody>
          </p:sp>
        </mc:Fallback>
      </mc:AlternateContent>
      <p:sp>
        <p:nvSpPr>
          <p:cNvPr id="23559" name="日期占位符 3"/>
          <p:cNvSpPr>
            <a:spLocks noGrp="1"/>
          </p:cNvSpPr>
          <p:nvPr>
            <p:ph type="dt" sz="quarter" idx="10"/>
          </p:nvPr>
        </p:nvSpPr>
        <p:spPr>
          <a:noFill/>
        </p:spPr>
        <p:txBody>
          <a:bodyPr/>
          <a:lstStyle/>
          <a:p>
            <a:fld id="{8D1BC021-CD9B-408A-83F5-2F95B1AE216B}" type="datetime1">
              <a:rPr lang="zh-CN" altLang="en-US" smtClean="0">
                <a:ea typeface="宋体" charset="-122"/>
              </a:rPr>
              <a:pPr/>
              <a:t>2018/11/13</a:t>
            </a:fld>
            <a:endParaRPr lang="en-US" altLang="zh-CN" smtClean="0">
              <a:ea typeface="宋体" charset="-122"/>
            </a:endParaRPr>
          </a:p>
        </p:txBody>
      </p:sp>
      <p:sp>
        <p:nvSpPr>
          <p:cNvPr id="2356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23561" name="灯片编号占位符 5"/>
          <p:cNvSpPr>
            <a:spLocks noGrp="1"/>
          </p:cNvSpPr>
          <p:nvPr>
            <p:ph type="sldNum" sz="quarter" idx="12"/>
          </p:nvPr>
        </p:nvSpPr>
        <p:spPr>
          <a:noFill/>
        </p:spPr>
        <p:txBody>
          <a:bodyPr/>
          <a:lstStyle/>
          <a:p>
            <a:fld id="{38CD115E-096C-4886-8ED3-29176EE68688}" type="slidenum">
              <a:rPr lang="en-US" altLang="zh-CN" smtClean="0">
                <a:ea typeface="宋体" charset="-122"/>
              </a:rPr>
              <a:pPr/>
              <a:t>15</a:t>
            </a:fld>
            <a:endParaRPr lang="en-US" altLang="zh-CN" smtClean="0">
              <a:ea typeface="宋体" charset="-122"/>
            </a:endParaRPr>
          </a:p>
        </p:txBody>
      </p:sp>
      <p:graphicFrame>
        <p:nvGraphicFramePr>
          <p:cNvPr id="23554" name="Object 2"/>
          <p:cNvGraphicFramePr>
            <a:graphicFrameLocks noChangeAspect="1"/>
          </p:cNvGraphicFramePr>
          <p:nvPr>
            <p:extLst>
              <p:ext uri="{D42A27DB-BD31-4B8C-83A1-F6EECF244321}">
                <p14:modId xmlns:p14="http://schemas.microsoft.com/office/powerpoint/2010/main" val="4006301489"/>
              </p:ext>
            </p:extLst>
          </p:nvPr>
        </p:nvGraphicFramePr>
        <p:xfrm>
          <a:off x="1028700" y="4572000"/>
          <a:ext cx="3854450" cy="587375"/>
        </p:xfrm>
        <a:graphic>
          <a:graphicData uri="http://schemas.openxmlformats.org/presentationml/2006/ole">
            <mc:AlternateContent xmlns:mc="http://schemas.openxmlformats.org/markup-compatibility/2006">
              <mc:Choice xmlns:v="urn:schemas-microsoft-com:vml" Requires="v">
                <p:oleObj spid="_x0000_s24073" name="Equation" r:id="rId4" imgW="2400120" imgH="368280" progId="Equation.DSMT4">
                  <p:embed/>
                </p:oleObj>
              </mc:Choice>
              <mc:Fallback>
                <p:oleObj name="Equation" r:id="rId4" imgW="2400120" imgH="368280" progId="Equation.DSMT4">
                  <p:embed/>
                  <p:pic>
                    <p:nvPicPr>
                      <p:cNvPr id="0" name="Picture 2"/>
                      <p:cNvPicPr>
                        <a:picLocks noChangeAspect="1" noChangeArrowheads="1"/>
                      </p:cNvPicPr>
                      <p:nvPr/>
                    </p:nvPicPr>
                    <p:blipFill>
                      <a:blip r:embed="rId5"/>
                      <a:srcRect/>
                      <a:stretch>
                        <a:fillRect/>
                      </a:stretch>
                    </p:blipFill>
                    <p:spPr bwMode="auto">
                      <a:xfrm>
                        <a:off x="1028700" y="4572000"/>
                        <a:ext cx="3854450"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5" name="Object 3"/>
          <p:cNvGraphicFramePr>
            <a:graphicFrameLocks noChangeAspect="1"/>
          </p:cNvGraphicFramePr>
          <p:nvPr>
            <p:extLst>
              <p:ext uri="{D42A27DB-BD31-4B8C-83A1-F6EECF244321}">
                <p14:modId xmlns:p14="http://schemas.microsoft.com/office/powerpoint/2010/main" val="2274758082"/>
              </p:ext>
            </p:extLst>
          </p:nvPr>
        </p:nvGraphicFramePr>
        <p:xfrm>
          <a:off x="4884738" y="4421188"/>
          <a:ext cx="2582862" cy="758825"/>
        </p:xfrm>
        <a:graphic>
          <a:graphicData uri="http://schemas.openxmlformats.org/presentationml/2006/ole">
            <mc:AlternateContent xmlns:mc="http://schemas.openxmlformats.org/markup-compatibility/2006">
              <mc:Choice xmlns:v="urn:schemas-microsoft-com:vml" Requires="v">
                <p:oleObj spid="_x0000_s24074" name="Equation" r:id="rId6" imgW="1358640" imgH="444240" progId="Equation.DSMT4">
                  <p:embed/>
                </p:oleObj>
              </mc:Choice>
              <mc:Fallback>
                <p:oleObj name="Equation" r:id="rId6" imgW="1358640" imgH="444240" progId="Equation.DSMT4">
                  <p:embed/>
                  <p:pic>
                    <p:nvPicPr>
                      <p:cNvPr id="0" name="Picture 3"/>
                      <p:cNvPicPr>
                        <a:picLocks noChangeAspect="1" noChangeArrowheads="1"/>
                      </p:cNvPicPr>
                      <p:nvPr/>
                    </p:nvPicPr>
                    <p:blipFill>
                      <a:blip r:embed="rId7"/>
                      <a:srcRect/>
                      <a:stretch>
                        <a:fillRect/>
                      </a:stretch>
                    </p:blipFill>
                    <p:spPr bwMode="auto">
                      <a:xfrm>
                        <a:off x="4884738" y="4421188"/>
                        <a:ext cx="2582862"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6" name="Object 4"/>
          <p:cNvGraphicFramePr>
            <a:graphicFrameLocks noChangeAspect="1"/>
          </p:cNvGraphicFramePr>
          <p:nvPr>
            <p:extLst>
              <p:ext uri="{D42A27DB-BD31-4B8C-83A1-F6EECF244321}">
                <p14:modId xmlns:p14="http://schemas.microsoft.com/office/powerpoint/2010/main" val="2555434392"/>
              </p:ext>
            </p:extLst>
          </p:nvPr>
        </p:nvGraphicFramePr>
        <p:xfrm>
          <a:off x="5008563" y="5257800"/>
          <a:ext cx="2306637" cy="712788"/>
        </p:xfrm>
        <a:graphic>
          <a:graphicData uri="http://schemas.openxmlformats.org/presentationml/2006/ole">
            <mc:AlternateContent xmlns:mc="http://schemas.openxmlformats.org/markup-compatibility/2006">
              <mc:Choice xmlns:v="urn:schemas-microsoft-com:vml" Requires="v">
                <p:oleObj spid="_x0000_s24075" name="Equation" r:id="rId8" imgW="1396800" imgH="444240" progId="Equation.DSMT4">
                  <p:embed/>
                </p:oleObj>
              </mc:Choice>
              <mc:Fallback>
                <p:oleObj name="Equation" r:id="rId8" imgW="1396800" imgH="444240" progId="Equation.DSMT4">
                  <p:embed/>
                  <p:pic>
                    <p:nvPicPr>
                      <p:cNvPr id="0" name="Picture 4"/>
                      <p:cNvPicPr>
                        <a:picLocks noChangeAspect="1" noChangeArrowheads="1"/>
                      </p:cNvPicPr>
                      <p:nvPr/>
                    </p:nvPicPr>
                    <p:blipFill>
                      <a:blip r:embed="rId9"/>
                      <a:srcRect/>
                      <a:stretch>
                        <a:fillRect/>
                      </a:stretch>
                    </p:blipFill>
                    <p:spPr bwMode="auto">
                      <a:xfrm>
                        <a:off x="5008563" y="5257800"/>
                        <a:ext cx="2306637" cy="71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4585" name="内容占位符 2"/>
              <p:cNvSpPr>
                <a:spLocks noGrp="1"/>
              </p:cNvSpPr>
              <p:nvPr>
                <p:ph idx="1"/>
              </p:nvPr>
            </p:nvSpPr>
            <p:spPr>
              <a:xfrm>
                <a:off x="457200" y="1447800"/>
                <a:ext cx="8229600" cy="4876800"/>
              </a:xfrm>
            </p:spPr>
            <p:txBody>
              <a:bodyPr/>
              <a:lstStyle/>
              <a:p>
                <a:pPr marL="0" indent="0" eaLnBrk="1" hangingPunct="1">
                  <a:buNone/>
                </a:pPr>
                <a:r>
                  <a:rPr lang="zh-CN" altLang="en-US" sz="2400" dirty="0" smtClean="0">
                    <a:ea typeface="宋体" charset="-122"/>
                  </a:rPr>
                  <a:t>    固定</a:t>
                </a:r>
                <a14:m>
                  <m:oMath xmlns:m="http://schemas.openxmlformats.org/officeDocument/2006/math">
                    <m:r>
                      <a:rPr lang="en-US" altLang="zh-CN" sz="2400" i="1" dirty="0" smtClean="0">
                        <a:latin typeface="Cambria Math"/>
                        <a:ea typeface="宋体" charset="-122"/>
                      </a:rPr>
                      <m:t>𝑦</m:t>
                    </m:r>
                  </m:oMath>
                </a14:m>
                <a:r>
                  <a:rPr lang="zh-CN" altLang="en-US" sz="2400" dirty="0" smtClean="0">
                    <a:ea typeface="宋体" charset="-122"/>
                  </a:rPr>
                  <a:t>，值</a:t>
                </a:r>
                <a14:m>
                  <m:oMath xmlns:m="http://schemas.openxmlformats.org/officeDocument/2006/math">
                    <m:r>
                      <a:rPr lang="en-US" altLang="zh-CN" sz="2400" i="1" dirty="0" smtClean="0">
                        <a:latin typeface="Cambria Math"/>
                        <a:ea typeface="宋体" charset="-122"/>
                      </a:rPr>
                      <m:t>(</m:t>
                    </m:r>
                    <m:r>
                      <a:rPr lang="en-US" altLang="zh-CN" sz="2400" i="1" dirty="0" smtClean="0">
                        <a:latin typeface="Cambria Math"/>
                        <a:ea typeface="宋体" charset="-122"/>
                      </a:rPr>
                      <m:t>𝑦</m:t>
                    </m:r>
                    <m:r>
                      <a:rPr lang="zh-CN" altLang="en-US" sz="2400" i="1" dirty="0" smtClean="0">
                        <a:latin typeface="Cambria Math"/>
                        <a:ea typeface="宋体" charset="-122"/>
                      </a:rPr>
                      <m:t>－</m:t>
                    </m:r>
                    <m:r>
                      <a:rPr lang="en-US" altLang="zh-CN" sz="2400" i="1" dirty="0" smtClean="0">
                        <a:latin typeface="Cambria Math"/>
                        <a:ea typeface="宋体" charset="-122"/>
                      </a:rPr>
                      <m:t>𝑘</m:t>
                    </m:r>
                    <m:r>
                      <a:rPr lang="en-US" altLang="zh-CN" sz="2400" i="1" dirty="0" smtClean="0">
                        <a:latin typeface="Cambria Math"/>
                        <a:ea typeface="宋体" charset="-122"/>
                      </a:rPr>
                      <m:t>)</m:t>
                    </m:r>
                    <m:r>
                      <a:rPr lang="en-US" altLang="zh-CN" sz="2400" i="1" dirty="0" smtClean="0">
                        <a:latin typeface="Cambria Math"/>
                        <a:ea typeface="宋体" charset="-122"/>
                      </a:rPr>
                      <m:t>𝑚𝑜𝑑</m:t>
                    </m:r>
                    <m:r>
                      <a:rPr lang="en-US" altLang="zh-CN" sz="2400" i="1" dirty="0" smtClean="0">
                        <a:latin typeface="Cambria Math"/>
                        <a:ea typeface="宋体" charset="-122"/>
                      </a:rPr>
                      <m:t> 26</m:t>
                    </m:r>
                  </m:oMath>
                </a14:m>
                <a:r>
                  <a:rPr lang="zh-CN" altLang="en-US" sz="2400" dirty="0" smtClean="0">
                    <a:ea typeface="宋体" charset="-122"/>
                  </a:rPr>
                  <a:t>构成</a:t>
                </a:r>
                <a14:m>
                  <m:oMath xmlns:m="http://schemas.openxmlformats.org/officeDocument/2006/math">
                    <m:r>
                      <a:rPr lang="en-US" altLang="zh-CN" sz="2400" i="1" dirty="0" smtClean="0">
                        <a:latin typeface="Cambria Math"/>
                        <a:ea typeface="宋体" charset="-122"/>
                      </a:rPr>
                      <m:t>𝑍</m:t>
                    </m:r>
                    <m:r>
                      <a:rPr lang="en-US" altLang="zh-CN" sz="2400" i="1" baseline="-25000" dirty="0" smtClean="0">
                        <a:latin typeface="Cambria Math"/>
                        <a:ea typeface="宋体" charset="-122"/>
                      </a:rPr>
                      <m:t>26</m:t>
                    </m:r>
                  </m:oMath>
                </a14:m>
                <a:r>
                  <a:rPr lang="zh-CN" altLang="en-US" sz="2400" dirty="0" smtClean="0">
                    <a:ea typeface="宋体" charset="-122"/>
                  </a:rPr>
                  <a:t>的一个置换。因此：</a:t>
                </a:r>
              </a:p>
              <a:p>
                <a:pPr eaLnBrk="1" hangingPunct="1"/>
                <a:endParaRPr lang="zh-CN" altLang="en-US" sz="2400" dirty="0" smtClean="0">
                  <a:ea typeface="宋体" charset="-122"/>
                </a:endParaRPr>
              </a:p>
              <a:p>
                <a:pPr marL="0" indent="0" eaLnBrk="1" hangingPunct="1">
                  <a:buNone/>
                </a:pPr>
                <a:r>
                  <a:rPr lang="zh-CN" altLang="en-US" sz="2400" dirty="0" smtClean="0">
                    <a:ea typeface="宋体" charset="-122"/>
                  </a:rPr>
                  <a:t>    </a:t>
                </a:r>
                <a:endParaRPr lang="en-US" altLang="zh-CN" sz="2400" dirty="0" smtClean="0">
                  <a:ea typeface="宋体" charset="-122"/>
                </a:endParaRPr>
              </a:p>
              <a:p>
                <a:pPr marL="0" indent="0" eaLnBrk="1" hangingPunct="1">
                  <a:buNone/>
                </a:pPr>
                <a:r>
                  <a:rPr lang="zh-CN" altLang="en-US" sz="2400" dirty="0" smtClean="0">
                    <a:ea typeface="宋体" charset="-122"/>
                  </a:rPr>
                  <a:t>    即：对任意的</a:t>
                </a:r>
                <a14:m>
                  <m:oMath xmlns:m="http://schemas.openxmlformats.org/officeDocument/2006/math">
                    <m:r>
                      <a:rPr lang="en-US" altLang="zh-CN" sz="2400" i="1" dirty="0" smtClean="0">
                        <a:latin typeface="Cambria Math"/>
                        <a:ea typeface="宋体" charset="-122"/>
                      </a:rPr>
                      <m:t>𝑦</m:t>
                    </m:r>
                    <m:r>
                      <a:rPr lang="en-US" altLang="zh-CN" sz="2400" i="1" dirty="0" smtClean="0">
                        <a:latin typeface="Cambria Math"/>
                        <a:ea typeface="宋体" charset="-122"/>
                      </a:rPr>
                      <m:t>∈</m:t>
                    </m:r>
                    <m:r>
                      <a:rPr lang="en-US" altLang="zh-CN" sz="2400" i="1" dirty="0" smtClean="0">
                        <a:latin typeface="Cambria Math"/>
                        <a:ea typeface="宋体" charset="-122"/>
                      </a:rPr>
                      <m:t>𝑍</m:t>
                    </m:r>
                    <m:r>
                      <a:rPr lang="en-US" altLang="zh-CN" sz="2400" i="1" baseline="-25000" dirty="0" smtClean="0">
                        <a:latin typeface="Cambria Math"/>
                        <a:ea typeface="宋体" charset="-122"/>
                      </a:rPr>
                      <m:t>26</m:t>
                    </m:r>
                    <m:r>
                      <a:rPr lang="en-US" altLang="zh-CN" sz="2400" i="1" dirty="0" smtClean="0">
                        <a:latin typeface="Cambria Math"/>
                        <a:ea typeface="宋体" charset="-122"/>
                      </a:rPr>
                      <m:t> </m:t>
                    </m:r>
                    <m:r>
                      <a:rPr lang="zh-CN" altLang="en-US" sz="2400" i="1" dirty="0" smtClean="0">
                        <a:latin typeface="Cambria Math"/>
                        <a:ea typeface="宋体" charset="-122"/>
                      </a:rPr>
                      <m:t>，</m:t>
                    </m:r>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𝑦</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1/26</m:t>
                    </m:r>
                  </m:oMath>
                </a14:m>
                <a:endParaRPr lang="zh-CN" altLang="en-US" sz="2400" dirty="0" smtClean="0">
                  <a:ea typeface="宋体" charset="-122"/>
                </a:endParaRPr>
              </a:p>
              <a:p>
                <a:pPr marL="265113" indent="0" eaLnBrk="1" hangingPunct="1">
                  <a:buNone/>
                </a:pPr>
                <a:r>
                  <a:rPr lang="en-US" altLang="zh-CN" sz="2400" dirty="0">
                    <a:ea typeface="宋体" charset="-122"/>
                  </a:rPr>
                  <a:t>2</a:t>
                </a:r>
                <a:r>
                  <a:rPr lang="en-US" altLang="zh-CN" sz="2400" dirty="0" smtClean="0">
                    <a:ea typeface="宋体" charset="-122"/>
                  </a:rPr>
                  <a:t>. </a:t>
                </a:r>
                <a:r>
                  <a:rPr lang="zh-CN" altLang="en-US" sz="2400" dirty="0" smtClean="0">
                    <a:ea typeface="宋体" charset="-122"/>
                  </a:rPr>
                  <a:t>对任意的</a:t>
                </a:r>
                <a14:m>
                  <m:oMath xmlns:m="http://schemas.openxmlformats.org/officeDocument/2006/math">
                    <m:r>
                      <a:rPr lang="en-US" altLang="zh-CN" sz="2400" i="1" dirty="0" smtClean="0">
                        <a:latin typeface="Cambria Math"/>
                        <a:ea typeface="宋体" charset="-122"/>
                      </a:rPr>
                      <m:t>𝑥</m:t>
                    </m:r>
                    <m:r>
                      <a:rPr lang="zh-CN" altLang="en-US" sz="2400" i="1" dirty="0" smtClean="0">
                        <a:latin typeface="Cambria Math"/>
                        <a:ea typeface="宋体" charset="-122"/>
                      </a:rPr>
                      <m:t>和</m:t>
                    </m:r>
                    <m:r>
                      <a:rPr lang="en-US" altLang="zh-CN" sz="2400" i="1" dirty="0" smtClean="0">
                        <a:latin typeface="Cambria Math"/>
                        <a:ea typeface="宋体" charset="-122"/>
                      </a:rPr>
                      <m:t>𝑦</m:t>
                    </m:r>
                  </m:oMath>
                </a14:m>
                <a:r>
                  <a:rPr lang="zh-CN" altLang="en-US" sz="2400" dirty="0" smtClean="0">
                    <a:ea typeface="宋体" charset="-122"/>
                  </a:rPr>
                  <a:t>，我们有 </a:t>
                </a:r>
              </a:p>
              <a:p>
                <a:pPr algn="ctr" eaLnBrk="1" hangingPunct="1">
                  <a:buFontTx/>
                  <a:buNone/>
                </a:pPr>
                <a14:m>
                  <m:oMath xmlns:m="http://schemas.openxmlformats.org/officeDocument/2006/math">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𝑦</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𝑘</m:t>
                    </m:r>
                    <m:r>
                      <a:rPr lang="zh-CN" altLang="en-US" sz="2400" i="1" dirty="0" smtClean="0">
                        <a:latin typeface="Cambria Math"/>
                        <a:ea typeface="宋体" charset="-122"/>
                      </a:rPr>
                      <m:t>＝</m:t>
                    </m:r>
                    <m:r>
                      <a:rPr lang="en-US" altLang="zh-CN" sz="2400" i="1" dirty="0" smtClean="0">
                        <a:latin typeface="Cambria Math"/>
                        <a:ea typeface="宋体" charset="-122"/>
                      </a:rPr>
                      <m:t>(</m:t>
                    </m:r>
                    <m:r>
                      <a:rPr lang="en-US" altLang="zh-CN" sz="2400" i="1" dirty="0" smtClean="0">
                        <a:latin typeface="Cambria Math"/>
                        <a:ea typeface="宋体" charset="-122"/>
                      </a:rPr>
                      <m:t>𝑦</m:t>
                    </m:r>
                    <m:r>
                      <a:rPr lang="zh-CN" altLang="en-US"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m:t>
                    </m:r>
                    <m:r>
                      <a:rPr lang="en-US" altLang="zh-CN" sz="2400" i="1" dirty="0" smtClean="0">
                        <a:latin typeface="Cambria Math"/>
                        <a:ea typeface="宋体" charset="-122"/>
                      </a:rPr>
                      <m:t>𝑚𝑜𝑑</m:t>
                    </m:r>
                    <m:r>
                      <a:rPr lang="en-US" altLang="zh-CN" sz="2400" i="1" dirty="0" smtClean="0">
                        <a:latin typeface="Cambria Math"/>
                        <a:ea typeface="宋体" charset="-122"/>
                      </a:rPr>
                      <m:t> 26)</m:t>
                    </m:r>
                    <m:r>
                      <a:rPr lang="zh-CN" altLang="en-US" sz="2400" i="1" dirty="0" smtClean="0">
                        <a:latin typeface="Cambria Math"/>
                        <a:ea typeface="宋体" charset="-122"/>
                      </a:rPr>
                      <m:t>＝</m:t>
                    </m:r>
                    <m:r>
                      <a:rPr lang="en-US" altLang="zh-CN" sz="2400" i="1" dirty="0" smtClean="0">
                        <a:latin typeface="Cambria Math"/>
                        <a:ea typeface="宋体" charset="-122"/>
                      </a:rPr>
                      <m:t>1/26</m:t>
                    </m:r>
                  </m:oMath>
                </a14:m>
                <a:r>
                  <a:rPr lang="zh-CN" altLang="en-US" sz="2400" dirty="0" smtClean="0">
                    <a:ea typeface="宋体" charset="-122"/>
                  </a:rPr>
                  <a:t>，</a:t>
                </a:r>
              </a:p>
              <a:p>
                <a:pPr eaLnBrk="1" hangingPunct="1">
                  <a:buFontTx/>
                  <a:buNone/>
                </a:pPr>
                <a:r>
                  <a:rPr lang="zh-CN" altLang="en-US" sz="2400" dirty="0" smtClean="0">
                    <a:ea typeface="宋体" charset="-122"/>
                  </a:rPr>
                  <a:t>     应用贝叶斯公式，易知：</a:t>
                </a:r>
              </a:p>
              <a:p>
                <a:pPr eaLnBrk="1" hangingPunct="1">
                  <a:buFontTx/>
                  <a:buNone/>
                </a:pPr>
                <a:endParaRPr lang="zh-CN" altLang="en-US" dirty="0" smtClean="0">
                  <a:ea typeface="宋体" charset="-122"/>
                </a:endParaRPr>
              </a:p>
              <a:p>
                <a:pPr eaLnBrk="1" hangingPunct="1">
                  <a:buFontTx/>
                  <a:buNone/>
                </a:pPr>
                <a:endParaRPr lang="zh-CN" altLang="en-US" dirty="0" smtClean="0">
                  <a:ea typeface="宋体" charset="-122"/>
                </a:endParaRPr>
              </a:p>
              <a:p>
                <a:pPr eaLnBrk="1" hangingPunct="1">
                  <a:buFontTx/>
                  <a:buNone/>
                </a:pPr>
                <a:r>
                  <a:rPr lang="zh-CN" altLang="en-US" dirty="0" smtClean="0">
                    <a:ea typeface="宋体" charset="-122"/>
                  </a:rPr>
                  <a:t>    </a:t>
                </a:r>
                <a:r>
                  <a:rPr lang="zh-CN" altLang="en-US" sz="2400" dirty="0" smtClean="0">
                    <a:ea typeface="宋体" charset="-122"/>
                  </a:rPr>
                  <a:t>所以这个密码体制是完善保密的 </a:t>
                </a:r>
              </a:p>
              <a:p>
                <a:pPr eaLnBrk="1" hangingPunct="1"/>
                <a:endParaRPr lang="zh-CN" altLang="en-US" dirty="0" smtClean="0">
                  <a:ea typeface="宋体" charset="-122"/>
                </a:endParaRPr>
              </a:p>
            </p:txBody>
          </p:sp>
        </mc:Choice>
        <mc:Fallback xmlns="">
          <p:sp>
            <p:nvSpPr>
              <p:cNvPr id="24585" name="内容占位符 2"/>
              <p:cNvSpPr>
                <a:spLocks noGrp="1" noRot="1" noChangeAspect="1" noMove="1" noResize="1" noEditPoints="1" noAdjustHandles="1" noChangeArrowheads="1" noChangeShapeType="1" noTextEdit="1"/>
              </p:cNvSpPr>
              <p:nvPr>
                <p:ph idx="1"/>
              </p:nvPr>
            </p:nvSpPr>
            <p:spPr>
              <a:xfrm>
                <a:off x="457200" y="1447800"/>
                <a:ext cx="8229600" cy="4876800"/>
              </a:xfrm>
              <a:blipFill rotWithShape="1">
                <a:blip r:embed="rId3"/>
                <a:stretch>
                  <a:fillRect t="-1375"/>
                </a:stretch>
              </a:blipFill>
            </p:spPr>
            <p:txBody>
              <a:bodyPr/>
              <a:lstStyle/>
              <a:p>
                <a:r>
                  <a:rPr lang="zh-CN" altLang="en-US">
                    <a:noFill/>
                  </a:rPr>
                  <a:t> </a:t>
                </a:r>
              </a:p>
            </p:txBody>
          </p:sp>
        </mc:Fallback>
      </mc:AlternateContent>
      <p:sp>
        <p:nvSpPr>
          <p:cNvPr id="24586" name="日期占位符 3"/>
          <p:cNvSpPr>
            <a:spLocks noGrp="1"/>
          </p:cNvSpPr>
          <p:nvPr>
            <p:ph type="dt" sz="quarter" idx="10"/>
          </p:nvPr>
        </p:nvSpPr>
        <p:spPr>
          <a:noFill/>
        </p:spPr>
        <p:txBody>
          <a:bodyPr/>
          <a:lstStyle/>
          <a:p>
            <a:fld id="{1CFC8A6E-9F08-4E77-99A5-B2530EF56CB4}" type="datetime1">
              <a:rPr lang="zh-CN" altLang="en-US" smtClean="0">
                <a:ea typeface="宋体" charset="-122"/>
              </a:rPr>
              <a:pPr/>
              <a:t>2018/11/13</a:t>
            </a:fld>
            <a:endParaRPr lang="en-US" altLang="zh-CN" smtClean="0">
              <a:ea typeface="宋体" charset="-122"/>
            </a:endParaRPr>
          </a:p>
        </p:txBody>
      </p:sp>
      <p:sp>
        <p:nvSpPr>
          <p:cNvPr id="24587"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24588" name="灯片编号占位符 5"/>
          <p:cNvSpPr>
            <a:spLocks noGrp="1"/>
          </p:cNvSpPr>
          <p:nvPr>
            <p:ph type="sldNum" sz="quarter" idx="12"/>
          </p:nvPr>
        </p:nvSpPr>
        <p:spPr>
          <a:noFill/>
        </p:spPr>
        <p:txBody>
          <a:bodyPr/>
          <a:lstStyle/>
          <a:p>
            <a:fld id="{CCDB90CE-56AB-4D64-AB7A-176E7B7A3BE4}" type="slidenum">
              <a:rPr lang="en-US" altLang="zh-CN" smtClean="0">
                <a:ea typeface="宋体" charset="-122"/>
              </a:rPr>
              <a:pPr/>
              <a:t>16</a:t>
            </a:fld>
            <a:endParaRPr lang="en-US" altLang="zh-CN" smtClean="0">
              <a:ea typeface="宋体" charset="-122"/>
            </a:endParaRPr>
          </a:p>
        </p:txBody>
      </p:sp>
      <p:graphicFrame>
        <p:nvGraphicFramePr>
          <p:cNvPr id="24580" name="Object 4"/>
          <p:cNvGraphicFramePr>
            <a:graphicFrameLocks noChangeAspect="1"/>
          </p:cNvGraphicFramePr>
          <p:nvPr>
            <p:extLst>
              <p:ext uri="{D42A27DB-BD31-4B8C-83A1-F6EECF244321}">
                <p14:modId xmlns:p14="http://schemas.microsoft.com/office/powerpoint/2010/main" val="359627425"/>
              </p:ext>
            </p:extLst>
          </p:nvPr>
        </p:nvGraphicFramePr>
        <p:xfrm>
          <a:off x="2466975" y="2032000"/>
          <a:ext cx="4362450" cy="711200"/>
        </p:xfrm>
        <a:graphic>
          <a:graphicData uri="http://schemas.openxmlformats.org/presentationml/2006/ole">
            <mc:AlternateContent xmlns:mc="http://schemas.openxmlformats.org/markup-compatibility/2006">
              <mc:Choice xmlns:v="urn:schemas-microsoft-com:vml" Requires="v">
                <p:oleObj spid="_x0000_s25272" name="Equation" r:id="rId4" imgW="2234880" imgH="368280" progId="Equation.DSMT4">
                  <p:embed/>
                </p:oleObj>
              </mc:Choice>
              <mc:Fallback>
                <p:oleObj name="Equation" r:id="rId4" imgW="2234880" imgH="368280" progId="Equation.DSMT4">
                  <p:embed/>
                  <p:pic>
                    <p:nvPicPr>
                      <p:cNvPr id="0" name="Picture 4"/>
                      <p:cNvPicPr>
                        <a:picLocks noChangeAspect="1" noChangeArrowheads="1"/>
                      </p:cNvPicPr>
                      <p:nvPr/>
                    </p:nvPicPr>
                    <p:blipFill>
                      <a:blip r:embed="rId5"/>
                      <a:srcRect/>
                      <a:stretch>
                        <a:fillRect/>
                      </a:stretch>
                    </p:blipFill>
                    <p:spPr bwMode="auto">
                      <a:xfrm>
                        <a:off x="2466975" y="2032000"/>
                        <a:ext cx="436245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1" name="Object 5"/>
          <p:cNvGraphicFramePr>
            <a:graphicFrameLocks noChangeAspect="1"/>
          </p:cNvGraphicFramePr>
          <p:nvPr>
            <p:extLst>
              <p:ext uri="{D42A27DB-BD31-4B8C-83A1-F6EECF244321}">
                <p14:modId xmlns:p14="http://schemas.microsoft.com/office/powerpoint/2010/main" val="1350726146"/>
              </p:ext>
            </p:extLst>
          </p:nvPr>
        </p:nvGraphicFramePr>
        <p:xfrm>
          <a:off x="1447800" y="4724400"/>
          <a:ext cx="2514600" cy="727075"/>
        </p:xfrm>
        <a:graphic>
          <a:graphicData uri="http://schemas.openxmlformats.org/presentationml/2006/ole">
            <mc:AlternateContent xmlns:mc="http://schemas.openxmlformats.org/markup-compatibility/2006">
              <mc:Choice xmlns:v="urn:schemas-microsoft-com:vml" Requires="v">
                <p:oleObj spid="_x0000_s25273" r:id="rId6" imgW="1444504" imgH="421846" progId="Equation.DSMT4">
                  <p:embed/>
                </p:oleObj>
              </mc:Choice>
              <mc:Fallback>
                <p:oleObj r:id="rId6" imgW="1444504" imgH="421846" progId="Equation.DSMT4">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4724400"/>
                        <a:ext cx="251460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2" name="Object 6"/>
          <p:cNvGraphicFramePr>
            <a:graphicFrameLocks noChangeAspect="1"/>
          </p:cNvGraphicFramePr>
          <p:nvPr>
            <p:extLst>
              <p:ext uri="{D42A27DB-BD31-4B8C-83A1-F6EECF244321}">
                <p14:modId xmlns:p14="http://schemas.microsoft.com/office/powerpoint/2010/main" val="1649922029"/>
              </p:ext>
            </p:extLst>
          </p:nvPr>
        </p:nvGraphicFramePr>
        <p:xfrm>
          <a:off x="4038600" y="4572000"/>
          <a:ext cx="1225550" cy="1143000"/>
        </p:xfrm>
        <a:graphic>
          <a:graphicData uri="http://schemas.openxmlformats.org/presentationml/2006/ole">
            <mc:AlternateContent xmlns:mc="http://schemas.openxmlformats.org/markup-compatibility/2006">
              <mc:Choice xmlns:v="urn:schemas-microsoft-com:vml" Requires="v">
                <p:oleObj spid="_x0000_s25274" r:id="rId8" imgW="675233" imgH="764469" progId="Equation.DSMT4">
                  <p:embed/>
                </p:oleObj>
              </mc:Choice>
              <mc:Fallback>
                <p:oleObj r:id="rId8" imgW="675233" imgH="764469" progId="Equation.DSMT4">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4572000"/>
                        <a:ext cx="122555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3" name="Object 7"/>
          <p:cNvGraphicFramePr>
            <a:graphicFrameLocks noChangeAspect="1"/>
          </p:cNvGraphicFramePr>
          <p:nvPr>
            <p:extLst>
              <p:ext uri="{D42A27DB-BD31-4B8C-83A1-F6EECF244321}">
                <p14:modId xmlns:p14="http://schemas.microsoft.com/office/powerpoint/2010/main" val="1183429443"/>
              </p:ext>
            </p:extLst>
          </p:nvPr>
        </p:nvGraphicFramePr>
        <p:xfrm>
          <a:off x="5334000" y="4876800"/>
          <a:ext cx="838200" cy="365125"/>
        </p:xfrm>
        <a:graphic>
          <a:graphicData uri="http://schemas.openxmlformats.org/presentationml/2006/ole">
            <mc:AlternateContent xmlns:mc="http://schemas.openxmlformats.org/markup-compatibility/2006">
              <mc:Choice xmlns:v="urn:schemas-microsoft-com:vml" Requires="v">
                <p:oleObj spid="_x0000_s25275" r:id="rId10" imgW="460463" imgH="204489" progId="Equation.DSMT4">
                  <p:embed/>
                </p:oleObj>
              </mc:Choice>
              <mc:Fallback>
                <p:oleObj r:id="rId10" imgW="460463" imgH="204489" progId="Equation.DSMT4">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0" y="4876800"/>
                        <a:ext cx="83820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p:cNvSpPr>
          <p:nvPr>
            <p:ph type="title"/>
          </p:nvPr>
        </p:nvSpPr>
        <p:spPr/>
        <p:txBody>
          <a:bodyPr/>
          <a:lstStyle/>
          <a:p>
            <a:pPr eaLnBrk="1" hangingPunct="1"/>
            <a:endParaRPr lang="zh-CN" altLang="en-US" dirty="0" smtClean="0">
              <a:ea typeface="宋体" charset="-122"/>
            </a:endParaRPr>
          </a:p>
        </p:txBody>
      </p:sp>
      <mc:AlternateContent xmlns:mc="http://schemas.openxmlformats.org/markup-compatibility/2006" xmlns:a14="http://schemas.microsoft.com/office/drawing/2010/main">
        <mc:Choice Requires="a14">
          <p:sp>
            <p:nvSpPr>
              <p:cNvPr id="69634" name="内容占位符 2"/>
              <p:cNvSpPr>
                <a:spLocks noGrp="1"/>
              </p:cNvSpPr>
              <p:nvPr>
                <p:ph idx="1"/>
              </p:nvPr>
            </p:nvSpPr>
            <p:spPr/>
            <p:txBody>
              <a:bodyPr/>
              <a:lstStyle/>
              <a:p>
                <a:pPr eaLnBrk="1" hangingPunct="1">
                  <a:lnSpc>
                    <a:spcPct val="90000"/>
                  </a:lnSpc>
                </a:pPr>
                <a:r>
                  <a:rPr lang="zh-CN" altLang="en-US" dirty="0" smtClean="0">
                    <a:ea typeface="宋体" charset="-122"/>
                  </a:rPr>
                  <a:t>更一般的情形：</a:t>
                </a:r>
              </a:p>
              <a:p>
                <a:pPr lvl="1" eaLnBrk="1" hangingPunct="1">
                  <a:lnSpc>
                    <a:spcPct val="90000"/>
                  </a:lnSpc>
                </a:pPr>
                <a:r>
                  <a:rPr lang="zh-CN" altLang="en-US" dirty="0">
                    <a:ea typeface="宋体" charset="-122"/>
                  </a:rPr>
                  <a:t>由</a:t>
                </a:r>
                <a:r>
                  <a:rPr lang="zh-CN" altLang="en-US" dirty="0" smtClean="0">
                    <a:ea typeface="宋体" charset="-122"/>
                  </a:rPr>
                  <a:t>贝叶斯定理，对所有</a:t>
                </a:r>
                <a14:m>
                  <m:oMath xmlns:m="http://schemas.openxmlformats.org/officeDocument/2006/math">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𝑃</m:t>
                    </m:r>
                    <m:r>
                      <a:rPr lang="zh-CN" altLang="en-US" i="1" dirty="0" smtClean="0">
                        <a:latin typeface="Cambria Math"/>
                        <a:ea typeface="宋体" charset="-122"/>
                      </a:rPr>
                      <m:t>和</m:t>
                    </m:r>
                    <m:r>
                      <a:rPr lang="en-US" altLang="zh-CN" i="1" dirty="0" err="1" smtClean="0">
                        <a:latin typeface="Cambria Math"/>
                        <a:ea typeface="宋体" charset="-122"/>
                      </a:rPr>
                      <m:t>𝑦</m:t>
                    </m:r>
                    <m:r>
                      <a:rPr lang="en-US" altLang="zh-CN" i="1" dirty="0" err="1" smtClean="0">
                        <a:latin typeface="Cambria Math"/>
                        <a:ea typeface="宋体" charset="-122"/>
                      </a:rPr>
                      <m:t>∈</m:t>
                    </m:r>
                    <m:r>
                      <a:rPr lang="en-US" altLang="zh-CN" i="1" dirty="0" err="1" smtClean="0">
                        <a:latin typeface="Cambria Math"/>
                        <a:ea typeface="宋体" charset="-122"/>
                      </a:rPr>
                      <m:t>𝐶</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𝑦</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oMath>
                </a14:m>
                <a:r>
                  <a:rPr lang="zh-CN" altLang="en-US" dirty="0" smtClean="0">
                    <a:ea typeface="宋体" charset="-122"/>
                  </a:rPr>
                  <a:t>，则</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𝑦</m:t>
                    </m:r>
                    <m:r>
                      <a:rPr lang="en-US" altLang="zh-CN" i="1" dirty="0" smtClean="0">
                        <a:latin typeface="Cambria Math"/>
                        <a:ea typeface="宋体" charset="-122"/>
                      </a:rPr>
                      <m:t>)</m:t>
                    </m:r>
                  </m:oMath>
                </a14:m>
                <a:endParaRPr lang="en-US" altLang="zh-CN" dirty="0" smtClean="0">
                  <a:ea typeface="宋体" charset="-122"/>
                </a:endParaRPr>
              </a:p>
              <a:p>
                <a:pPr lvl="1" eaLnBrk="1" hangingPunct="1">
                  <a:lnSpc>
                    <a:spcPct val="90000"/>
                  </a:lnSpc>
                </a:pPr>
                <a:endParaRPr lang="en-US" altLang="zh-CN" dirty="0">
                  <a:ea typeface="宋体" charset="-122"/>
                </a:endParaRPr>
              </a:p>
              <a:p>
                <a:pPr lvl="1" eaLnBrk="1" hangingPunct="1">
                  <a:lnSpc>
                    <a:spcPct val="90000"/>
                  </a:lnSpc>
                </a:pPr>
                <a:r>
                  <a:rPr lang="zh-CN" altLang="en-US" b="1" dirty="0" smtClean="0">
                    <a:solidFill>
                      <a:srgbClr val="FF0000"/>
                    </a:solidFill>
                    <a:ea typeface="宋体" charset="-122"/>
                  </a:rPr>
                  <a:t> 若对所有</a:t>
                </a:r>
                <a14:m>
                  <m:oMath xmlns:m="http://schemas.openxmlformats.org/officeDocument/2006/math">
                    <m:r>
                      <a:rPr lang="en-US" altLang="zh-CN" b="1" i="1" dirty="0" smtClean="0">
                        <a:solidFill>
                          <a:srgbClr val="FF0000"/>
                        </a:solidFill>
                        <a:latin typeface="Cambria Math"/>
                        <a:ea typeface="宋体" charset="-122"/>
                      </a:rPr>
                      <m:t>𝒚</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𝑪</m:t>
                    </m:r>
                    <m:r>
                      <a:rPr lang="zh-CN" altLang="en-US"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𝒑</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𝒚</m:t>
                    </m:r>
                    <m:r>
                      <a:rPr lang="en-US" altLang="zh-CN" b="1" i="1" dirty="0" smtClean="0">
                        <a:solidFill>
                          <a:srgbClr val="FF0000"/>
                        </a:solidFill>
                        <a:latin typeface="Cambria Math"/>
                        <a:ea typeface="宋体" charset="-122"/>
                      </a:rPr>
                      <m:t>)</m:t>
                    </m:r>
                    <m:r>
                      <a:rPr lang="zh-CN" altLang="en-US"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𝟎</m:t>
                    </m:r>
                  </m:oMath>
                </a14:m>
                <a:r>
                  <a:rPr lang="zh-CN" altLang="en-US" b="1" dirty="0" smtClean="0">
                    <a:solidFill>
                      <a:srgbClr val="FF0000"/>
                    </a:solidFill>
                    <a:ea typeface="宋体" charset="-122"/>
                  </a:rPr>
                  <a:t>，固定任意</a:t>
                </a:r>
                <a14:m>
                  <m:oMath xmlns:m="http://schemas.openxmlformats.org/officeDocument/2006/math">
                    <m:r>
                      <a:rPr lang="en-US" altLang="zh-CN" b="1" i="1" dirty="0" smtClean="0">
                        <a:solidFill>
                          <a:srgbClr val="FF0000"/>
                        </a:solidFill>
                        <a:latin typeface="Cambria Math"/>
                        <a:ea typeface="宋体" charset="-122"/>
                      </a:rPr>
                      <m:t>𝒙</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𝑷</m:t>
                    </m:r>
                  </m:oMath>
                </a14:m>
                <a:r>
                  <a:rPr lang="zh-CN" altLang="en-US" b="1" dirty="0" smtClean="0">
                    <a:solidFill>
                      <a:srgbClr val="FF0000"/>
                    </a:solidFill>
                    <a:ea typeface="宋体" charset="-122"/>
                  </a:rPr>
                  <a:t>，则有</a:t>
                </a:r>
                <a14:m>
                  <m:oMath xmlns:m="http://schemas.openxmlformats.org/officeDocument/2006/math">
                    <m:r>
                      <a:rPr lang="en-US" altLang="zh-CN" b="1" i="1" dirty="0" smtClean="0">
                        <a:solidFill>
                          <a:srgbClr val="FF0000"/>
                        </a:solidFill>
                        <a:latin typeface="Cambria Math"/>
                        <a:ea typeface="宋体" charset="-122"/>
                      </a:rPr>
                      <m:t>𝒑</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𝒚</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𝒙</m:t>
                    </m:r>
                    <m:r>
                      <a:rPr lang="en-US" altLang="zh-CN" b="1" i="1" dirty="0" smtClean="0">
                        <a:solidFill>
                          <a:srgbClr val="FF0000"/>
                        </a:solidFill>
                        <a:latin typeface="Cambria Math"/>
                        <a:ea typeface="宋体" charset="-122"/>
                      </a:rPr>
                      <m:t>)</m:t>
                    </m:r>
                    <m:r>
                      <a:rPr lang="zh-CN" altLang="en-US"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𝒑</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𝒚</m:t>
                    </m:r>
                    <m:r>
                      <a:rPr lang="en-US" altLang="zh-CN" b="1" i="1" dirty="0" smtClean="0">
                        <a:solidFill>
                          <a:srgbClr val="FF0000"/>
                        </a:solidFill>
                        <a:latin typeface="Cambria Math"/>
                        <a:ea typeface="宋体" charset="-122"/>
                      </a:rPr>
                      <m:t>)</m:t>
                    </m:r>
                    <m:r>
                      <a:rPr lang="zh-CN" altLang="en-US"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𝟎</m:t>
                    </m:r>
                  </m:oMath>
                </a14:m>
                <a:endParaRPr lang="en-US" altLang="zh-CN" b="1" dirty="0" smtClean="0">
                  <a:solidFill>
                    <a:srgbClr val="FF0000"/>
                  </a:solidFill>
                  <a:ea typeface="宋体" charset="-122"/>
                </a:endParaRPr>
              </a:p>
              <a:p>
                <a:pPr lvl="1" eaLnBrk="1" hangingPunct="1">
                  <a:lnSpc>
                    <a:spcPct val="90000"/>
                  </a:lnSpc>
                </a:pPr>
                <a:endParaRPr lang="zh-CN" altLang="en-US" dirty="0" smtClean="0">
                  <a:ea typeface="宋体" charset="-122"/>
                </a:endParaRPr>
              </a:p>
              <a:p>
                <a:pPr lvl="1" eaLnBrk="1" hangingPunct="1">
                  <a:lnSpc>
                    <a:spcPct val="90000"/>
                  </a:lnSpc>
                </a:pPr>
                <a:r>
                  <a:rPr lang="zh-CN" altLang="en-US" dirty="0" smtClean="0">
                    <a:ea typeface="宋体" charset="-122"/>
                  </a:rPr>
                  <a:t>即对于任意</a:t>
                </a:r>
                <a14:m>
                  <m:oMath xmlns:m="http://schemas.openxmlformats.org/officeDocument/2006/math">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𝐶</m:t>
                    </m:r>
                  </m:oMath>
                </a14:m>
                <a:r>
                  <a:rPr lang="zh-CN" altLang="en-US" dirty="0" smtClean="0">
                    <a:ea typeface="宋体" charset="-122"/>
                  </a:rPr>
                  <a:t>，至少存在一个密钥</a:t>
                </a:r>
                <a14:m>
                  <m:oMath xmlns:m="http://schemas.openxmlformats.org/officeDocument/2006/math">
                    <m:r>
                      <a:rPr lang="en-US" altLang="zh-CN" i="1" dirty="0" smtClean="0">
                        <a:latin typeface="Cambria Math"/>
                        <a:ea typeface="宋体" charset="-122"/>
                      </a:rPr>
                      <m:t>𝑘</m:t>
                    </m:r>
                  </m:oMath>
                </a14:m>
                <a:r>
                  <a:rPr lang="zh-CN" altLang="en-US" dirty="0" smtClean="0">
                    <a:ea typeface="宋体" charset="-122"/>
                  </a:rPr>
                  <a:t>满足</a:t>
                </a:r>
                <a14:m>
                  <m:oMath xmlns:m="http://schemas.openxmlformats.org/officeDocument/2006/math">
                    <m:r>
                      <a:rPr lang="en-US" altLang="zh-CN" i="1" dirty="0" smtClean="0">
                        <a:latin typeface="Cambria Math"/>
                        <a:ea typeface="宋体" charset="-122"/>
                      </a:rPr>
                      <m:t>𝐸</m:t>
                    </m:r>
                    <m:r>
                      <a:rPr lang="en-US" altLang="zh-CN" i="1" baseline="-25000" dirty="0" err="1" smtClean="0">
                        <a:latin typeface="Cambria Math"/>
                        <a:ea typeface="宋体" charset="-122"/>
                      </a:rPr>
                      <m:t>𝑘</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𝑦</m:t>
                    </m:r>
                  </m:oMath>
                </a14:m>
                <a:r>
                  <a:rPr lang="zh-CN" altLang="en-US" dirty="0" smtClean="0">
                    <a:ea typeface="宋体" charset="-122"/>
                  </a:rPr>
                  <a:t>，即</a:t>
                </a:r>
                <a14:m>
                  <m:oMath xmlns:m="http://schemas.openxmlformats.org/officeDocument/2006/math">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𝐾</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𝐶</m:t>
                    </m:r>
                    <m:r>
                      <a:rPr lang="en-US" altLang="zh-CN" i="1" dirty="0" smtClean="0">
                        <a:solidFill>
                          <a:srgbClr val="FF0000"/>
                        </a:solidFill>
                        <a:latin typeface="Cambria Math"/>
                        <a:ea typeface="宋体" charset="-122"/>
                      </a:rPr>
                      <m:t>|</m:t>
                    </m:r>
                  </m:oMath>
                </a14:m>
                <a:r>
                  <a:rPr lang="zh-CN" altLang="en-US" dirty="0" smtClean="0">
                    <a:ea typeface="宋体" charset="-122"/>
                  </a:rPr>
                  <a:t>，而在任意密码体制中，加密都是单射，因此有</a:t>
                </a:r>
                <a14:m>
                  <m:oMath xmlns:m="http://schemas.openxmlformats.org/officeDocument/2006/math">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𝐶</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𝑃</m:t>
                    </m:r>
                    <m:r>
                      <a:rPr lang="en-US" altLang="zh-CN" i="1" dirty="0" smtClean="0">
                        <a:solidFill>
                          <a:srgbClr val="FF0000"/>
                        </a:solidFill>
                        <a:latin typeface="Cambria Math"/>
                        <a:ea typeface="宋体" charset="-122"/>
                      </a:rPr>
                      <m:t>|</m:t>
                    </m:r>
                  </m:oMath>
                </a14:m>
                <a:endParaRPr lang="zh-CN" altLang="en-US" dirty="0" smtClean="0">
                  <a:solidFill>
                    <a:srgbClr val="FF0000"/>
                  </a:solidFill>
                  <a:ea typeface="宋体" charset="-122"/>
                </a:endParaRPr>
              </a:p>
            </p:txBody>
          </p:sp>
        </mc:Choice>
        <mc:Fallback xmlns="">
          <p:sp>
            <p:nvSpPr>
              <p:cNvPr id="69634"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2710" r="-4815"/>
                </a:stretch>
              </a:blipFill>
            </p:spPr>
            <p:txBody>
              <a:bodyPr/>
              <a:lstStyle/>
              <a:p>
                <a:r>
                  <a:rPr lang="zh-CN" altLang="en-US">
                    <a:noFill/>
                  </a:rPr>
                  <a:t> </a:t>
                </a:r>
              </a:p>
            </p:txBody>
          </p:sp>
        </mc:Fallback>
      </mc:AlternateContent>
      <p:sp>
        <p:nvSpPr>
          <p:cNvPr id="69635" name="日期占位符 3"/>
          <p:cNvSpPr>
            <a:spLocks noGrp="1"/>
          </p:cNvSpPr>
          <p:nvPr>
            <p:ph type="dt" sz="quarter" idx="10"/>
          </p:nvPr>
        </p:nvSpPr>
        <p:spPr>
          <a:noFill/>
        </p:spPr>
        <p:txBody>
          <a:bodyPr/>
          <a:lstStyle/>
          <a:p>
            <a:fld id="{F4DA4F71-A032-44D6-B361-348018E041CC}" type="datetime1">
              <a:rPr lang="zh-CN" altLang="en-US" smtClean="0">
                <a:ea typeface="宋体" charset="-122"/>
              </a:rPr>
              <a:pPr/>
              <a:t>2018/11/13</a:t>
            </a:fld>
            <a:endParaRPr lang="en-US" altLang="zh-CN" smtClean="0">
              <a:ea typeface="宋体" charset="-122"/>
            </a:endParaRPr>
          </a:p>
        </p:txBody>
      </p:sp>
      <p:sp>
        <p:nvSpPr>
          <p:cNvPr id="69636"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69637" name="灯片编号占位符 5"/>
          <p:cNvSpPr>
            <a:spLocks noGrp="1"/>
          </p:cNvSpPr>
          <p:nvPr>
            <p:ph type="sldNum" sz="quarter" idx="12"/>
          </p:nvPr>
        </p:nvSpPr>
        <p:spPr>
          <a:noFill/>
        </p:spPr>
        <p:txBody>
          <a:bodyPr/>
          <a:lstStyle/>
          <a:p>
            <a:fld id="{B7E625D8-2CCC-4792-B801-FAB2E2E858F5}" type="slidenum">
              <a:rPr lang="en-US" altLang="zh-CN" smtClean="0">
                <a:ea typeface="宋体" charset="-122"/>
              </a:rPr>
              <a:pPr/>
              <a:t>17</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5604" name="内容占位符 2"/>
              <p:cNvSpPr>
                <a:spLocks noGrp="1"/>
              </p:cNvSpPr>
              <p:nvPr>
                <p:ph idx="1"/>
              </p:nvPr>
            </p:nvSpPr>
            <p:spPr/>
            <p:txBody>
              <a:bodyPr/>
              <a:lstStyle/>
              <a:p>
                <a:pPr eaLnBrk="1" hangingPunct="1">
                  <a:buNone/>
                </a:pPr>
                <a:r>
                  <a:rPr lang="zh-CN" altLang="en-US" b="1" dirty="0" smtClean="0">
                    <a:solidFill>
                      <a:srgbClr val="FF0000"/>
                    </a:solidFill>
                    <a:ea typeface="宋体" charset="-122"/>
                  </a:rPr>
                  <a:t>定理：</a:t>
                </a:r>
                <a14:m>
                  <m:oMath xmlns:m="http://schemas.openxmlformats.org/officeDocument/2006/math">
                    <m:r>
                      <m:rPr>
                        <m:nor/>
                      </m:rPr>
                      <a:rPr lang="zh-CN" altLang="en-US" dirty="0">
                        <a:ea typeface="宋体" charset="-122"/>
                      </a:rPr>
                      <m:t>密码体制</m:t>
                    </m:r>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 </m:t>
                    </m:r>
                    <m:r>
                      <a:rPr lang="en-US" altLang="zh-CN" i="1" dirty="0" smtClean="0">
                        <a:latin typeface="Cambria Math"/>
                        <a:ea typeface="宋体" charset="-122"/>
                      </a:rPr>
                      <m:t>𝐶</m:t>
                    </m:r>
                    <m:r>
                      <a:rPr lang="en-US" altLang="zh-CN" i="1" dirty="0" smtClean="0">
                        <a:latin typeface="Cambria Math"/>
                        <a:ea typeface="宋体" charset="-122"/>
                      </a:rPr>
                      <m:t>, </m:t>
                    </m:r>
                    <m:r>
                      <a:rPr lang="en-US" altLang="zh-CN" i="1" dirty="0" smtClean="0">
                        <a:latin typeface="Cambria Math"/>
                        <a:ea typeface="宋体" charset="-122"/>
                      </a:rPr>
                      <m:t>𝐾</m:t>
                    </m:r>
                    <m:r>
                      <a:rPr lang="en-US" altLang="zh-CN" i="1" dirty="0" smtClean="0">
                        <a:latin typeface="Cambria Math"/>
                        <a:ea typeface="宋体" charset="-122"/>
                      </a:rPr>
                      <m:t>, </m:t>
                    </m:r>
                    <m:r>
                      <a:rPr lang="en-US" altLang="zh-CN" i="1" dirty="0" smtClean="0">
                        <a:latin typeface="Cambria Math"/>
                        <a:ea typeface="宋体" charset="-122"/>
                      </a:rPr>
                      <m:t>𝐸</m:t>
                    </m:r>
                    <m:r>
                      <a:rPr lang="en-US" altLang="zh-CN" i="1" dirty="0" smtClean="0">
                        <a:latin typeface="Cambria Math"/>
                        <a:ea typeface="宋体" charset="-122"/>
                      </a:rPr>
                      <m:t>, </m:t>
                    </m:r>
                    <m:r>
                      <a:rPr lang="en-US" altLang="zh-CN" i="1" dirty="0" smtClean="0">
                        <a:latin typeface="Cambria Math"/>
                        <a:ea typeface="宋体" charset="-122"/>
                      </a:rPr>
                      <m:t>𝐷</m:t>
                    </m:r>
                    <m:r>
                      <a:rPr lang="en-US" altLang="zh-CN" i="1" dirty="0" smtClean="0">
                        <a:latin typeface="Cambria Math"/>
                        <a:ea typeface="宋体" charset="-122"/>
                      </a:rPr>
                      <m:t>)</m:t>
                    </m:r>
                  </m:oMath>
                </a14:m>
                <a:r>
                  <a:rPr lang="zh-CN" altLang="en-US" dirty="0" smtClean="0">
                    <a:ea typeface="宋体" charset="-122"/>
                  </a:rPr>
                  <a:t>满足</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𝐶</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𝐾</m:t>
                    </m:r>
                    <m:r>
                      <a:rPr lang="en-US" altLang="zh-CN" i="1" dirty="0" smtClean="0">
                        <a:latin typeface="Cambria Math"/>
                        <a:ea typeface="宋体" charset="-122"/>
                      </a:rPr>
                      <m:t>|</m:t>
                    </m:r>
                  </m:oMath>
                </a14:m>
                <a:r>
                  <a:rPr lang="zh-CN" altLang="en-US" dirty="0" smtClean="0">
                    <a:ea typeface="宋体" charset="-122"/>
                  </a:rPr>
                  <a:t>，该密码体制是完全保密</a:t>
                </a:r>
                <a:r>
                  <a:rPr lang="zh-CN" altLang="en-US" dirty="0" smtClean="0">
                    <a:solidFill>
                      <a:srgbClr val="FF0000"/>
                    </a:solidFill>
                    <a:ea typeface="宋体" charset="-122"/>
                  </a:rPr>
                  <a:t>当且仅当</a:t>
                </a:r>
                <a:r>
                  <a:rPr lang="zh-CN" altLang="en-US" dirty="0" smtClean="0">
                    <a:ea typeface="宋体" charset="-122"/>
                  </a:rPr>
                  <a:t>密钥等概率使用，且对任意明文</a:t>
                </a:r>
                <a14:m>
                  <m:oMath xmlns:m="http://schemas.openxmlformats.org/officeDocument/2006/math">
                    <m:r>
                      <a:rPr lang="en-US" altLang="zh-CN" i="1" dirty="0" smtClean="0">
                        <a:latin typeface="Cambria Math"/>
                        <a:ea typeface="宋体" charset="-122"/>
                      </a:rPr>
                      <m:t>𝑥</m:t>
                    </m:r>
                  </m:oMath>
                </a14:m>
                <a:r>
                  <a:rPr lang="zh-CN" altLang="en-US" dirty="0" smtClean="0">
                    <a:ea typeface="宋体" charset="-122"/>
                  </a:rPr>
                  <a:t>和密文</a:t>
                </a:r>
                <a14:m>
                  <m:oMath xmlns:m="http://schemas.openxmlformats.org/officeDocument/2006/math">
                    <m:r>
                      <a:rPr lang="en-US" altLang="zh-CN" i="1" dirty="0" smtClean="0">
                        <a:latin typeface="Cambria Math"/>
                        <a:ea typeface="宋体" charset="-122"/>
                      </a:rPr>
                      <m:t>𝑦</m:t>
                    </m:r>
                  </m:oMath>
                </a14:m>
                <a:r>
                  <a:rPr lang="zh-CN" altLang="en-US" dirty="0" smtClean="0">
                    <a:ea typeface="宋体" charset="-122"/>
                  </a:rPr>
                  <a:t>，存在唯一密钥</a:t>
                </a:r>
                <a14:m>
                  <m:oMath xmlns:m="http://schemas.openxmlformats.org/officeDocument/2006/math">
                    <m:r>
                      <a:rPr lang="en-US" altLang="zh-CN" i="1" dirty="0" smtClean="0">
                        <a:latin typeface="Cambria Math"/>
                        <a:ea typeface="宋体" charset="-122"/>
                      </a:rPr>
                      <m:t>𝑘</m:t>
                    </m:r>
                  </m:oMath>
                </a14:m>
                <a:r>
                  <a:rPr lang="zh-CN" altLang="en-US" dirty="0" smtClean="0">
                    <a:ea typeface="宋体" charset="-122"/>
                  </a:rPr>
                  <a:t>，将</a:t>
                </a:r>
                <a14:m>
                  <m:oMath xmlns:m="http://schemas.openxmlformats.org/officeDocument/2006/math">
                    <m:r>
                      <a:rPr lang="en-US" altLang="zh-CN" i="1" dirty="0" smtClean="0">
                        <a:latin typeface="Cambria Math"/>
                        <a:ea typeface="宋体" charset="-122"/>
                      </a:rPr>
                      <m:t>𝑥</m:t>
                    </m:r>
                  </m:oMath>
                </a14:m>
                <a:r>
                  <a:rPr lang="zh-CN" altLang="en-US" dirty="0" smtClean="0">
                    <a:ea typeface="宋体" charset="-122"/>
                  </a:rPr>
                  <a:t>加密成</a:t>
                </a:r>
                <a14:m>
                  <m:oMath xmlns:m="http://schemas.openxmlformats.org/officeDocument/2006/math">
                    <m:r>
                      <a:rPr lang="en-US" altLang="zh-CN" i="1" dirty="0" smtClean="0">
                        <a:latin typeface="Cambria Math"/>
                        <a:ea typeface="宋体" charset="-122"/>
                      </a:rPr>
                      <m:t>𝑦</m:t>
                    </m:r>
                  </m:oMath>
                </a14:m>
                <a:r>
                  <a:rPr lang="zh-CN" altLang="en-US" dirty="0" smtClean="0">
                    <a:ea typeface="宋体" charset="-122"/>
                  </a:rPr>
                  <a:t>。</a:t>
                </a:r>
              </a:p>
              <a:p>
                <a:pPr eaLnBrk="1" hangingPunct="1">
                  <a:buFont typeface="Wingdings" pitchFamily="2" charset="2"/>
                  <a:buNone/>
                </a:pPr>
                <a:r>
                  <a:rPr lang="zh-CN" altLang="en-US" b="1" dirty="0" smtClean="0">
                    <a:solidFill>
                      <a:srgbClr val="FF0000"/>
                    </a:solidFill>
                    <a:ea typeface="宋体" charset="-122"/>
                  </a:rPr>
                  <a:t>证明：</a:t>
                </a:r>
                <a:r>
                  <a:rPr lang="zh-CN" altLang="en-US" dirty="0" smtClean="0">
                    <a:ea typeface="宋体" charset="-122"/>
                  </a:rPr>
                  <a:t>假设</a:t>
                </a:r>
                <a:r>
                  <a:rPr lang="zh-CN" altLang="en-US" dirty="0">
                    <a:ea typeface="宋体" charset="-122"/>
                  </a:rPr>
                  <a:t>该</a:t>
                </a:r>
                <a:r>
                  <a:rPr lang="zh-CN" altLang="en-US" dirty="0" smtClean="0">
                    <a:ea typeface="宋体" charset="-122"/>
                  </a:rPr>
                  <a:t>密码体制是完善保密的</a:t>
                </a:r>
                <a:r>
                  <a:rPr lang="en-US" altLang="zh-CN" dirty="0" smtClean="0">
                    <a:ea typeface="宋体" charset="-122"/>
                  </a:rPr>
                  <a:t>,</a:t>
                </a:r>
                <a:r>
                  <a:rPr lang="zh-CN" altLang="en-US" dirty="0" smtClean="0">
                    <a:ea typeface="宋体" charset="-122"/>
                  </a:rPr>
                  <a:t>则对于任意的</a:t>
                </a:r>
                <a14:m>
                  <m:oMath xmlns:m="http://schemas.openxmlformats.org/officeDocument/2006/math">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𝑃</m:t>
                    </m:r>
                    <m:r>
                      <a:rPr lang="zh-CN" altLang="en-US" i="1" dirty="0" smtClean="0">
                        <a:latin typeface="Cambria Math"/>
                        <a:ea typeface="宋体" charset="-122"/>
                      </a:rPr>
                      <m:t>和</m:t>
                    </m:r>
                    <m:r>
                      <a:rPr lang="en-US" altLang="zh-CN" i="1" dirty="0" err="1" smtClean="0">
                        <a:latin typeface="Cambria Math"/>
                        <a:ea typeface="宋体" charset="-122"/>
                      </a:rPr>
                      <m:t>𝑦</m:t>
                    </m:r>
                    <m:r>
                      <a:rPr lang="en-US" altLang="zh-CN" i="1" dirty="0" err="1" smtClean="0">
                        <a:latin typeface="Cambria Math"/>
                        <a:ea typeface="宋体" charset="-122"/>
                      </a:rPr>
                      <m:t>∈</m:t>
                    </m:r>
                    <m:r>
                      <a:rPr lang="en-US" altLang="zh-CN" i="1" dirty="0" err="1" smtClean="0">
                        <a:latin typeface="Cambria Math"/>
                        <a:ea typeface="宋体" charset="-122"/>
                      </a:rPr>
                      <m:t>𝐶</m:t>
                    </m:r>
                  </m:oMath>
                </a14:m>
                <a:r>
                  <a:rPr lang="zh-CN" altLang="en-US" dirty="0" smtClean="0">
                    <a:ea typeface="宋体" charset="-122"/>
                  </a:rPr>
                  <a:t>，一定</a:t>
                </a:r>
                <a:r>
                  <a:rPr lang="zh-CN" altLang="en-US" b="1" dirty="0" smtClean="0">
                    <a:solidFill>
                      <a:srgbClr val="FF0000"/>
                    </a:solidFill>
                    <a:ea typeface="宋体" charset="-122"/>
                  </a:rPr>
                  <a:t>至少存在一个密钥</a:t>
                </a:r>
                <a14:m>
                  <m:oMath xmlns:m="http://schemas.openxmlformats.org/officeDocument/2006/math">
                    <m:r>
                      <a:rPr lang="en-US" altLang="zh-CN" b="1" i="1" dirty="0" smtClean="0">
                        <a:solidFill>
                          <a:srgbClr val="FF0000"/>
                        </a:solidFill>
                        <a:latin typeface="Cambria Math"/>
                        <a:ea typeface="宋体" charset="-122"/>
                      </a:rPr>
                      <m:t>𝒌</m:t>
                    </m:r>
                  </m:oMath>
                </a14:m>
                <a:r>
                  <a:rPr lang="zh-CN" altLang="en-US" dirty="0" smtClean="0">
                    <a:ea typeface="宋体" charset="-122"/>
                  </a:rPr>
                  <a:t>满足</a:t>
                </a:r>
                <a14:m>
                  <m:oMath xmlns:m="http://schemas.openxmlformats.org/officeDocument/2006/math">
                    <m:r>
                      <a:rPr lang="en-US" altLang="zh-CN" i="1" dirty="0" smtClean="0">
                        <a:latin typeface="Cambria Math"/>
                        <a:ea typeface="宋体" charset="-122"/>
                      </a:rPr>
                      <m:t>𝐸</m:t>
                    </m:r>
                    <m:r>
                      <a:rPr lang="en-US" altLang="zh-CN" i="1" baseline="-25000" dirty="0" err="1" smtClean="0">
                        <a:latin typeface="Cambria Math"/>
                        <a:ea typeface="宋体" charset="-122"/>
                      </a:rPr>
                      <m:t>𝑘</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𝑦</m:t>
                    </m:r>
                  </m:oMath>
                </a14:m>
                <a:r>
                  <a:rPr lang="zh-CN" altLang="en-US" dirty="0" smtClean="0">
                    <a:ea typeface="宋体" charset="-122"/>
                  </a:rPr>
                  <a:t>。因此有不等式：</a:t>
                </a:r>
              </a:p>
              <a:p>
                <a:pPr eaLnBrk="1" hangingPunct="1"/>
                <a:endParaRPr lang="zh-CN" altLang="en-US" dirty="0" smtClean="0">
                  <a:ea typeface="宋体" charset="-122"/>
                </a:endParaRPr>
              </a:p>
            </p:txBody>
          </p:sp>
        </mc:Choice>
        <mc:Fallback xmlns="">
          <p:sp>
            <p:nvSpPr>
              <p:cNvPr id="25604" name="内容占位符 2"/>
              <p:cNvSpPr>
                <a:spLocks noGrp="1" noRot="1" noChangeAspect="1" noMove="1" noResize="1" noEditPoints="1" noAdjustHandles="1" noChangeArrowheads="1" noChangeShapeType="1" noTextEdit="1"/>
              </p:cNvSpPr>
              <p:nvPr>
                <p:ph idx="1"/>
              </p:nvPr>
            </p:nvSpPr>
            <p:spPr>
              <a:blipFill rotWithShape="1">
                <a:blip r:embed="rId3"/>
                <a:stretch>
                  <a:fillRect l="-1481" t="-1626" r="-2963"/>
                </a:stretch>
              </a:blipFill>
            </p:spPr>
            <p:txBody>
              <a:bodyPr/>
              <a:lstStyle/>
              <a:p>
                <a:r>
                  <a:rPr lang="zh-CN" altLang="en-US">
                    <a:noFill/>
                  </a:rPr>
                  <a:t> </a:t>
                </a:r>
              </a:p>
            </p:txBody>
          </p:sp>
        </mc:Fallback>
      </mc:AlternateContent>
      <p:sp>
        <p:nvSpPr>
          <p:cNvPr id="25605" name="日期占位符 3"/>
          <p:cNvSpPr>
            <a:spLocks noGrp="1"/>
          </p:cNvSpPr>
          <p:nvPr>
            <p:ph type="dt" sz="quarter" idx="10"/>
          </p:nvPr>
        </p:nvSpPr>
        <p:spPr>
          <a:noFill/>
        </p:spPr>
        <p:txBody>
          <a:bodyPr/>
          <a:lstStyle/>
          <a:p>
            <a:fld id="{940887BF-BD22-4CE9-95E6-31A63D46D542}" type="datetime1">
              <a:rPr lang="zh-CN" altLang="en-US" smtClean="0">
                <a:ea typeface="宋体" charset="-122"/>
              </a:rPr>
              <a:pPr/>
              <a:t>2018/11/13</a:t>
            </a:fld>
            <a:endParaRPr lang="en-US" altLang="zh-CN" smtClean="0">
              <a:ea typeface="宋体" charset="-122"/>
            </a:endParaRPr>
          </a:p>
        </p:txBody>
      </p:sp>
      <p:sp>
        <p:nvSpPr>
          <p:cNvPr id="25606"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25607" name="灯片编号占位符 5"/>
          <p:cNvSpPr>
            <a:spLocks noGrp="1"/>
          </p:cNvSpPr>
          <p:nvPr>
            <p:ph type="sldNum" sz="quarter" idx="12"/>
          </p:nvPr>
        </p:nvSpPr>
        <p:spPr>
          <a:noFill/>
        </p:spPr>
        <p:txBody>
          <a:bodyPr/>
          <a:lstStyle/>
          <a:p>
            <a:fld id="{5E1F9186-3DB8-4D2A-9571-F23F35FF76E9}" type="slidenum">
              <a:rPr lang="en-US" altLang="zh-CN" smtClean="0">
                <a:ea typeface="宋体" charset="-122"/>
              </a:rPr>
              <a:pPr/>
              <a:t>18</a:t>
            </a:fld>
            <a:endParaRPr lang="en-US" altLang="zh-CN" smtClean="0">
              <a:ea typeface="宋体" charset="-122"/>
            </a:endParaRPr>
          </a:p>
        </p:txBody>
      </p:sp>
      <p:graphicFrame>
        <p:nvGraphicFramePr>
          <p:cNvPr id="25602" name="Object 2"/>
          <p:cNvGraphicFramePr>
            <a:graphicFrameLocks noChangeAspect="1"/>
          </p:cNvGraphicFramePr>
          <p:nvPr>
            <p:extLst>
              <p:ext uri="{D42A27DB-BD31-4B8C-83A1-F6EECF244321}">
                <p14:modId xmlns:p14="http://schemas.microsoft.com/office/powerpoint/2010/main" val="4161232895"/>
              </p:ext>
            </p:extLst>
          </p:nvPr>
        </p:nvGraphicFramePr>
        <p:xfrm>
          <a:off x="2549525" y="5105400"/>
          <a:ext cx="4122738" cy="708025"/>
        </p:xfrm>
        <a:graphic>
          <a:graphicData uri="http://schemas.openxmlformats.org/presentationml/2006/ole">
            <mc:AlternateContent xmlns:mc="http://schemas.openxmlformats.org/markup-compatibility/2006">
              <mc:Choice xmlns:v="urn:schemas-microsoft-com:vml" Requires="v">
                <p:oleObj spid="_x0000_s25775" name="Equation" r:id="rId4" imgW="1625400" imgH="279360" progId="Equation.DSMT4">
                  <p:embed/>
                </p:oleObj>
              </mc:Choice>
              <mc:Fallback>
                <p:oleObj name="Equation" r:id="rId4" imgW="1625400" imgH="27936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9525" y="5105400"/>
                        <a:ext cx="4122738"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6629" name="内容占位符 2"/>
              <p:cNvSpPr>
                <a:spLocks noGrp="1"/>
              </p:cNvSpPr>
              <p:nvPr>
                <p:ph idx="1"/>
              </p:nvPr>
            </p:nvSpPr>
            <p:spPr>
              <a:xfrm>
                <a:off x="457200" y="1600200"/>
                <a:ext cx="8229600" cy="4724400"/>
              </a:xfrm>
            </p:spPr>
            <p:txBody>
              <a:bodyPr/>
              <a:lstStyle/>
              <a:p>
                <a:pPr eaLnBrk="1" hangingPunct="1">
                  <a:lnSpc>
                    <a:spcPct val="115000"/>
                  </a:lnSpc>
                </a:pPr>
                <a:r>
                  <a:rPr lang="zh-CN" altLang="en-US" dirty="0" smtClean="0">
                    <a:ea typeface="宋体" charset="-122"/>
                  </a:rPr>
                  <a:t>由假设</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𝐶</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𝐾</m:t>
                    </m:r>
                    <m:r>
                      <a:rPr lang="en-US" altLang="zh-CN" i="1" dirty="0" smtClean="0">
                        <a:latin typeface="Cambria Math"/>
                        <a:ea typeface="宋体" charset="-122"/>
                      </a:rPr>
                      <m:t>|</m:t>
                    </m:r>
                  </m:oMath>
                </a14:m>
                <a:r>
                  <a:rPr lang="zh-CN" altLang="en-US" dirty="0" smtClean="0">
                    <a:ea typeface="宋体" charset="-122"/>
                  </a:rPr>
                  <a:t>，因此一定有：</a:t>
                </a:r>
              </a:p>
              <a:p>
                <a:pPr eaLnBrk="1" hangingPunct="1">
                  <a:lnSpc>
                    <a:spcPct val="115000"/>
                  </a:lnSpc>
                </a:pPr>
                <a:endParaRPr lang="zh-CN" altLang="en-US" dirty="0" smtClean="0">
                  <a:ea typeface="宋体" charset="-122"/>
                </a:endParaRPr>
              </a:p>
              <a:p>
                <a:pPr marL="0" indent="0" eaLnBrk="1" hangingPunct="1">
                  <a:lnSpc>
                    <a:spcPct val="115000"/>
                  </a:lnSpc>
                  <a:buNone/>
                </a:pPr>
                <a:r>
                  <a:rPr lang="zh-CN" altLang="en-US" dirty="0" smtClean="0">
                    <a:ea typeface="宋体" charset="-122"/>
                  </a:rPr>
                  <a:t>    即</a:t>
                </a:r>
                <a:r>
                  <a:rPr lang="zh-CN" altLang="en-US" b="1" dirty="0" smtClean="0">
                    <a:solidFill>
                      <a:srgbClr val="FF0000"/>
                    </a:solidFill>
                    <a:ea typeface="宋体" charset="-122"/>
                  </a:rPr>
                  <a:t>不存在</a:t>
                </a:r>
                <a:r>
                  <a:rPr lang="zh-CN" altLang="en-US" dirty="0" smtClean="0">
                    <a:ea typeface="宋体" charset="-122"/>
                  </a:rPr>
                  <a:t>两个不同的密钥</a:t>
                </a:r>
                <a14:m>
                  <m:oMath xmlns:m="http://schemas.openxmlformats.org/officeDocument/2006/math">
                    <m:r>
                      <a:rPr lang="en-US" altLang="zh-CN" i="1" dirty="0" smtClean="0">
                        <a:latin typeface="Cambria Math"/>
                        <a:ea typeface="宋体" charset="-122"/>
                      </a:rPr>
                      <m:t>𝑘</m:t>
                    </m:r>
                    <m:r>
                      <a:rPr lang="en-US" altLang="zh-CN" i="1" baseline="-25000" dirty="0" smtClean="0">
                        <a:latin typeface="Cambria Math"/>
                        <a:ea typeface="宋体" charset="-122"/>
                      </a:rPr>
                      <m:t>1</m:t>
                    </m:r>
                    <m:r>
                      <a:rPr lang="zh-CN" altLang="en-US" i="1" dirty="0" smtClean="0">
                        <a:latin typeface="Cambria Math"/>
                        <a:ea typeface="宋体" charset="-122"/>
                      </a:rPr>
                      <m:t>和</m:t>
                    </m:r>
                    <m:r>
                      <a:rPr lang="en-US" altLang="zh-CN" i="1" dirty="0" smtClean="0">
                        <a:latin typeface="Cambria Math"/>
                        <a:ea typeface="宋体" charset="-122"/>
                      </a:rPr>
                      <m:t>𝑘</m:t>
                    </m:r>
                    <m:r>
                      <a:rPr lang="en-US" altLang="zh-CN" i="1" baseline="-25000" dirty="0" smtClean="0">
                        <a:latin typeface="Cambria Math"/>
                        <a:ea typeface="宋体" charset="-122"/>
                      </a:rPr>
                      <m:t>2</m:t>
                    </m:r>
                  </m:oMath>
                </a14:m>
                <a:r>
                  <a:rPr lang="zh-CN" altLang="en-US" dirty="0" smtClean="0">
                    <a:ea typeface="宋体" charset="-122"/>
                  </a:rPr>
                  <a:t>使得  </a:t>
                </a:r>
              </a:p>
              <a:p>
                <a:pPr eaLnBrk="1" hangingPunct="1">
                  <a:lnSpc>
                    <a:spcPct val="115000"/>
                  </a:lnSpc>
                </a:pPr>
                <a:endParaRPr lang="en-US" altLang="zh-CN" dirty="0" smtClean="0">
                  <a:ea typeface="宋体" charset="-122"/>
                </a:endParaRPr>
              </a:p>
              <a:p>
                <a:pPr eaLnBrk="1" hangingPunct="1">
                  <a:lnSpc>
                    <a:spcPct val="115000"/>
                  </a:lnSpc>
                </a:pPr>
                <a:endParaRPr lang="zh-CN" altLang="en-US" dirty="0" smtClean="0">
                  <a:ea typeface="宋体" charset="-122"/>
                </a:endParaRPr>
              </a:p>
              <a:p>
                <a:pPr eaLnBrk="1" hangingPunct="1">
                  <a:lnSpc>
                    <a:spcPct val="115000"/>
                  </a:lnSpc>
                </a:pPr>
                <a:r>
                  <a:rPr lang="zh-CN" altLang="en-US" dirty="0" smtClean="0">
                    <a:ea typeface="宋体" charset="-122"/>
                  </a:rPr>
                  <a:t>因此对于</a:t>
                </a:r>
                <a14:m>
                  <m:oMath xmlns:m="http://schemas.openxmlformats.org/officeDocument/2006/math">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𝑃</m:t>
                    </m:r>
                    <m:r>
                      <a:rPr lang="zh-CN" altLang="en-US" i="1" dirty="0" smtClean="0">
                        <a:latin typeface="Cambria Math"/>
                        <a:ea typeface="宋体" charset="-122"/>
                      </a:rPr>
                      <m:t>和</m:t>
                    </m:r>
                    <m:r>
                      <a:rPr lang="en-US" altLang="zh-CN" i="1" dirty="0" err="1" smtClean="0">
                        <a:latin typeface="Cambria Math"/>
                        <a:ea typeface="宋体" charset="-122"/>
                      </a:rPr>
                      <m:t>𝑦</m:t>
                    </m:r>
                    <m:r>
                      <a:rPr lang="en-US" altLang="zh-CN" i="1" dirty="0" err="1" smtClean="0">
                        <a:latin typeface="Cambria Math"/>
                        <a:ea typeface="宋体" charset="-122"/>
                      </a:rPr>
                      <m:t>∈</m:t>
                    </m:r>
                    <m:r>
                      <a:rPr lang="en-US" altLang="zh-CN" i="1" dirty="0" err="1" smtClean="0">
                        <a:latin typeface="Cambria Math"/>
                        <a:ea typeface="宋体" charset="-122"/>
                      </a:rPr>
                      <m:t>𝐶</m:t>
                    </m:r>
                  </m:oMath>
                </a14:m>
                <a:r>
                  <a:rPr lang="zh-CN" altLang="en-US" dirty="0" smtClean="0">
                    <a:ea typeface="宋体" charset="-122"/>
                  </a:rPr>
                  <a:t>，刚好存在一个密钥</a:t>
                </a:r>
                <a14:m>
                  <m:oMath xmlns:m="http://schemas.openxmlformats.org/officeDocument/2006/math">
                    <m:r>
                      <a:rPr lang="en-US" altLang="zh-CN" i="1" dirty="0" smtClean="0">
                        <a:latin typeface="Cambria Math"/>
                        <a:ea typeface="宋体" charset="-122"/>
                      </a:rPr>
                      <m:t>𝑘</m:t>
                    </m:r>
                  </m:oMath>
                </a14:m>
                <a:r>
                  <a:rPr lang="zh-CN" altLang="en-US" dirty="0" smtClean="0">
                    <a:ea typeface="宋体" charset="-122"/>
                  </a:rPr>
                  <a:t>使得</a:t>
                </a:r>
                <a14:m>
                  <m:oMath xmlns:m="http://schemas.openxmlformats.org/officeDocument/2006/math">
                    <m:r>
                      <a:rPr lang="en-US" altLang="zh-CN" i="1" dirty="0" smtClean="0">
                        <a:latin typeface="Cambria Math"/>
                        <a:ea typeface="宋体" charset="-122"/>
                      </a:rPr>
                      <m:t>𝐸</m:t>
                    </m:r>
                    <m:r>
                      <a:rPr lang="en-US" altLang="zh-CN" i="1" baseline="-25000" dirty="0" err="1" smtClean="0">
                        <a:latin typeface="Cambria Math"/>
                        <a:ea typeface="宋体" charset="-122"/>
                      </a:rPr>
                      <m:t>𝑘</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𝑦</m:t>
                    </m:r>
                  </m:oMath>
                </a14:m>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26629"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3"/>
                <a:stretch>
                  <a:fillRect l="-1259" t="-1290"/>
                </a:stretch>
              </a:blipFill>
            </p:spPr>
            <p:txBody>
              <a:bodyPr/>
              <a:lstStyle/>
              <a:p>
                <a:r>
                  <a:rPr lang="zh-CN" altLang="en-US">
                    <a:noFill/>
                  </a:rPr>
                  <a:t> </a:t>
                </a:r>
              </a:p>
            </p:txBody>
          </p:sp>
        </mc:Fallback>
      </mc:AlternateContent>
      <p:sp>
        <p:nvSpPr>
          <p:cNvPr id="26630" name="日期占位符 3"/>
          <p:cNvSpPr>
            <a:spLocks noGrp="1"/>
          </p:cNvSpPr>
          <p:nvPr>
            <p:ph type="dt" sz="quarter" idx="10"/>
          </p:nvPr>
        </p:nvSpPr>
        <p:spPr>
          <a:noFill/>
        </p:spPr>
        <p:txBody>
          <a:bodyPr/>
          <a:lstStyle/>
          <a:p>
            <a:fld id="{F347D636-DE98-4D30-B5AB-C45C74E6CBB5}" type="datetime1">
              <a:rPr lang="zh-CN" altLang="en-US" smtClean="0">
                <a:ea typeface="宋体" charset="-122"/>
              </a:rPr>
              <a:pPr/>
              <a:t>2018/11/13</a:t>
            </a:fld>
            <a:endParaRPr lang="en-US" altLang="zh-CN" smtClean="0">
              <a:ea typeface="宋体" charset="-122"/>
            </a:endParaRPr>
          </a:p>
        </p:txBody>
      </p:sp>
      <p:sp>
        <p:nvSpPr>
          <p:cNvPr id="26631"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26632" name="灯片编号占位符 5"/>
          <p:cNvSpPr>
            <a:spLocks noGrp="1"/>
          </p:cNvSpPr>
          <p:nvPr>
            <p:ph type="sldNum" sz="quarter" idx="12"/>
          </p:nvPr>
        </p:nvSpPr>
        <p:spPr>
          <a:noFill/>
        </p:spPr>
        <p:txBody>
          <a:bodyPr/>
          <a:lstStyle/>
          <a:p>
            <a:fld id="{F3493A8C-FF45-4A8F-B102-13D28D2C9A8B}" type="slidenum">
              <a:rPr lang="en-US" altLang="zh-CN" smtClean="0">
                <a:ea typeface="宋体" charset="-122"/>
              </a:rPr>
              <a:pPr/>
              <a:t>19</a:t>
            </a:fld>
            <a:endParaRPr lang="en-US" altLang="zh-CN" smtClean="0">
              <a:ea typeface="宋体" charset="-122"/>
            </a:endParaRPr>
          </a:p>
        </p:txBody>
      </p:sp>
      <p:graphicFrame>
        <p:nvGraphicFramePr>
          <p:cNvPr id="26626" name="Object 2"/>
          <p:cNvGraphicFramePr>
            <a:graphicFrameLocks noChangeAspect="1"/>
          </p:cNvGraphicFramePr>
          <p:nvPr/>
        </p:nvGraphicFramePr>
        <p:xfrm>
          <a:off x="2859088" y="2135188"/>
          <a:ext cx="3198812" cy="606425"/>
        </p:xfrm>
        <a:graphic>
          <a:graphicData uri="http://schemas.openxmlformats.org/presentationml/2006/ole">
            <mc:AlternateContent xmlns:mc="http://schemas.openxmlformats.org/markup-compatibility/2006">
              <mc:Choice xmlns:v="urn:schemas-microsoft-com:vml" Requires="v">
                <p:oleObj spid="_x0000_s26972" name="Equation" r:id="rId4" imgW="1295280" imgH="279360" progId="Equation.DSMT4">
                  <p:embed/>
                </p:oleObj>
              </mc:Choice>
              <mc:Fallback>
                <p:oleObj name="Equation" r:id="rId4" imgW="1295280" imgH="27936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9088" y="2135188"/>
                        <a:ext cx="3198812"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7" name="Object 3"/>
          <p:cNvGraphicFramePr>
            <a:graphicFrameLocks noChangeAspect="1"/>
          </p:cNvGraphicFramePr>
          <p:nvPr/>
        </p:nvGraphicFramePr>
        <p:xfrm>
          <a:off x="2808288" y="3354388"/>
          <a:ext cx="2995612" cy="530225"/>
        </p:xfrm>
        <a:graphic>
          <a:graphicData uri="http://schemas.openxmlformats.org/presentationml/2006/ole">
            <mc:AlternateContent xmlns:mc="http://schemas.openxmlformats.org/markup-compatibility/2006">
              <mc:Choice xmlns:v="urn:schemas-microsoft-com:vml" Requires="v">
                <p:oleObj spid="_x0000_s26973" name="Equation" r:id="rId6" imgW="1193760" imgH="241200" progId="Equation.DSMT4">
                  <p:embed/>
                </p:oleObj>
              </mc:Choice>
              <mc:Fallback>
                <p:oleObj name="Equation" r:id="rId6" imgW="1193760" imgH="2412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8288" y="3354388"/>
                        <a:ext cx="2995612"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日期占位符 3"/>
          <p:cNvSpPr>
            <a:spLocks noGrp="1"/>
          </p:cNvSpPr>
          <p:nvPr>
            <p:ph type="dt" sz="quarter" idx="10"/>
          </p:nvPr>
        </p:nvSpPr>
        <p:spPr>
          <a:noFill/>
        </p:spPr>
        <p:txBody>
          <a:bodyPr/>
          <a:lstStyle/>
          <a:p>
            <a:fld id="{E4000C27-CA7A-44ED-B650-CA3113B42312}" type="datetime1">
              <a:rPr lang="zh-CN" altLang="en-US" smtClean="0">
                <a:ea typeface="宋体" charset="-122"/>
              </a:rPr>
              <a:pPr/>
              <a:t>2018/11/13</a:t>
            </a:fld>
            <a:endParaRPr lang="en-US" altLang="zh-CN" smtClean="0">
              <a:ea typeface="宋体" charset="-122"/>
            </a:endParaRPr>
          </a:p>
        </p:txBody>
      </p:sp>
      <p:sp>
        <p:nvSpPr>
          <p:cNvPr id="15362"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5363" name="灯片编号占位符 5"/>
          <p:cNvSpPr>
            <a:spLocks noGrp="1"/>
          </p:cNvSpPr>
          <p:nvPr>
            <p:ph type="sldNum" sz="quarter" idx="12"/>
          </p:nvPr>
        </p:nvSpPr>
        <p:spPr>
          <a:noFill/>
        </p:spPr>
        <p:txBody>
          <a:bodyPr/>
          <a:lstStyle/>
          <a:p>
            <a:fld id="{071D1989-ABEC-4064-9A97-E628A1D46F32}" type="slidenum">
              <a:rPr lang="en-US" altLang="zh-CN" smtClean="0">
                <a:ea typeface="宋体" charset="-122"/>
              </a:rPr>
              <a:pPr/>
              <a:t>2</a:t>
            </a:fld>
            <a:endParaRPr lang="en-US" altLang="zh-CN" smtClean="0">
              <a:ea typeface="宋体" charset="-122"/>
            </a:endParaRPr>
          </a:p>
        </p:txBody>
      </p:sp>
      <p:sp>
        <p:nvSpPr>
          <p:cNvPr id="15364" name="Rectangle 2"/>
          <p:cNvSpPr>
            <a:spLocks noGrp="1" noChangeArrowheads="1"/>
          </p:cNvSpPr>
          <p:nvPr>
            <p:ph type="title"/>
          </p:nvPr>
        </p:nvSpPr>
        <p:spPr/>
        <p:txBody>
          <a:bodyPr/>
          <a:lstStyle/>
          <a:p>
            <a:pPr eaLnBrk="1" hangingPunct="1"/>
            <a:r>
              <a:rPr lang="zh-CN" altLang="en-US" sz="4000" smtClean="0">
                <a:ea typeface="宋体" charset="-122"/>
              </a:rPr>
              <a:t>主要内容</a:t>
            </a:r>
            <a:endParaRPr lang="zh-CN" altLang="en-US" sz="2400" smtClean="0">
              <a:solidFill>
                <a:schemeClr val="accent1"/>
              </a:solidFill>
              <a:ea typeface="宋体" charset="-122"/>
            </a:endParaRPr>
          </a:p>
        </p:txBody>
      </p:sp>
      <p:grpSp>
        <p:nvGrpSpPr>
          <p:cNvPr id="15365" name="Group 3"/>
          <p:cNvGrpSpPr>
            <a:grpSpLocks/>
          </p:cNvGrpSpPr>
          <p:nvPr/>
        </p:nvGrpSpPr>
        <p:grpSpPr bwMode="auto">
          <a:xfrm>
            <a:off x="1828800" y="1371600"/>
            <a:ext cx="762000" cy="665163"/>
            <a:chOff x="1110" y="2656"/>
            <a:chExt cx="1549" cy="1351"/>
          </a:xfrm>
        </p:grpSpPr>
        <p:sp>
          <p:nvSpPr>
            <p:cNvPr id="1540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p>
          </p:txBody>
        </p:sp>
        <p:sp>
          <p:nvSpPr>
            <p:cNvPr id="1540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p>
          </p:txBody>
        </p:sp>
        <p:sp>
          <p:nvSpPr>
            <p:cNvPr id="40966"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grpSp>
        <p:nvGrpSpPr>
          <p:cNvPr id="15366" name="Group 7"/>
          <p:cNvGrpSpPr>
            <a:grpSpLocks/>
          </p:cNvGrpSpPr>
          <p:nvPr/>
        </p:nvGrpSpPr>
        <p:grpSpPr bwMode="auto">
          <a:xfrm>
            <a:off x="1828800" y="2286000"/>
            <a:ext cx="762000" cy="665163"/>
            <a:chOff x="3174" y="2656"/>
            <a:chExt cx="1549" cy="1351"/>
          </a:xfrm>
        </p:grpSpPr>
        <p:sp>
          <p:nvSpPr>
            <p:cNvPr id="15401"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p>
          </p:txBody>
        </p:sp>
        <p:sp>
          <p:nvSpPr>
            <p:cNvPr id="15402"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p>
          </p:txBody>
        </p:sp>
        <p:sp>
          <p:nvSpPr>
            <p:cNvPr id="40970"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5367" name="Line 11"/>
          <p:cNvSpPr>
            <a:spLocks noChangeShapeType="1"/>
          </p:cNvSpPr>
          <p:nvPr/>
        </p:nvSpPr>
        <p:spPr bwMode="auto">
          <a:xfrm>
            <a:off x="2438400" y="1981200"/>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5368" name="Text Box 12"/>
          <p:cNvSpPr txBox="1">
            <a:spLocks noChangeArrowheads="1"/>
          </p:cNvSpPr>
          <p:nvPr/>
        </p:nvSpPr>
        <p:spPr bwMode="auto">
          <a:xfrm>
            <a:off x="2667000" y="1447800"/>
            <a:ext cx="1724025" cy="461963"/>
          </a:xfrm>
          <a:prstGeom prst="rect">
            <a:avLst/>
          </a:prstGeom>
          <a:noFill/>
          <a:ln w="9525" algn="ctr">
            <a:noFill/>
            <a:miter lim="800000"/>
            <a:headEnd/>
            <a:tailEnd/>
          </a:ln>
        </p:spPr>
        <p:txBody>
          <a:bodyPr wrap="none">
            <a:spAutoFit/>
          </a:bodyPr>
          <a:lstStyle/>
          <a:p>
            <a:r>
              <a:rPr lang="zh-CN" altLang="en-US" sz="2400"/>
              <a:t>概率论基础</a:t>
            </a:r>
          </a:p>
        </p:txBody>
      </p:sp>
      <p:sp>
        <p:nvSpPr>
          <p:cNvPr id="15369" name="Text Box 13"/>
          <p:cNvSpPr txBox="1">
            <a:spLocks noChangeArrowheads="1"/>
          </p:cNvSpPr>
          <p:nvPr/>
        </p:nvSpPr>
        <p:spPr bwMode="gray">
          <a:xfrm>
            <a:off x="2025650" y="147002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rPr>
              <a:t>1</a:t>
            </a:r>
          </a:p>
        </p:txBody>
      </p:sp>
      <p:sp>
        <p:nvSpPr>
          <p:cNvPr id="15370" name="Line 14"/>
          <p:cNvSpPr>
            <a:spLocks noChangeShapeType="1"/>
          </p:cNvSpPr>
          <p:nvPr/>
        </p:nvSpPr>
        <p:spPr bwMode="auto">
          <a:xfrm>
            <a:off x="2438400" y="2895600"/>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5371" name="Text Box 15"/>
          <p:cNvSpPr txBox="1">
            <a:spLocks noChangeArrowheads="1"/>
          </p:cNvSpPr>
          <p:nvPr/>
        </p:nvSpPr>
        <p:spPr bwMode="auto">
          <a:xfrm>
            <a:off x="2667000" y="2362200"/>
            <a:ext cx="1724025" cy="461963"/>
          </a:xfrm>
          <a:prstGeom prst="rect">
            <a:avLst/>
          </a:prstGeom>
          <a:noFill/>
          <a:ln w="9525" algn="ctr">
            <a:noFill/>
            <a:miter lim="800000"/>
            <a:headEnd/>
            <a:tailEnd/>
          </a:ln>
        </p:spPr>
        <p:txBody>
          <a:bodyPr wrap="none">
            <a:spAutoFit/>
          </a:bodyPr>
          <a:lstStyle/>
          <a:p>
            <a:r>
              <a:rPr lang="zh-CN" altLang="en-US" sz="2400"/>
              <a:t>完全保密性</a:t>
            </a:r>
          </a:p>
        </p:txBody>
      </p:sp>
      <p:sp>
        <p:nvSpPr>
          <p:cNvPr id="15372" name="Text Box 16"/>
          <p:cNvSpPr txBox="1">
            <a:spLocks noChangeArrowheads="1"/>
          </p:cNvSpPr>
          <p:nvPr/>
        </p:nvSpPr>
        <p:spPr bwMode="gray">
          <a:xfrm>
            <a:off x="2025650" y="238442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rPr>
              <a:t>2</a:t>
            </a:r>
          </a:p>
        </p:txBody>
      </p:sp>
      <p:grpSp>
        <p:nvGrpSpPr>
          <p:cNvPr id="15373" name="Group 17"/>
          <p:cNvGrpSpPr>
            <a:grpSpLocks/>
          </p:cNvGrpSpPr>
          <p:nvPr/>
        </p:nvGrpSpPr>
        <p:grpSpPr bwMode="auto">
          <a:xfrm>
            <a:off x="1828800" y="3178175"/>
            <a:ext cx="762000" cy="665163"/>
            <a:chOff x="1110" y="2656"/>
            <a:chExt cx="1549" cy="1351"/>
          </a:xfrm>
        </p:grpSpPr>
        <p:sp>
          <p:nvSpPr>
            <p:cNvPr id="1539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p>
          </p:txBody>
        </p:sp>
        <p:sp>
          <p:nvSpPr>
            <p:cNvPr id="1539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p>
          </p:txBody>
        </p:sp>
        <p:sp>
          <p:nvSpPr>
            <p:cNvPr id="4098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grpSp>
        <p:nvGrpSpPr>
          <p:cNvPr id="15374" name="Group 21"/>
          <p:cNvGrpSpPr>
            <a:grpSpLocks/>
          </p:cNvGrpSpPr>
          <p:nvPr/>
        </p:nvGrpSpPr>
        <p:grpSpPr bwMode="auto">
          <a:xfrm>
            <a:off x="1828800" y="4092575"/>
            <a:ext cx="762000" cy="665163"/>
            <a:chOff x="3174" y="2656"/>
            <a:chExt cx="1549" cy="1351"/>
          </a:xfrm>
        </p:grpSpPr>
        <p:sp>
          <p:nvSpPr>
            <p:cNvPr id="15395"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p>
          </p:txBody>
        </p:sp>
        <p:sp>
          <p:nvSpPr>
            <p:cNvPr id="15396"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p>
          </p:txBody>
        </p:sp>
        <p:sp>
          <p:nvSpPr>
            <p:cNvPr id="40984"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5375" name="Line 25"/>
          <p:cNvSpPr>
            <a:spLocks noChangeShapeType="1"/>
          </p:cNvSpPr>
          <p:nvPr/>
        </p:nvSpPr>
        <p:spPr bwMode="auto">
          <a:xfrm>
            <a:off x="2438400" y="3787775"/>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5376" name="Text Box 26"/>
          <p:cNvSpPr txBox="1">
            <a:spLocks noChangeArrowheads="1"/>
          </p:cNvSpPr>
          <p:nvPr/>
        </p:nvSpPr>
        <p:spPr bwMode="auto">
          <a:xfrm>
            <a:off x="2667000" y="3254375"/>
            <a:ext cx="3262313" cy="461963"/>
          </a:xfrm>
          <a:prstGeom prst="rect">
            <a:avLst/>
          </a:prstGeom>
          <a:noFill/>
          <a:ln w="9525" algn="ctr">
            <a:noFill/>
            <a:miter lim="800000"/>
            <a:headEnd/>
            <a:tailEnd/>
          </a:ln>
        </p:spPr>
        <p:txBody>
          <a:bodyPr wrap="none">
            <a:spAutoFit/>
          </a:bodyPr>
          <a:lstStyle/>
          <a:p>
            <a:r>
              <a:rPr lang="zh-CN" altLang="en-US" sz="2400"/>
              <a:t>信息的度量（信息熵）</a:t>
            </a:r>
          </a:p>
        </p:txBody>
      </p:sp>
      <p:sp>
        <p:nvSpPr>
          <p:cNvPr id="15377" name="Text Box 27"/>
          <p:cNvSpPr txBox="1">
            <a:spLocks noChangeArrowheads="1"/>
          </p:cNvSpPr>
          <p:nvPr/>
        </p:nvSpPr>
        <p:spPr bwMode="gray">
          <a:xfrm>
            <a:off x="2025650" y="3276600"/>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rPr>
              <a:t>3</a:t>
            </a:r>
          </a:p>
        </p:txBody>
      </p:sp>
      <p:sp>
        <p:nvSpPr>
          <p:cNvPr id="15378" name="Line 28"/>
          <p:cNvSpPr>
            <a:spLocks noChangeShapeType="1"/>
          </p:cNvSpPr>
          <p:nvPr/>
        </p:nvSpPr>
        <p:spPr bwMode="auto">
          <a:xfrm>
            <a:off x="2438400" y="4724400"/>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5379" name="Text Box 29"/>
          <p:cNvSpPr txBox="1">
            <a:spLocks noChangeArrowheads="1"/>
          </p:cNvSpPr>
          <p:nvPr/>
        </p:nvSpPr>
        <p:spPr bwMode="auto">
          <a:xfrm>
            <a:off x="2667000" y="4168775"/>
            <a:ext cx="2032000" cy="461963"/>
          </a:xfrm>
          <a:prstGeom prst="rect">
            <a:avLst/>
          </a:prstGeom>
          <a:noFill/>
          <a:ln w="9525" algn="ctr">
            <a:noFill/>
            <a:miter lim="800000"/>
            <a:headEnd/>
            <a:tailEnd/>
          </a:ln>
        </p:spPr>
        <p:txBody>
          <a:bodyPr wrap="none">
            <a:spAutoFit/>
          </a:bodyPr>
          <a:lstStyle/>
          <a:p>
            <a:r>
              <a:rPr lang="zh-CN" altLang="en-US" sz="2400"/>
              <a:t>熵的基本性质</a:t>
            </a:r>
          </a:p>
        </p:txBody>
      </p:sp>
      <p:sp>
        <p:nvSpPr>
          <p:cNvPr id="15380" name="Text Box 30"/>
          <p:cNvSpPr txBox="1">
            <a:spLocks noChangeArrowheads="1"/>
          </p:cNvSpPr>
          <p:nvPr/>
        </p:nvSpPr>
        <p:spPr bwMode="gray">
          <a:xfrm>
            <a:off x="2025650" y="4191000"/>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rPr>
              <a:t>4</a:t>
            </a:r>
          </a:p>
        </p:txBody>
      </p:sp>
      <p:grpSp>
        <p:nvGrpSpPr>
          <p:cNvPr id="15381" name="Group 21"/>
          <p:cNvGrpSpPr>
            <a:grpSpLocks/>
          </p:cNvGrpSpPr>
          <p:nvPr/>
        </p:nvGrpSpPr>
        <p:grpSpPr bwMode="auto">
          <a:xfrm>
            <a:off x="1828800" y="4953000"/>
            <a:ext cx="762000" cy="665163"/>
            <a:chOff x="3174" y="2656"/>
            <a:chExt cx="1549" cy="1351"/>
          </a:xfrm>
        </p:grpSpPr>
        <p:sp>
          <p:nvSpPr>
            <p:cNvPr id="1539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p>
          </p:txBody>
        </p:sp>
        <p:sp>
          <p:nvSpPr>
            <p:cNvPr id="1539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p>
          </p:txBody>
        </p:sp>
        <p:sp>
          <p:nvSpPr>
            <p:cNvPr id="37"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5382" name="Line 28"/>
          <p:cNvSpPr>
            <a:spLocks noChangeShapeType="1"/>
          </p:cNvSpPr>
          <p:nvPr/>
        </p:nvSpPr>
        <p:spPr bwMode="auto">
          <a:xfrm>
            <a:off x="2438400" y="5562600"/>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5383" name="Text Box 29"/>
          <p:cNvSpPr txBox="1">
            <a:spLocks noChangeArrowheads="1"/>
          </p:cNvSpPr>
          <p:nvPr/>
        </p:nvSpPr>
        <p:spPr bwMode="auto">
          <a:xfrm>
            <a:off x="2667000" y="5029200"/>
            <a:ext cx="2954338" cy="461963"/>
          </a:xfrm>
          <a:prstGeom prst="rect">
            <a:avLst/>
          </a:prstGeom>
          <a:noFill/>
          <a:ln w="9525" algn="ctr">
            <a:noFill/>
            <a:miter lim="800000"/>
            <a:headEnd/>
            <a:tailEnd/>
          </a:ln>
        </p:spPr>
        <p:txBody>
          <a:bodyPr wrap="none">
            <a:spAutoFit/>
          </a:bodyPr>
          <a:lstStyle/>
          <a:p>
            <a:r>
              <a:rPr lang="zh-CN" altLang="en-US" sz="2400"/>
              <a:t>伪密钥与唯一解距离</a:t>
            </a:r>
          </a:p>
        </p:txBody>
      </p:sp>
      <p:sp>
        <p:nvSpPr>
          <p:cNvPr id="15384" name="Text Box 30"/>
          <p:cNvSpPr txBox="1">
            <a:spLocks noChangeArrowheads="1"/>
          </p:cNvSpPr>
          <p:nvPr/>
        </p:nvSpPr>
        <p:spPr bwMode="gray">
          <a:xfrm>
            <a:off x="2025650" y="505142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rPr>
              <a:t>5</a:t>
            </a:r>
          </a:p>
        </p:txBody>
      </p:sp>
      <p:grpSp>
        <p:nvGrpSpPr>
          <p:cNvPr id="15385" name="Group 3"/>
          <p:cNvGrpSpPr>
            <a:grpSpLocks/>
          </p:cNvGrpSpPr>
          <p:nvPr/>
        </p:nvGrpSpPr>
        <p:grpSpPr bwMode="auto">
          <a:xfrm>
            <a:off x="1828800" y="5715000"/>
            <a:ext cx="762000" cy="665163"/>
            <a:chOff x="1110" y="2656"/>
            <a:chExt cx="1549" cy="1351"/>
          </a:xfrm>
        </p:grpSpPr>
        <p:sp>
          <p:nvSpPr>
            <p:cNvPr id="15389"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p>
          </p:txBody>
        </p:sp>
        <p:sp>
          <p:nvSpPr>
            <p:cNvPr id="15390"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p>
          </p:txBody>
        </p:sp>
        <p:sp>
          <p:nvSpPr>
            <p:cNvPr id="44"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5386" name="Line 11"/>
          <p:cNvSpPr>
            <a:spLocks noChangeShapeType="1"/>
          </p:cNvSpPr>
          <p:nvPr/>
        </p:nvSpPr>
        <p:spPr bwMode="auto">
          <a:xfrm>
            <a:off x="2438400" y="6324600"/>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5387" name="Text Box 12"/>
          <p:cNvSpPr txBox="1">
            <a:spLocks noChangeArrowheads="1"/>
          </p:cNvSpPr>
          <p:nvPr/>
        </p:nvSpPr>
        <p:spPr bwMode="auto">
          <a:xfrm>
            <a:off x="2667000" y="5791200"/>
            <a:ext cx="2032000" cy="461963"/>
          </a:xfrm>
          <a:prstGeom prst="rect">
            <a:avLst/>
          </a:prstGeom>
          <a:noFill/>
          <a:ln w="9525" algn="ctr">
            <a:noFill/>
            <a:miter lim="800000"/>
            <a:headEnd/>
            <a:tailEnd/>
          </a:ln>
        </p:spPr>
        <p:txBody>
          <a:bodyPr wrap="none">
            <a:spAutoFit/>
          </a:bodyPr>
          <a:lstStyle/>
          <a:p>
            <a:r>
              <a:rPr lang="zh-CN" altLang="en-US" sz="2400"/>
              <a:t>乘积密码体制</a:t>
            </a:r>
          </a:p>
        </p:txBody>
      </p:sp>
      <p:sp>
        <p:nvSpPr>
          <p:cNvPr id="15388" name="Text Box 13"/>
          <p:cNvSpPr txBox="1">
            <a:spLocks noChangeArrowheads="1"/>
          </p:cNvSpPr>
          <p:nvPr/>
        </p:nvSpPr>
        <p:spPr bwMode="gray">
          <a:xfrm>
            <a:off x="2025650" y="581342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rPr>
              <a:t>6</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7654" name="内容占位符 2"/>
              <p:cNvSpPr>
                <a:spLocks noGrp="1"/>
              </p:cNvSpPr>
              <p:nvPr>
                <p:ph idx="1"/>
              </p:nvPr>
            </p:nvSpPr>
            <p:spPr>
              <a:xfrm>
                <a:off x="457200" y="1371600"/>
                <a:ext cx="8229600" cy="4953000"/>
              </a:xfrm>
            </p:spPr>
            <p:txBody>
              <a:bodyPr/>
              <a:lstStyle/>
              <a:p>
                <a:pPr eaLnBrk="1" hangingPunct="1">
                  <a:lnSpc>
                    <a:spcPct val="115000"/>
                  </a:lnSpc>
                </a:pPr>
                <a:r>
                  <a:rPr lang="zh-CN" altLang="en-US" dirty="0" smtClean="0">
                    <a:ea typeface="宋体" charset="-122"/>
                  </a:rPr>
                  <a:t>记</a:t>
                </a:r>
                <a14:m>
                  <m:oMath xmlns:m="http://schemas.openxmlformats.org/officeDocument/2006/math">
                    <m:r>
                      <a:rPr lang="en-US" altLang="zh-CN" i="1" dirty="0" smtClean="0">
                        <a:latin typeface="Cambria Math"/>
                        <a:ea typeface="宋体" charset="-122"/>
                      </a:rPr>
                      <m:t>𝑛</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𝐾</m:t>
                    </m:r>
                    <m:r>
                      <a:rPr lang="en-US" altLang="zh-CN" i="1" dirty="0" smtClean="0">
                        <a:latin typeface="Cambria Math"/>
                        <a:ea typeface="宋体" charset="-122"/>
                      </a:rPr>
                      <m:t>|</m:t>
                    </m:r>
                  </m:oMath>
                </a14:m>
                <a:r>
                  <a:rPr lang="zh-CN" altLang="en-US" dirty="0" smtClean="0">
                    <a:ea typeface="宋体" charset="-122"/>
                  </a:rPr>
                  <a:t>，设</a:t>
                </a:r>
                <a14:m>
                  <m:oMath xmlns:m="http://schemas.openxmlformats.org/officeDocument/2006/math">
                    <m:r>
                      <a:rPr lang="en-US" altLang="zh-CN" i="1" dirty="0" smtClean="0">
                        <a:latin typeface="Cambria Math"/>
                        <a:ea typeface="宋体" charset="-122"/>
                      </a:rPr>
                      <m:t>𝑃</m:t>
                    </m:r>
                    <m:r>
                      <a:rPr lang="zh-CN" altLang="en-US" i="1" dirty="0" smtClean="0">
                        <a:latin typeface="Cambria Math"/>
                        <a:ea typeface="宋体" charset="-122"/>
                      </a:rPr>
                      <m:t>＝</m:t>
                    </m:r>
                    <m:r>
                      <a:rPr lang="en-US" altLang="zh-CN" i="1" dirty="0" smtClean="0">
                        <a:latin typeface="Cambria Math"/>
                        <a:ea typeface="宋体" charset="-122"/>
                      </a:rPr>
                      <m:t>{</m:t>
                    </m:r>
                    <m:sSub>
                      <m:sSubPr>
                        <m:ctrlPr>
                          <a:rPr lang="en-US" altLang="zh-CN" i="1" dirty="0" smtClean="0">
                            <a:latin typeface="Cambria Math" panose="02040503050406030204" pitchFamily="18" charset="0"/>
                            <a:ea typeface="宋体" charset="-122"/>
                          </a:rPr>
                        </m:ctrlPr>
                      </m:sSubPr>
                      <m:e>
                        <m:r>
                          <a:rPr lang="en-US" altLang="zh-CN" b="0" i="1" dirty="0" smtClean="0">
                            <a:latin typeface="Cambria Math"/>
                            <a:ea typeface="宋体" charset="-122"/>
                          </a:rPr>
                          <m:t>𝑥</m:t>
                        </m:r>
                      </m:e>
                      <m:sub>
                        <m:r>
                          <a:rPr lang="en-US" altLang="zh-CN" b="0" i="1" dirty="0" smtClean="0">
                            <a:latin typeface="Cambria Math"/>
                            <a:ea typeface="宋体" charset="-122"/>
                          </a:rPr>
                          <m:t>𝑖</m:t>
                        </m:r>
                      </m:sub>
                    </m:sSub>
                    <m:r>
                      <a:rPr lang="en-US" altLang="zh-CN" i="1" dirty="0" smtClean="0">
                        <a:latin typeface="Cambria Math"/>
                        <a:ea typeface="宋体" charset="-122"/>
                      </a:rPr>
                      <m:t>, 1≤</m:t>
                    </m:r>
                    <m:r>
                      <a:rPr lang="en-US" altLang="zh-CN" i="1" dirty="0" smtClean="0">
                        <a:latin typeface="Cambria Math"/>
                        <a:ea typeface="宋体" charset="-122"/>
                      </a:rPr>
                      <m:t>𝑖</m:t>
                    </m:r>
                    <m:r>
                      <a:rPr lang="en-US" altLang="zh-CN" i="1" dirty="0" smtClean="0">
                        <a:latin typeface="Cambria Math"/>
                        <a:ea typeface="宋体" charset="-122"/>
                      </a:rPr>
                      <m:t>≤</m:t>
                    </m:r>
                    <m:r>
                      <a:rPr lang="en-US" altLang="zh-CN" i="1" dirty="0" smtClean="0">
                        <a:latin typeface="Cambria Math"/>
                        <a:ea typeface="宋体" charset="-122"/>
                      </a:rPr>
                      <m:t>𝑛</m:t>
                    </m:r>
                    <m:r>
                      <a:rPr lang="en-US" altLang="zh-CN" i="1" dirty="0" smtClean="0">
                        <a:latin typeface="Cambria Math"/>
                        <a:ea typeface="宋体" charset="-122"/>
                      </a:rPr>
                      <m:t> }</m:t>
                    </m:r>
                  </m:oMath>
                </a14:m>
                <a:r>
                  <a:rPr lang="zh-CN" altLang="en-US" dirty="0" smtClean="0">
                    <a:ea typeface="宋体" charset="-122"/>
                  </a:rPr>
                  <a:t>并且固定一个密文</a:t>
                </a:r>
                <a14:m>
                  <m:oMath xmlns:m="http://schemas.openxmlformats.org/officeDocument/2006/math">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𝐶</m:t>
                    </m:r>
                  </m:oMath>
                </a14:m>
                <a:r>
                  <a:rPr lang="zh-CN" altLang="en-US" dirty="0" smtClean="0">
                    <a:ea typeface="宋体" charset="-122"/>
                  </a:rPr>
                  <a:t>。设密钥为</a:t>
                </a:r>
                <a14:m>
                  <m:oMath xmlns:m="http://schemas.openxmlformats.org/officeDocument/2006/math">
                    <m:r>
                      <a:rPr lang="en-US" altLang="zh-CN" i="1" dirty="0" smtClean="0">
                        <a:latin typeface="Cambria Math"/>
                        <a:ea typeface="宋体" charset="-122"/>
                      </a:rPr>
                      <m:t>𝑘</m:t>
                    </m:r>
                    <m:r>
                      <a:rPr lang="en-US" altLang="zh-CN" i="1" baseline="-25000"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2</m:t>
                    </m:r>
                    <m:r>
                      <a:rPr lang="zh-CN" altLang="en-US" i="1" dirty="0" smtClean="0">
                        <a:latin typeface="Cambria Math"/>
                        <a:ea typeface="宋体" charset="-122"/>
                      </a:rPr>
                      <m:t>，</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err="1" smtClean="0">
                        <a:latin typeface="Cambria Math"/>
                        <a:ea typeface="宋体" charset="-122"/>
                      </a:rPr>
                      <m:t>𝑘</m:t>
                    </m:r>
                    <m:r>
                      <a:rPr lang="en-US" altLang="zh-CN" i="1" baseline="-25000" dirty="0" err="1" smtClean="0">
                        <a:latin typeface="Cambria Math"/>
                        <a:ea typeface="宋体" charset="-122"/>
                      </a:rPr>
                      <m:t>𝑛</m:t>
                    </m:r>
                  </m:oMath>
                </a14:m>
                <a:r>
                  <a:rPr lang="zh-CN" altLang="en-US" dirty="0" smtClean="0">
                    <a:ea typeface="宋体" charset="-122"/>
                  </a:rPr>
                  <a:t>，并且</a:t>
                </a:r>
              </a:p>
              <a:p>
                <a:pPr eaLnBrk="1" hangingPunct="1">
                  <a:lnSpc>
                    <a:spcPct val="115000"/>
                  </a:lnSpc>
                  <a:buFontTx/>
                  <a:buNone/>
                </a:pPr>
                <a:r>
                  <a:rPr lang="zh-CN" altLang="en-US" dirty="0" smtClean="0">
                    <a:ea typeface="宋体" charset="-122"/>
                  </a:rPr>
                  <a:t>                                                </a:t>
                </a:r>
                <a14:m>
                  <m:oMath xmlns:m="http://schemas.openxmlformats.org/officeDocument/2006/math">
                    <m:r>
                      <a:rPr lang="en-US" altLang="zh-CN" i="1" dirty="0" smtClean="0">
                        <a:latin typeface="Cambria Math"/>
                        <a:ea typeface="宋体" charset="-122"/>
                      </a:rPr>
                      <m:t>1≤</m:t>
                    </m:r>
                    <m:r>
                      <a:rPr lang="en-US" altLang="zh-CN" i="1" dirty="0" smtClean="0">
                        <a:latin typeface="Cambria Math"/>
                        <a:ea typeface="宋体" charset="-122"/>
                      </a:rPr>
                      <m:t>𝑖</m:t>
                    </m:r>
                    <m:r>
                      <a:rPr lang="en-US" altLang="zh-CN" i="1" dirty="0" smtClean="0">
                        <a:latin typeface="Cambria Math"/>
                        <a:ea typeface="宋体" charset="-122"/>
                      </a:rPr>
                      <m:t>≤</m:t>
                    </m:r>
                    <m:r>
                      <a:rPr lang="en-US" altLang="zh-CN" i="1" dirty="0" smtClean="0">
                        <a:latin typeface="Cambria Math"/>
                        <a:ea typeface="宋体" charset="-122"/>
                      </a:rPr>
                      <m:t>𝑛</m:t>
                    </m:r>
                    <m:r>
                      <a:rPr lang="en-US" altLang="zh-CN" i="1" dirty="0" smtClean="0">
                        <a:latin typeface="Cambria Math"/>
                        <a:ea typeface="宋体" charset="-122"/>
                      </a:rPr>
                      <m:t> </m:t>
                    </m:r>
                  </m:oMath>
                </a14:m>
                <a:endParaRPr lang="en-US" altLang="zh-CN" dirty="0" smtClean="0">
                  <a:ea typeface="宋体" charset="-122"/>
                </a:endParaRPr>
              </a:p>
              <a:p>
                <a:pPr eaLnBrk="1" hangingPunct="1">
                  <a:lnSpc>
                    <a:spcPct val="115000"/>
                  </a:lnSpc>
                  <a:buFontTx/>
                  <a:buNone/>
                </a:pPr>
                <a:r>
                  <a:rPr lang="en-US" altLang="zh-CN" dirty="0" smtClean="0">
                    <a:ea typeface="宋体" charset="-122"/>
                  </a:rPr>
                  <a:t>     </a:t>
                </a:r>
                <a:r>
                  <a:rPr lang="zh-CN" altLang="en-US" dirty="0" smtClean="0">
                    <a:ea typeface="宋体" charset="-122"/>
                  </a:rPr>
                  <a:t>使用</a:t>
                </a:r>
                <a:r>
                  <a:rPr lang="en-US" altLang="zh-CN" dirty="0" smtClean="0">
                    <a:ea typeface="宋体" charset="-122"/>
                  </a:rPr>
                  <a:t>Bayes</a:t>
                </a:r>
                <a:r>
                  <a:rPr lang="zh-CN" altLang="en-US" dirty="0" smtClean="0">
                    <a:ea typeface="宋体" charset="-122"/>
                  </a:rPr>
                  <a:t>定理，我们有</a:t>
                </a:r>
                <a:endParaRPr lang="en-US" altLang="zh-CN" dirty="0">
                  <a:ea typeface="宋体" charset="-122"/>
                </a:endParaRPr>
              </a:p>
              <a:p>
                <a:pPr eaLnBrk="1" hangingPunct="1">
                  <a:lnSpc>
                    <a:spcPct val="115000"/>
                  </a:lnSpc>
                  <a:buFontTx/>
                  <a:buNone/>
                </a:pPr>
                <a:endParaRPr lang="en-US" altLang="zh-CN" dirty="0" smtClean="0">
                  <a:ea typeface="宋体" charset="-122"/>
                </a:endParaRPr>
              </a:p>
              <a:p>
                <a:pPr eaLnBrk="1" hangingPunct="1">
                  <a:lnSpc>
                    <a:spcPct val="115000"/>
                  </a:lnSpc>
                  <a:buNone/>
                </a:pPr>
                <a:r>
                  <a:rPr lang="zh-CN" altLang="en-US" dirty="0">
                    <a:ea typeface="宋体" charset="-122"/>
                  </a:rPr>
                  <a:t>由完善</a:t>
                </a:r>
                <a:r>
                  <a:rPr lang="zh-CN" altLang="en-US" dirty="0" smtClean="0">
                    <a:ea typeface="宋体" charset="-122"/>
                  </a:rPr>
                  <a:t>保密条件</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sSub>
                      <m:sSubPr>
                        <m:ctrlPr>
                          <a:rPr lang="en-US" altLang="zh-CN" i="1" dirty="0" smtClean="0">
                            <a:latin typeface="Cambria Math" panose="02040503050406030204" pitchFamily="18" charset="0"/>
                            <a:ea typeface="宋体" charset="-122"/>
                          </a:rPr>
                        </m:ctrlPr>
                      </m:sSubPr>
                      <m:e>
                        <m:r>
                          <a:rPr lang="en-US" altLang="zh-CN" b="0" i="1" dirty="0" smtClean="0">
                            <a:latin typeface="Cambria Math"/>
                            <a:ea typeface="宋体" charset="-122"/>
                          </a:rPr>
                          <m:t>𝑥</m:t>
                        </m:r>
                      </m:e>
                      <m:sub>
                        <m:r>
                          <a:rPr lang="en-US" altLang="zh-CN" b="0" i="1" dirty="0" smtClean="0">
                            <a:latin typeface="Cambria Math"/>
                            <a:ea typeface="宋体" charset="-122"/>
                          </a:rPr>
                          <m:t>𝑖</m:t>
                        </m:r>
                      </m:sub>
                    </m:sSub>
                    <m:r>
                      <a:rPr lang="en-US" altLang="zh-CN" b="0" i="1" dirty="0" smtClean="0">
                        <a:latin typeface="Cambria Math"/>
                        <a:ea typeface="宋体" charset="-122"/>
                      </a:rPr>
                      <m:t>/</m:t>
                    </m:r>
                    <m:r>
                      <a:rPr lang="en-US" altLang="zh-CN" i="1" dirty="0">
                        <a:latin typeface="Cambria Math"/>
                        <a:ea typeface="宋体" charset="-122"/>
                      </a:rPr>
                      <m:t>𝑦</m:t>
                    </m:r>
                    <m:r>
                      <a:rPr lang="en-US" altLang="zh-CN" i="1" dirty="0">
                        <a:latin typeface="Cambria Math"/>
                        <a:ea typeface="宋体" charset="-122"/>
                      </a:rPr>
                      <m:t>)</m:t>
                    </m:r>
                    <m:r>
                      <a:rPr lang="zh-CN" altLang="en-US" i="1" dirty="0">
                        <a:latin typeface="Cambria Math"/>
                        <a:ea typeface="宋体" charset="-122"/>
                      </a:rPr>
                      <m:t>＝</m:t>
                    </m:r>
                    <m:r>
                      <a:rPr lang="en-US" altLang="zh-CN" i="1" dirty="0">
                        <a:latin typeface="Cambria Math"/>
                        <a:ea typeface="宋体" charset="-122"/>
                      </a:rPr>
                      <m:t>𝑝</m:t>
                    </m:r>
                    <m:r>
                      <a:rPr lang="en-US" altLang="zh-CN" i="1" dirty="0">
                        <a:latin typeface="Cambria Math"/>
                        <a:ea typeface="宋体" charset="-122"/>
                      </a:rPr>
                      <m:t>(</m:t>
                    </m:r>
                    <m:sSub>
                      <m:sSubPr>
                        <m:ctrlPr>
                          <a:rPr lang="en-US" altLang="zh-CN" i="1" dirty="0">
                            <a:latin typeface="Cambria Math" panose="02040503050406030204" pitchFamily="18" charset="0"/>
                            <a:ea typeface="宋体" charset="-122"/>
                          </a:rPr>
                        </m:ctrlPr>
                      </m:sSubPr>
                      <m:e>
                        <m:r>
                          <a:rPr lang="en-US" altLang="zh-CN" i="1" dirty="0">
                            <a:latin typeface="Cambria Math"/>
                            <a:ea typeface="宋体" charset="-122"/>
                          </a:rPr>
                          <m:t>𝑥</m:t>
                        </m:r>
                      </m:e>
                      <m:sub>
                        <m:r>
                          <a:rPr lang="en-US" altLang="zh-CN" i="1" dirty="0">
                            <a:latin typeface="Cambria Math"/>
                            <a:ea typeface="宋体" charset="-122"/>
                          </a:rPr>
                          <m:t>𝑖</m:t>
                        </m:r>
                      </m:sub>
                    </m:sSub>
                    <m:r>
                      <a:rPr lang="en-US" altLang="zh-CN" i="1" dirty="0">
                        <a:latin typeface="Cambria Math"/>
                        <a:ea typeface="宋体" charset="-122"/>
                      </a:rPr>
                      <m:t>)</m:t>
                    </m:r>
                  </m:oMath>
                </a14:m>
                <a:r>
                  <a:rPr lang="zh-CN" altLang="en-US" dirty="0">
                    <a:ea typeface="宋体" charset="-122"/>
                  </a:rPr>
                  <a:t>，有</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err="1">
                        <a:latin typeface="Cambria Math"/>
                        <a:ea typeface="宋体" charset="-122"/>
                      </a:rPr>
                      <m:t>𝑘</m:t>
                    </m:r>
                    <m:r>
                      <a:rPr lang="en-US" altLang="zh-CN" i="1" baseline="-25000" dirty="0" err="1">
                        <a:latin typeface="Cambria Math"/>
                        <a:ea typeface="宋体" charset="-122"/>
                      </a:rPr>
                      <m:t>𝑖</m:t>
                    </m:r>
                    <m:r>
                      <a:rPr lang="en-US" altLang="zh-CN" i="1" dirty="0">
                        <a:latin typeface="Cambria Math"/>
                        <a:ea typeface="宋体" charset="-122"/>
                      </a:rPr>
                      <m:t>)</m:t>
                    </m:r>
                    <m:r>
                      <a:rPr lang="zh-CN" altLang="en-US" i="1" dirty="0">
                        <a:latin typeface="Cambria Math"/>
                        <a:ea typeface="宋体" charset="-122"/>
                      </a:rPr>
                      <m:t>＝</m:t>
                    </m:r>
                    <m:r>
                      <a:rPr lang="en-US" altLang="zh-CN" i="1" dirty="0">
                        <a:latin typeface="Cambria Math"/>
                        <a:ea typeface="宋体" charset="-122"/>
                      </a:rPr>
                      <m:t>𝑝</m:t>
                    </m:r>
                    <m:r>
                      <a:rPr lang="en-US" altLang="zh-CN" i="1" dirty="0">
                        <a:latin typeface="Cambria Math"/>
                        <a:ea typeface="宋体" charset="-122"/>
                      </a:rPr>
                      <m:t>(</m:t>
                    </m:r>
                    <m:r>
                      <a:rPr lang="en-US" altLang="zh-CN" i="1" dirty="0">
                        <a:latin typeface="Cambria Math"/>
                        <a:ea typeface="宋体" charset="-122"/>
                      </a:rPr>
                      <m:t>𝑦</m:t>
                    </m:r>
                    <m:r>
                      <a:rPr lang="en-US" altLang="zh-CN" i="1" dirty="0">
                        <a:latin typeface="Cambria Math"/>
                        <a:ea typeface="宋体" charset="-122"/>
                      </a:rPr>
                      <m:t>)</m:t>
                    </m:r>
                  </m:oMath>
                </a14:m>
                <a:r>
                  <a:rPr lang="zh-CN" altLang="en-US" dirty="0" smtClean="0">
                    <a:ea typeface="宋体" charset="-122"/>
                  </a:rPr>
                  <a:t>，</a:t>
                </a:r>
                <a14:m>
                  <m:oMath xmlns:m="http://schemas.openxmlformats.org/officeDocument/2006/math">
                    <m:r>
                      <a:rPr lang="en-US" altLang="zh-CN" i="1" dirty="0" smtClean="0">
                        <a:latin typeface="Cambria Math"/>
                        <a:ea typeface="宋体" charset="-122"/>
                      </a:rPr>
                      <m:t>1≤</m:t>
                    </m:r>
                    <m:r>
                      <a:rPr lang="en-US" altLang="zh-CN" i="1" dirty="0" smtClean="0">
                        <a:latin typeface="Cambria Math"/>
                        <a:ea typeface="宋体" charset="-122"/>
                      </a:rPr>
                      <m:t>𝑖</m:t>
                    </m:r>
                    <m:r>
                      <a:rPr lang="en-US" altLang="zh-CN" i="1" dirty="0" smtClean="0">
                        <a:latin typeface="Cambria Math"/>
                        <a:ea typeface="宋体" charset="-122"/>
                      </a:rPr>
                      <m:t>≤</m:t>
                    </m:r>
                    <m:r>
                      <a:rPr lang="en-US" altLang="zh-CN" i="1" dirty="0" smtClean="0">
                        <a:latin typeface="Cambria Math"/>
                        <a:ea typeface="宋体" charset="-122"/>
                      </a:rPr>
                      <m:t>𝑛</m:t>
                    </m:r>
                  </m:oMath>
                </a14:m>
                <a:r>
                  <a:rPr lang="zh-CN" altLang="en-US" dirty="0" smtClean="0">
                    <a:ea typeface="宋体" charset="-122"/>
                  </a:rPr>
                  <a:t>。即所有密钥都是等概率使用的。</a:t>
                </a:r>
                <a:r>
                  <a:rPr lang="zh-CN" altLang="en-US" dirty="0">
                    <a:ea typeface="宋体" charset="-122"/>
                  </a:rPr>
                  <a:t>即</a:t>
                </a:r>
                <a:r>
                  <a:rPr lang="zh-CN" altLang="en-US" dirty="0" smtClean="0">
                    <a:ea typeface="宋体" charset="-122"/>
                  </a:rPr>
                  <a:t>对任意</a:t>
                </a:r>
                <a14:m>
                  <m:oMath xmlns:m="http://schemas.openxmlformats.org/officeDocument/2006/math">
                    <m:r>
                      <a:rPr lang="en-US" altLang="zh-CN" i="1" dirty="0" smtClean="0">
                        <a:latin typeface="Cambria Math"/>
                        <a:ea typeface="宋体" charset="-122"/>
                      </a:rPr>
                      <m:t>𝑘</m:t>
                    </m:r>
                    <m:r>
                      <a:rPr lang="en-US" altLang="zh-CN" i="1" dirty="0" smtClean="0">
                        <a:latin typeface="Cambria Math"/>
                        <a:ea typeface="宋体" charset="-122"/>
                      </a:rPr>
                      <m:t>∈</m:t>
                    </m:r>
                    <m:r>
                      <a:rPr lang="en-US" altLang="zh-CN" i="1" dirty="0" smtClean="0">
                        <a:latin typeface="Cambria Math"/>
                        <a:ea typeface="宋体" charset="-122"/>
                      </a:rPr>
                      <m:t>𝐾</m:t>
                    </m:r>
                    <m:r>
                      <a:rPr lang="zh-CN" altLang="en-US" i="1" dirty="0" smtClean="0">
                        <a:latin typeface="Cambria Math"/>
                        <a:ea typeface="宋体" charset="-122"/>
                      </a:rPr>
                      <m:t>，</m:t>
                    </m:r>
                    <m:r>
                      <a:rPr lang="zh-CN" altLang="en-US"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1/|</m:t>
                    </m:r>
                    <m:r>
                      <a:rPr lang="en-US" altLang="zh-CN" i="1" dirty="0" smtClean="0">
                        <a:latin typeface="Cambria Math"/>
                        <a:ea typeface="宋体" charset="-122"/>
                      </a:rPr>
                      <m:t>𝐾</m:t>
                    </m:r>
                    <m:r>
                      <a:rPr lang="en-US" altLang="zh-CN" i="1" dirty="0" smtClean="0">
                        <a:latin typeface="Cambria Math"/>
                        <a:ea typeface="宋体" charset="-122"/>
                      </a:rPr>
                      <m:t>|</m:t>
                    </m:r>
                  </m:oMath>
                </a14:m>
                <a:r>
                  <a:rPr lang="zh-CN" altLang="en-US" dirty="0" smtClean="0">
                    <a:ea typeface="宋体" charset="-122"/>
                  </a:rPr>
                  <a:t>。</a:t>
                </a:r>
                <a:endParaRPr lang="en-US" altLang="zh-CN" dirty="0" smtClean="0">
                  <a:ea typeface="宋体" charset="-122"/>
                </a:endParaRPr>
              </a:p>
              <a:p>
                <a:pPr eaLnBrk="1" hangingPunct="1">
                  <a:lnSpc>
                    <a:spcPct val="115000"/>
                  </a:lnSpc>
                </a:pPr>
                <a:r>
                  <a:rPr lang="zh-CN" altLang="en-US" dirty="0" smtClean="0">
                    <a:ea typeface="宋体" charset="-122"/>
                  </a:rPr>
                  <a:t>若两个假设条件都成立，可得密码体制完善保密</a:t>
                </a:r>
              </a:p>
              <a:p>
                <a:pPr eaLnBrk="1" hangingPunct="1">
                  <a:lnSpc>
                    <a:spcPct val="115000"/>
                  </a:lnSpc>
                  <a:buNone/>
                </a:pPr>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27654" name="内容占位符 2"/>
              <p:cNvSpPr>
                <a:spLocks noGrp="1" noRot="1" noChangeAspect="1" noMove="1" noResize="1" noEditPoints="1" noAdjustHandles="1" noChangeArrowheads="1" noChangeShapeType="1" noTextEdit="1"/>
              </p:cNvSpPr>
              <p:nvPr>
                <p:ph idx="1"/>
              </p:nvPr>
            </p:nvSpPr>
            <p:spPr>
              <a:xfrm>
                <a:off x="457200" y="1371600"/>
                <a:ext cx="8229600" cy="4953000"/>
              </a:xfrm>
              <a:blipFill rotWithShape="1">
                <a:blip r:embed="rId3"/>
                <a:stretch>
                  <a:fillRect l="-1481" t="-1230" b="-1722"/>
                </a:stretch>
              </a:blipFill>
            </p:spPr>
            <p:txBody>
              <a:bodyPr/>
              <a:lstStyle/>
              <a:p>
                <a:r>
                  <a:rPr lang="zh-CN" altLang="en-US">
                    <a:noFill/>
                  </a:rPr>
                  <a:t> </a:t>
                </a:r>
              </a:p>
            </p:txBody>
          </p:sp>
        </mc:Fallback>
      </mc:AlternateContent>
      <p:sp>
        <p:nvSpPr>
          <p:cNvPr id="27655" name="日期占位符 3"/>
          <p:cNvSpPr>
            <a:spLocks noGrp="1"/>
          </p:cNvSpPr>
          <p:nvPr>
            <p:ph type="dt" sz="quarter" idx="10"/>
          </p:nvPr>
        </p:nvSpPr>
        <p:spPr>
          <a:noFill/>
        </p:spPr>
        <p:txBody>
          <a:bodyPr/>
          <a:lstStyle/>
          <a:p>
            <a:fld id="{488881A4-4DD4-400E-B80F-5B456C72EEC1}" type="datetime1">
              <a:rPr lang="zh-CN" altLang="en-US" smtClean="0">
                <a:ea typeface="宋体" charset="-122"/>
              </a:rPr>
              <a:pPr/>
              <a:t>2018/11/13</a:t>
            </a:fld>
            <a:endParaRPr lang="en-US" altLang="zh-CN" smtClean="0">
              <a:ea typeface="宋体" charset="-122"/>
            </a:endParaRPr>
          </a:p>
        </p:txBody>
      </p:sp>
      <p:sp>
        <p:nvSpPr>
          <p:cNvPr id="27656"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27657" name="灯片编号占位符 5"/>
          <p:cNvSpPr>
            <a:spLocks noGrp="1"/>
          </p:cNvSpPr>
          <p:nvPr>
            <p:ph type="sldNum" sz="quarter" idx="12"/>
          </p:nvPr>
        </p:nvSpPr>
        <p:spPr>
          <a:noFill/>
        </p:spPr>
        <p:txBody>
          <a:bodyPr/>
          <a:lstStyle/>
          <a:p>
            <a:fld id="{22238788-15AA-481D-BF7B-88AB6705297F}" type="slidenum">
              <a:rPr lang="en-US" altLang="zh-CN" smtClean="0">
                <a:ea typeface="宋体" charset="-122"/>
              </a:rPr>
              <a:pPr/>
              <a:t>20</a:t>
            </a:fld>
            <a:endParaRPr lang="en-US" altLang="zh-CN" smtClean="0">
              <a:ea typeface="宋体" charset="-122"/>
            </a:endParaRPr>
          </a:p>
        </p:txBody>
      </p:sp>
      <p:graphicFrame>
        <p:nvGraphicFramePr>
          <p:cNvPr id="27650" name="Object 2"/>
          <p:cNvGraphicFramePr>
            <a:graphicFrameLocks noChangeAspect="1"/>
          </p:cNvGraphicFramePr>
          <p:nvPr>
            <p:extLst>
              <p:ext uri="{D42A27DB-BD31-4B8C-83A1-F6EECF244321}">
                <p14:modId xmlns:p14="http://schemas.microsoft.com/office/powerpoint/2010/main" val="1671392862"/>
              </p:ext>
            </p:extLst>
          </p:nvPr>
        </p:nvGraphicFramePr>
        <p:xfrm>
          <a:off x="3276600" y="2438400"/>
          <a:ext cx="1520825" cy="534987"/>
        </p:xfrm>
        <a:graphic>
          <a:graphicData uri="http://schemas.openxmlformats.org/presentationml/2006/ole">
            <mc:AlternateContent xmlns:mc="http://schemas.openxmlformats.org/markup-compatibility/2006">
              <mc:Choice xmlns:v="urn:schemas-microsoft-com:vml" Requires="v">
                <p:oleObj spid="_x0000_s28169" name="Equation" r:id="rId4" imgW="698400" imgH="241200" progId="Equation.DSMT4">
                  <p:embed/>
                </p:oleObj>
              </mc:Choice>
              <mc:Fallback>
                <p:oleObj name="Equation" r:id="rId4" imgW="698400" imgH="2412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438400"/>
                        <a:ext cx="1520825"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1" name="Object 3"/>
          <p:cNvGraphicFramePr>
            <a:graphicFrameLocks noChangeAspect="1"/>
          </p:cNvGraphicFramePr>
          <p:nvPr>
            <p:extLst>
              <p:ext uri="{D42A27DB-BD31-4B8C-83A1-F6EECF244321}">
                <p14:modId xmlns:p14="http://schemas.microsoft.com/office/powerpoint/2010/main" val="1177386929"/>
              </p:ext>
            </p:extLst>
          </p:nvPr>
        </p:nvGraphicFramePr>
        <p:xfrm>
          <a:off x="1524000" y="3505200"/>
          <a:ext cx="2819400" cy="754063"/>
        </p:xfrm>
        <a:graphic>
          <a:graphicData uri="http://schemas.openxmlformats.org/presentationml/2006/ole">
            <mc:AlternateContent xmlns:mc="http://schemas.openxmlformats.org/markup-compatibility/2006">
              <mc:Choice xmlns:v="urn:schemas-microsoft-com:vml" Requires="v">
                <p:oleObj spid="_x0000_s28170" r:id="rId6" imgW="1550073" imgH="419282" progId="Equation.DSMT4">
                  <p:embed/>
                </p:oleObj>
              </mc:Choice>
              <mc:Fallback>
                <p:oleObj r:id="rId6" imgW="1550073" imgH="419282"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505200"/>
                        <a:ext cx="2819400" cy="754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2" name="Object 4"/>
          <p:cNvGraphicFramePr>
            <a:graphicFrameLocks noChangeAspect="1"/>
          </p:cNvGraphicFramePr>
          <p:nvPr>
            <p:extLst>
              <p:ext uri="{D42A27DB-BD31-4B8C-83A1-F6EECF244321}">
                <p14:modId xmlns:p14="http://schemas.microsoft.com/office/powerpoint/2010/main" val="2980591287"/>
              </p:ext>
            </p:extLst>
          </p:nvPr>
        </p:nvGraphicFramePr>
        <p:xfrm>
          <a:off x="4343400" y="3505200"/>
          <a:ext cx="1981200" cy="747713"/>
        </p:xfrm>
        <a:graphic>
          <a:graphicData uri="http://schemas.openxmlformats.org/presentationml/2006/ole">
            <mc:AlternateContent xmlns:mc="http://schemas.openxmlformats.org/markup-compatibility/2006">
              <mc:Choice xmlns:v="urn:schemas-microsoft-com:vml" Requires="v">
                <p:oleObj spid="_x0000_s28171" r:id="rId8" imgW="1124924" imgH="421846" progId="Equation.DSMT4">
                  <p:embed/>
                </p:oleObj>
              </mc:Choice>
              <mc:Fallback>
                <p:oleObj r:id="rId8" imgW="1124924" imgH="421846"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3505200"/>
                        <a:ext cx="1981200" cy="74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47106" name="内容占位符 2"/>
              <p:cNvSpPr>
                <a:spLocks noGrp="1"/>
              </p:cNvSpPr>
              <p:nvPr>
                <p:ph idx="1"/>
              </p:nvPr>
            </p:nvSpPr>
            <p:spPr/>
            <p:txBody>
              <a:bodyPr/>
              <a:lstStyle/>
              <a:p>
                <a:pPr eaLnBrk="1" hangingPunct="1">
                  <a:buFont typeface="Wingdings" pitchFamily="2" charset="2"/>
                  <a:buNone/>
                </a:pPr>
                <a:r>
                  <a:rPr lang="zh-CN" altLang="en-US" b="1" dirty="0" smtClean="0">
                    <a:solidFill>
                      <a:srgbClr val="FF0000"/>
                    </a:solidFill>
                    <a:ea typeface="宋体" charset="-122"/>
                  </a:rPr>
                  <a:t>定理：</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 </m:t>
                    </m:r>
                    <m:r>
                      <a:rPr lang="en-US" altLang="zh-CN" i="1" dirty="0" smtClean="0">
                        <a:latin typeface="Cambria Math"/>
                        <a:ea typeface="宋体" charset="-122"/>
                      </a:rPr>
                      <m:t>𝐶</m:t>
                    </m:r>
                    <m:r>
                      <a:rPr lang="en-US" altLang="zh-CN" i="1" dirty="0" smtClean="0">
                        <a:latin typeface="Cambria Math"/>
                        <a:ea typeface="宋体" charset="-122"/>
                      </a:rPr>
                      <m:t>, </m:t>
                    </m:r>
                    <m:r>
                      <a:rPr lang="en-US" altLang="zh-CN" i="1" dirty="0" smtClean="0">
                        <a:latin typeface="Cambria Math"/>
                        <a:ea typeface="宋体" charset="-122"/>
                      </a:rPr>
                      <m:t>𝐾</m:t>
                    </m:r>
                    <m:r>
                      <a:rPr lang="en-US" altLang="zh-CN" i="1" dirty="0" smtClean="0">
                        <a:latin typeface="Cambria Math"/>
                        <a:ea typeface="宋体" charset="-122"/>
                      </a:rPr>
                      <m:t>, </m:t>
                    </m:r>
                    <m:r>
                      <a:rPr lang="en-US" altLang="zh-CN" i="1" dirty="0" smtClean="0">
                        <a:latin typeface="Cambria Math"/>
                        <a:ea typeface="宋体" charset="-122"/>
                      </a:rPr>
                      <m:t>𝐸</m:t>
                    </m:r>
                    <m:r>
                      <a:rPr lang="en-US" altLang="zh-CN" i="1" dirty="0" smtClean="0">
                        <a:latin typeface="Cambria Math"/>
                        <a:ea typeface="宋体" charset="-122"/>
                      </a:rPr>
                      <m:t>, </m:t>
                    </m:r>
                    <m:r>
                      <a:rPr lang="en-US" altLang="zh-CN" i="1" dirty="0" smtClean="0">
                        <a:latin typeface="Cambria Math"/>
                        <a:ea typeface="宋体" charset="-122"/>
                      </a:rPr>
                      <m:t>𝐷</m:t>
                    </m:r>
                    <m:r>
                      <a:rPr lang="en-US" altLang="zh-CN" i="1" dirty="0" smtClean="0">
                        <a:latin typeface="Cambria Math"/>
                        <a:ea typeface="宋体" charset="-122"/>
                      </a:rPr>
                      <m:t>)</m:t>
                    </m:r>
                  </m:oMath>
                </a14:m>
                <a:r>
                  <a:rPr lang="zh-CN" altLang="en-US" dirty="0" smtClean="0">
                    <a:ea typeface="宋体" charset="-122"/>
                  </a:rPr>
                  <a:t>是一次一密加密体制，则具有完全保密性</a:t>
                </a:r>
                <a:endParaRPr lang="en-US" altLang="zh-CN" dirty="0" smtClean="0">
                  <a:ea typeface="宋体" charset="-122"/>
                </a:endParaRPr>
              </a:p>
              <a:p>
                <a:pPr eaLnBrk="1" hangingPunct="1">
                  <a:buFont typeface="Wingdings" pitchFamily="2" charset="2"/>
                  <a:buNone/>
                </a:pPr>
                <a:r>
                  <a:rPr lang="zh-CN" altLang="en-US" b="1" dirty="0" smtClean="0">
                    <a:solidFill>
                      <a:srgbClr val="FF00FF"/>
                    </a:solidFill>
                    <a:ea typeface="宋体" charset="-122"/>
                  </a:rPr>
                  <a:t>证明：</a:t>
                </a:r>
              </a:p>
              <a:p>
                <a:pPr eaLnBrk="1" hangingPunct="1">
                  <a:buFontTx/>
                  <a:buNone/>
                </a:pPr>
                <a:r>
                  <a:rPr lang="zh-CN" altLang="en-US" dirty="0" smtClean="0">
                    <a:ea typeface="宋体" charset="-122"/>
                  </a:rPr>
                  <a:t>        假设</a:t>
                </a:r>
                <a14:m>
                  <m:oMath xmlns:m="http://schemas.openxmlformats.org/officeDocument/2006/math">
                    <m:r>
                      <a:rPr lang="en-US" altLang="zh-CN" i="1" dirty="0" smtClean="0">
                        <a:latin typeface="Cambria Math"/>
                        <a:ea typeface="宋体" charset="-122"/>
                      </a:rPr>
                      <m:t>𝑛</m:t>
                    </m:r>
                    <m:r>
                      <a:rPr lang="en-US" altLang="zh-CN" i="1" dirty="0" smtClean="0">
                        <a:latin typeface="Cambria Math"/>
                        <a:ea typeface="宋体" charset="-122"/>
                      </a:rPr>
                      <m:t>≥1</m:t>
                    </m:r>
                  </m:oMath>
                </a14:m>
                <a:r>
                  <a:rPr lang="zh-CN" altLang="en-US" dirty="0" smtClean="0">
                    <a:ea typeface="宋体" charset="-122"/>
                  </a:rPr>
                  <a:t>是正整数，</a:t>
                </a:r>
                <a14:m>
                  <m:oMath xmlns:m="http://schemas.openxmlformats.org/officeDocument/2006/math">
                    <m:r>
                      <a:rPr lang="en-US" altLang="zh-CN" i="1" dirty="0" smtClean="0">
                        <a:latin typeface="Cambria Math"/>
                        <a:ea typeface="宋体" charset="-122"/>
                      </a:rPr>
                      <m:t>𝑃</m:t>
                    </m:r>
                    <m:r>
                      <a:rPr lang="zh-CN" altLang="en-US" i="1" dirty="0" smtClean="0">
                        <a:latin typeface="Cambria Math"/>
                        <a:ea typeface="宋体" charset="-122"/>
                      </a:rPr>
                      <m:t>＝</m:t>
                    </m:r>
                    <m:r>
                      <a:rPr lang="en-US" altLang="zh-CN" i="1" dirty="0" smtClean="0">
                        <a:latin typeface="Cambria Math"/>
                        <a:ea typeface="宋体" charset="-122"/>
                      </a:rPr>
                      <m:t>𝐶</m:t>
                    </m:r>
                    <m:r>
                      <a:rPr lang="zh-CN" altLang="en-US" i="1" dirty="0" smtClean="0">
                        <a:latin typeface="Cambria Math"/>
                        <a:ea typeface="宋体" charset="-122"/>
                      </a:rPr>
                      <m:t>＝</m:t>
                    </m:r>
                    <m:r>
                      <a:rPr lang="en-US" altLang="zh-CN" i="1" dirty="0" smtClean="0">
                        <a:latin typeface="Cambria Math"/>
                        <a:ea typeface="宋体" charset="-122"/>
                      </a:rPr>
                      <m:t>𝐾</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𝑍</m:t>
                    </m:r>
                    <m:r>
                      <a:rPr lang="en-US" altLang="zh-CN" i="1" baseline="-25000" dirty="0" smtClean="0">
                        <a:latin typeface="Cambria Math"/>
                        <a:ea typeface="宋体" charset="-122"/>
                      </a:rPr>
                      <m:t>2</m:t>
                    </m:r>
                    <m:r>
                      <a:rPr lang="en-US" altLang="zh-CN" i="1" dirty="0" smtClean="0">
                        <a:latin typeface="Cambria Math"/>
                        <a:ea typeface="宋体" charset="-122"/>
                      </a:rPr>
                      <m:t>)</m:t>
                    </m:r>
                    <m:r>
                      <a:rPr lang="en-US" altLang="zh-CN" i="1" baseline="30000" dirty="0" smtClean="0">
                        <a:latin typeface="Cambria Math"/>
                        <a:ea typeface="宋体" charset="-122"/>
                      </a:rPr>
                      <m:t>𝑛</m:t>
                    </m:r>
                  </m:oMath>
                </a14:m>
                <a:r>
                  <a:rPr lang="zh-CN" altLang="en-US" dirty="0" smtClean="0">
                    <a:ea typeface="宋体" charset="-122"/>
                  </a:rPr>
                  <a:t>。</a:t>
                </a:r>
              </a:p>
              <a:p>
                <a:pPr eaLnBrk="1" hangingPunct="1">
                  <a:buFontTx/>
                  <a:buNone/>
                </a:pPr>
                <a:r>
                  <a:rPr lang="zh-CN" altLang="en-US" dirty="0" smtClean="0">
                    <a:ea typeface="宋体" charset="-122"/>
                  </a:rPr>
                  <a:t>        对于</a:t>
                </a:r>
                <a14:m>
                  <m:oMath xmlns:m="http://schemas.openxmlformats.org/officeDocument/2006/math">
                    <m:r>
                      <a:rPr lang="en-US" altLang="zh-CN" i="1" dirty="0" smtClean="0">
                        <a:latin typeface="Cambria Math"/>
                        <a:ea typeface="宋体" charset="-122"/>
                      </a:rPr>
                      <m:t>𝑘</m:t>
                    </m:r>
                    <m:r>
                      <a:rPr lang="en-US" altLang="zh-CN" i="1" dirty="0" smtClean="0">
                        <a:latin typeface="Cambria Math"/>
                        <a:ea typeface="宋体" charset="-122"/>
                      </a:rPr>
                      <m:t>∈(</m:t>
                    </m:r>
                    <m:r>
                      <a:rPr lang="en-US" altLang="zh-CN" i="1" dirty="0" smtClean="0">
                        <a:latin typeface="Cambria Math"/>
                        <a:ea typeface="宋体" charset="-122"/>
                      </a:rPr>
                      <m:t>𝑍</m:t>
                    </m:r>
                    <m:r>
                      <a:rPr lang="en-US" altLang="zh-CN" i="1" baseline="-25000" dirty="0" smtClean="0">
                        <a:latin typeface="Cambria Math"/>
                        <a:ea typeface="宋体" charset="-122"/>
                      </a:rPr>
                      <m:t>2</m:t>
                    </m:r>
                    <m:r>
                      <a:rPr lang="en-US" altLang="zh-CN" i="1" dirty="0" smtClean="0">
                        <a:latin typeface="Cambria Math"/>
                        <a:ea typeface="宋体" charset="-122"/>
                      </a:rPr>
                      <m:t>)</m:t>
                    </m:r>
                    <m:r>
                      <a:rPr lang="en-US" altLang="zh-CN" i="1" baseline="30000" dirty="0" smtClean="0">
                        <a:latin typeface="Cambria Math"/>
                        <a:ea typeface="宋体" charset="-122"/>
                      </a:rPr>
                      <m:t>𝑛</m:t>
                    </m:r>
                  </m:oMath>
                </a14:m>
                <a:r>
                  <a:rPr lang="zh-CN" altLang="en-US" dirty="0" smtClean="0">
                    <a:ea typeface="宋体" charset="-122"/>
                  </a:rPr>
                  <a:t>，定义</a:t>
                </a:r>
                <a14:m>
                  <m:oMath xmlns:m="http://schemas.openxmlformats.org/officeDocument/2006/math">
                    <m:r>
                      <a:rPr lang="en-US" altLang="zh-CN" i="1" dirty="0" smtClean="0">
                        <a:latin typeface="Cambria Math"/>
                        <a:ea typeface="宋体" charset="-122"/>
                      </a:rPr>
                      <m:t>𝐸</m:t>
                    </m:r>
                    <m:r>
                      <a:rPr lang="en-US" altLang="zh-CN" i="1" baseline="-25000" dirty="0" err="1" smtClean="0">
                        <a:latin typeface="Cambria Math"/>
                        <a:ea typeface="宋体" charset="-122"/>
                      </a:rPr>
                      <m:t>𝑘</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zh-CN" altLang="en-US" i="1" dirty="0" smtClean="0">
                        <a:latin typeface="Cambria Math"/>
                        <a:ea typeface="宋体" charset="-122"/>
                      </a:rPr>
                      <m:t>为</m:t>
                    </m:r>
                    <m:r>
                      <a:rPr lang="en-US" altLang="zh-CN" i="1" dirty="0" smtClean="0">
                        <a:latin typeface="Cambria Math"/>
                        <a:ea typeface="宋体" charset="-122"/>
                      </a:rPr>
                      <m:t>𝑘</m:t>
                    </m:r>
                    <m:r>
                      <a:rPr lang="zh-CN" altLang="en-US" i="1" dirty="0" smtClean="0">
                        <a:latin typeface="Cambria Math"/>
                        <a:ea typeface="宋体" charset="-122"/>
                      </a:rPr>
                      <m:t>和</m:t>
                    </m:r>
                    <m:r>
                      <a:rPr lang="en-US" altLang="zh-CN" i="1" dirty="0" smtClean="0">
                        <a:latin typeface="Cambria Math"/>
                        <a:ea typeface="宋体" charset="-122"/>
                      </a:rPr>
                      <m:t>𝑥</m:t>
                    </m:r>
                    <m:r>
                      <a:rPr lang="zh-CN" altLang="en-US" i="1" dirty="0" smtClean="0">
                        <a:latin typeface="Cambria Math"/>
                        <a:ea typeface="宋体" charset="-122"/>
                      </a:rPr>
                      <m:t>模</m:t>
                    </m:r>
                    <m:r>
                      <a:rPr lang="en-US" altLang="zh-CN" i="1" dirty="0" smtClean="0">
                        <a:latin typeface="Cambria Math"/>
                        <a:ea typeface="宋体" charset="-122"/>
                      </a:rPr>
                      <m:t>2</m:t>
                    </m:r>
                  </m:oMath>
                </a14:m>
                <a:r>
                  <a:rPr lang="zh-CN" altLang="en-US" dirty="0" smtClean="0">
                    <a:ea typeface="宋体" charset="-122"/>
                  </a:rPr>
                  <a:t>的和。如果</a:t>
                </a:r>
                <a14:m>
                  <m:oMath xmlns:m="http://schemas.openxmlformats.org/officeDocument/2006/math">
                    <m:r>
                      <a:rPr lang="en-US" altLang="zh-CN" i="1" dirty="0" smtClean="0">
                        <a:latin typeface="Cambria Math"/>
                        <a:ea typeface="宋体" charset="-122"/>
                      </a:rPr>
                      <m:t>𝑥</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2</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3</m:t>
                    </m:r>
                    <m:r>
                      <a:rPr lang="en-US" altLang="zh-CN" i="1" dirty="0" smtClean="0">
                        <a:latin typeface="Cambria Math"/>
                        <a:ea typeface="宋体" charset="-122"/>
                      </a:rPr>
                      <m:t>, …,</m:t>
                    </m:r>
                    <m:r>
                      <a:rPr lang="en-US" altLang="zh-CN" i="1" dirty="0" err="1" smtClean="0">
                        <a:latin typeface="Cambria Math"/>
                        <a:ea typeface="宋体" charset="-122"/>
                      </a:rPr>
                      <m:t>𝑥</m:t>
                    </m:r>
                    <m:r>
                      <a:rPr lang="en-US" altLang="zh-CN" i="1" baseline="-25000" dirty="0" err="1" smtClean="0">
                        <a:latin typeface="Cambria Math"/>
                        <a:ea typeface="宋体" charset="-122"/>
                      </a:rPr>
                      <m:t>𝑛</m:t>
                    </m:r>
                    <m:r>
                      <a:rPr lang="en-US" altLang="zh-CN" i="1" dirty="0" smtClean="0">
                        <a:latin typeface="Cambria Math"/>
                        <a:ea typeface="宋体" charset="-122"/>
                      </a:rPr>
                      <m:t>)</m:t>
                    </m:r>
                  </m:oMath>
                </a14:m>
                <a:r>
                  <a:rPr lang="zh-CN" altLang="en-US" dirty="0" smtClean="0">
                    <a:ea typeface="宋体" charset="-122"/>
                  </a:rPr>
                  <a:t>并且</a:t>
                </a:r>
                <a14:m>
                  <m:oMath xmlns:m="http://schemas.openxmlformats.org/officeDocument/2006/math">
                    <m:r>
                      <a:rPr lang="zh-CN" altLang="en-US" i="1" dirty="0" smtClean="0">
                        <a:latin typeface="Cambria Math"/>
                        <a:ea typeface="宋体" charset="-122"/>
                      </a:rPr>
                      <m:t> </m:t>
                    </m:r>
                    <m:r>
                      <a:rPr lang="en-US" altLang="zh-CN" i="1" dirty="0" smtClean="0">
                        <a:latin typeface="Cambria Math"/>
                        <a:ea typeface="宋体" charset="-122"/>
                      </a:rPr>
                      <m:t>𝑘</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err="1" smtClean="0">
                        <a:latin typeface="Cambria Math"/>
                        <a:ea typeface="宋体" charset="-122"/>
                      </a:rPr>
                      <m:t>𝑘</m:t>
                    </m:r>
                    <m:r>
                      <a:rPr lang="en-US" altLang="zh-CN" i="1" baseline="-25000" dirty="0" err="1" smtClean="0">
                        <a:latin typeface="Cambria Math"/>
                        <a:ea typeface="宋体" charset="-122"/>
                      </a:rPr>
                      <m:t>𝑛</m:t>
                    </m:r>
                    <m:r>
                      <a:rPr lang="en-US" altLang="zh-CN" i="1" dirty="0" smtClean="0">
                        <a:latin typeface="Cambria Math"/>
                        <a:ea typeface="宋体" charset="-122"/>
                      </a:rPr>
                      <m:t>)</m:t>
                    </m:r>
                  </m:oMath>
                </a14:m>
                <a:r>
                  <a:rPr lang="zh-CN" altLang="en-US" dirty="0" smtClean="0">
                    <a:ea typeface="宋体" charset="-122"/>
                  </a:rPr>
                  <a:t>，则：</a:t>
                </a:r>
                <a:endParaRPr lang="zh-CN" altLang="da-DK" i="1" dirty="0" smtClean="0">
                  <a:ea typeface="宋体" charset="-122"/>
                </a:endParaRPr>
              </a:p>
              <a:p>
                <a:pPr algn="ctr" eaLnBrk="1" hangingPunct="1">
                  <a:buFontTx/>
                  <a:buNone/>
                </a:pPr>
                <a:endParaRPr lang="en-US" altLang="zh-CN" i="1" dirty="0" smtClean="0">
                  <a:solidFill>
                    <a:srgbClr val="FF0000"/>
                  </a:solidFill>
                  <a:latin typeface="Cambria Math"/>
                  <a:ea typeface="宋体" charset="-122"/>
                </a:endParaRPr>
              </a:p>
              <a:p>
                <a:pPr algn="ctr" eaLnBrk="1" hangingPunct="1">
                  <a:buFontTx/>
                  <a:buNone/>
                </a:pPr>
                <a14:m>
                  <m:oMathPara xmlns:m="http://schemas.openxmlformats.org/officeDocument/2006/math">
                    <m:oMathParaPr>
                      <m:jc m:val="centerGroup"/>
                    </m:oMathParaPr>
                    <m:oMath xmlns:m="http://schemas.openxmlformats.org/officeDocument/2006/math">
                      <m:r>
                        <a:rPr lang="en-US" altLang="zh-CN" i="1" dirty="0" smtClean="0">
                          <a:solidFill>
                            <a:srgbClr val="FF0000"/>
                          </a:solidFill>
                          <a:latin typeface="Cambria Math"/>
                          <a:ea typeface="宋体" charset="-122"/>
                        </a:rPr>
                        <m:t>𝐸</m:t>
                      </m:r>
                      <m:r>
                        <a:rPr lang="da-DK" altLang="zh-CN" i="1" baseline="-25000" dirty="0" smtClean="0">
                          <a:solidFill>
                            <a:srgbClr val="FF0000"/>
                          </a:solidFill>
                          <a:latin typeface="Cambria Math"/>
                          <a:ea typeface="宋体" charset="-122"/>
                        </a:rPr>
                        <m:t>𝑘</m:t>
                      </m:r>
                      <m:r>
                        <a:rPr lang="da-DK" altLang="zh-CN" i="1" dirty="0" smtClean="0">
                          <a:solidFill>
                            <a:srgbClr val="FF0000"/>
                          </a:solidFill>
                          <a:latin typeface="Cambria Math"/>
                          <a:ea typeface="宋体" charset="-122"/>
                        </a:rPr>
                        <m:t>(</m:t>
                      </m:r>
                      <m:r>
                        <a:rPr lang="da-DK" altLang="zh-CN" i="1" dirty="0" smtClean="0">
                          <a:solidFill>
                            <a:srgbClr val="FF0000"/>
                          </a:solidFill>
                          <a:latin typeface="Cambria Math"/>
                          <a:ea typeface="宋体" charset="-122"/>
                        </a:rPr>
                        <m:t>𝑥</m:t>
                      </m:r>
                      <m:r>
                        <a:rPr lang="da-DK" altLang="zh-CN" i="1" dirty="0" smtClean="0">
                          <a:solidFill>
                            <a:srgbClr val="FF0000"/>
                          </a:solidFill>
                          <a:latin typeface="Cambria Math"/>
                          <a:ea typeface="宋体" charset="-122"/>
                        </a:rPr>
                        <m:t>)</m:t>
                      </m:r>
                      <m:r>
                        <a:rPr lang="zh-CN" altLang="da-DK" i="1" dirty="0" smtClean="0">
                          <a:solidFill>
                            <a:srgbClr val="FF0000"/>
                          </a:solidFill>
                          <a:latin typeface="Cambria Math"/>
                          <a:ea typeface="宋体" charset="-122"/>
                        </a:rPr>
                        <m:t>＝</m:t>
                      </m:r>
                      <m:r>
                        <a:rPr lang="da-DK" altLang="zh-CN" i="1" dirty="0" smtClean="0">
                          <a:solidFill>
                            <a:srgbClr val="FF0000"/>
                          </a:solidFill>
                          <a:latin typeface="Cambria Math"/>
                          <a:ea typeface="宋体" charset="-122"/>
                        </a:rPr>
                        <m:t>(</m:t>
                      </m:r>
                      <m:r>
                        <a:rPr lang="da-DK" altLang="zh-CN" i="1" dirty="0" smtClean="0">
                          <a:solidFill>
                            <a:srgbClr val="FF0000"/>
                          </a:solidFill>
                          <a:latin typeface="Cambria Math"/>
                          <a:ea typeface="宋体" charset="-122"/>
                        </a:rPr>
                        <m:t>𝑥</m:t>
                      </m:r>
                      <m:r>
                        <a:rPr lang="da-DK" altLang="zh-CN" i="1" baseline="-25000" dirty="0" smtClean="0">
                          <a:solidFill>
                            <a:srgbClr val="FF0000"/>
                          </a:solidFill>
                          <a:latin typeface="Cambria Math"/>
                          <a:ea typeface="宋体" charset="-122"/>
                        </a:rPr>
                        <m:t>1</m:t>
                      </m:r>
                      <m:r>
                        <a:rPr lang="zh-CN" altLang="da-DK" i="1" dirty="0" smtClean="0">
                          <a:solidFill>
                            <a:srgbClr val="FF0000"/>
                          </a:solidFill>
                          <a:latin typeface="Cambria Math"/>
                          <a:ea typeface="宋体" charset="-122"/>
                        </a:rPr>
                        <m:t>＋</m:t>
                      </m:r>
                      <m:r>
                        <a:rPr lang="da-DK" altLang="zh-CN" i="1" dirty="0" smtClean="0">
                          <a:solidFill>
                            <a:srgbClr val="FF0000"/>
                          </a:solidFill>
                          <a:latin typeface="Cambria Math"/>
                          <a:ea typeface="宋体" charset="-122"/>
                        </a:rPr>
                        <m:t>𝑘</m:t>
                      </m:r>
                      <m:r>
                        <a:rPr lang="da-DK" altLang="zh-CN" i="1" baseline="-25000" dirty="0" smtClean="0">
                          <a:solidFill>
                            <a:srgbClr val="FF0000"/>
                          </a:solidFill>
                          <a:latin typeface="Cambria Math"/>
                          <a:ea typeface="宋体" charset="-122"/>
                        </a:rPr>
                        <m:t>1</m:t>
                      </m:r>
                      <m:r>
                        <a:rPr lang="da-DK" altLang="zh-CN" i="1" dirty="0" smtClean="0">
                          <a:solidFill>
                            <a:srgbClr val="FF0000"/>
                          </a:solidFill>
                          <a:latin typeface="Cambria Math"/>
                          <a:ea typeface="宋体" charset="-122"/>
                        </a:rPr>
                        <m:t>, …, </m:t>
                      </m:r>
                      <m:sSub>
                        <m:sSubPr>
                          <m:ctrlPr>
                            <a:rPr lang="da-DK" altLang="zh-CN" i="1" dirty="0" smtClean="0">
                              <a:solidFill>
                                <a:srgbClr val="FF0000"/>
                              </a:solidFill>
                              <a:latin typeface="Cambria Math" panose="02040503050406030204" pitchFamily="18" charset="0"/>
                              <a:ea typeface="宋体" charset="-122"/>
                            </a:rPr>
                          </m:ctrlPr>
                        </m:sSubPr>
                        <m:e>
                          <m:r>
                            <a:rPr lang="en-US" altLang="zh-CN" b="0" i="1" dirty="0" smtClean="0">
                              <a:solidFill>
                                <a:srgbClr val="FF0000"/>
                              </a:solidFill>
                              <a:latin typeface="Cambria Math"/>
                              <a:ea typeface="宋体" charset="-122"/>
                            </a:rPr>
                            <m:t>𝑥</m:t>
                          </m:r>
                        </m:e>
                        <m:sub>
                          <m:r>
                            <a:rPr lang="en-US" altLang="zh-CN" b="0" i="1" dirty="0" smtClean="0">
                              <a:solidFill>
                                <a:srgbClr val="FF0000"/>
                              </a:solidFill>
                              <a:latin typeface="Cambria Math"/>
                              <a:ea typeface="宋体" charset="-122"/>
                            </a:rPr>
                            <m:t>𝑛</m:t>
                          </m:r>
                        </m:sub>
                      </m:sSub>
                      <m:r>
                        <a:rPr lang="zh-CN" altLang="da-DK" i="1" dirty="0" smtClean="0">
                          <a:solidFill>
                            <a:srgbClr val="FF0000"/>
                          </a:solidFill>
                          <a:latin typeface="Cambria Math"/>
                          <a:ea typeface="宋体" charset="-122"/>
                        </a:rPr>
                        <m:t>＋</m:t>
                      </m:r>
                      <m:r>
                        <a:rPr lang="da-DK" altLang="zh-CN" i="1" dirty="0" smtClean="0">
                          <a:solidFill>
                            <a:srgbClr val="FF0000"/>
                          </a:solidFill>
                          <a:latin typeface="Cambria Math"/>
                          <a:ea typeface="宋体" charset="-122"/>
                        </a:rPr>
                        <m:t>𝑘</m:t>
                      </m:r>
                      <m:r>
                        <a:rPr lang="da-DK" altLang="zh-CN" i="1" baseline="-25000" dirty="0" smtClean="0">
                          <a:solidFill>
                            <a:srgbClr val="FF0000"/>
                          </a:solidFill>
                          <a:latin typeface="Cambria Math"/>
                          <a:ea typeface="宋体" charset="-122"/>
                        </a:rPr>
                        <m:t>𝑛</m:t>
                      </m:r>
                      <m:r>
                        <a:rPr lang="da-DK" altLang="zh-CN" i="1" dirty="0" smtClean="0">
                          <a:solidFill>
                            <a:srgbClr val="FF0000"/>
                          </a:solidFill>
                          <a:latin typeface="Cambria Math"/>
                          <a:ea typeface="宋体" charset="-122"/>
                        </a:rPr>
                        <m:t>)</m:t>
                      </m:r>
                      <m:r>
                        <a:rPr lang="da-DK" altLang="zh-CN" i="1" dirty="0" smtClean="0">
                          <a:solidFill>
                            <a:srgbClr val="FF0000"/>
                          </a:solidFill>
                          <a:latin typeface="Cambria Math"/>
                          <a:ea typeface="宋体" charset="-122"/>
                        </a:rPr>
                        <m:t>𝑚𝑜𝑑</m:t>
                      </m:r>
                      <m:r>
                        <a:rPr lang="da-DK" altLang="zh-CN" i="1" dirty="0" smtClean="0">
                          <a:solidFill>
                            <a:srgbClr val="FF0000"/>
                          </a:solidFill>
                          <a:latin typeface="Cambria Math"/>
                          <a:ea typeface="宋体" charset="-122"/>
                        </a:rPr>
                        <m:t> 2</m:t>
                      </m:r>
                    </m:oMath>
                  </m:oMathPara>
                </a14:m>
                <a:endParaRPr lang="zh-CN" altLang="da-DK" dirty="0" smtClean="0">
                  <a:solidFill>
                    <a:srgbClr val="FF0000"/>
                  </a:solidFill>
                  <a:ea typeface="宋体" charset="-122"/>
                </a:endParaRPr>
              </a:p>
              <a:p>
                <a:pPr eaLnBrk="1" hangingPunct="1"/>
                <a:endParaRPr lang="zh-CN" altLang="da-DK" i="1" dirty="0" smtClean="0">
                  <a:ea typeface="宋体" charset="-122"/>
                </a:endParaRPr>
              </a:p>
              <a:p>
                <a:pPr eaLnBrk="1" hangingPunct="1">
                  <a:buFontTx/>
                  <a:buNone/>
                </a:pPr>
                <a:endParaRPr lang="zh-CN" altLang="en-US" dirty="0" smtClean="0">
                  <a:ea typeface="宋体" charset="-122"/>
                </a:endParaRPr>
              </a:p>
            </p:txBody>
          </p:sp>
        </mc:Choice>
        <mc:Fallback xmlns="">
          <p:sp>
            <p:nvSpPr>
              <p:cNvPr id="47106"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1626" r="-5852"/>
                </a:stretch>
              </a:blipFill>
            </p:spPr>
            <p:txBody>
              <a:bodyPr/>
              <a:lstStyle/>
              <a:p>
                <a:r>
                  <a:rPr lang="zh-CN" altLang="en-US">
                    <a:noFill/>
                  </a:rPr>
                  <a:t> </a:t>
                </a:r>
              </a:p>
            </p:txBody>
          </p:sp>
        </mc:Fallback>
      </mc:AlternateContent>
      <p:sp>
        <p:nvSpPr>
          <p:cNvPr id="47107" name="日期占位符 3"/>
          <p:cNvSpPr>
            <a:spLocks noGrp="1"/>
          </p:cNvSpPr>
          <p:nvPr>
            <p:ph type="dt" sz="quarter" idx="10"/>
          </p:nvPr>
        </p:nvSpPr>
        <p:spPr>
          <a:noFill/>
        </p:spPr>
        <p:txBody>
          <a:bodyPr/>
          <a:lstStyle/>
          <a:p>
            <a:fld id="{BF960686-C41A-4124-B274-03674A9E2587}" type="datetime1">
              <a:rPr lang="zh-CN" altLang="en-US" smtClean="0">
                <a:ea typeface="宋体" charset="-122"/>
              </a:rPr>
              <a:pPr/>
              <a:t>2018/11/13</a:t>
            </a:fld>
            <a:endParaRPr lang="en-US" altLang="zh-CN" smtClean="0">
              <a:ea typeface="宋体" charset="-122"/>
            </a:endParaRPr>
          </a:p>
        </p:txBody>
      </p:sp>
      <p:sp>
        <p:nvSpPr>
          <p:cNvPr id="4710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47109" name="灯片编号占位符 5"/>
          <p:cNvSpPr>
            <a:spLocks noGrp="1"/>
          </p:cNvSpPr>
          <p:nvPr>
            <p:ph type="sldNum" sz="quarter" idx="12"/>
          </p:nvPr>
        </p:nvSpPr>
        <p:spPr>
          <a:noFill/>
        </p:spPr>
        <p:txBody>
          <a:bodyPr/>
          <a:lstStyle/>
          <a:p>
            <a:fld id="{DE1E5453-2232-4EF8-8752-04E0BF5427D5}" type="slidenum">
              <a:rPr lang="en-US" altLang="zh-CN" smtClean="0">
                <a:ea typeface="宋体" charset="-122"/>
              </a:rPr>
              <a:pPr/>
              <a:t>21</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48130" name="内容占位符 2"/>
              <p:cNvSpPr>
                <a:spLocks noGrp="1"/>
              </p:cNvSpPr>
              <p:nvPr>
                <p:ph idx="1"/>
              </p:nvPr>
            </p:nvSpPr>
            <p:spPr>
              <a:xfrm>
                <a:off x="457200" y="1600200"/>
                <a:ext cx="8229600" cy="4724400"/>
              </a:xfrm>
            </p:spPr>
            <p:txBody>
              <a:bodyPr/>
              <a:lstStyle/>
              <a:p>
                <a:pPr eaLnBrk="1" hangingPunct="1"/>
                <a:r>
                  <a:rPr lang="zh-CN" altLang="da-DK" sz="2400" dirty="0" smtClean="0">
                    <a:ea typeface="宋体" charset="-122"/>
                  </a:rPr>
                  <a:t>解密和加密是相同的。如果</a:t>
                </a:r>
                <a14:m>
                  <m:oMath xmlns:m="http://schemas.openxmlformats.org/officeDocument/2006/math">
                    <m:r>
                      <a:rPr lang="da-DK" altLang="zh-CN" sz="2400" i="1" dirty="0" smtClean="0">
                        <a:latin typeface="Cambria Math"/>
                        <a:ea typeface="宋体" charset="-122"/>
                      </a:rPr>
                      <m:t>𝑦</m:t>
                    </m:r>
                    <m:r>
                      <a:rPr lang="zh-CN" altLang="da-DK" sz="2400" i="1" dirty="0" smtClean="0">
                        <a:latin typeface="Cambria Math"/>
                        <a:ea typeface="宋体" charset="-122"/>
                      </a:rPr>
                      <m:t>＝</m:t>
                    </m:r>
                    <m:r>
                      <a:rPr lang="da-DK" altLang="zh-CN" sz="2400" i="1" dirty="0" smtClean="0">
                        <a:latin typeface="Cambria Math"/>
                        <a:ea typeface="宋体" charset="-122"/>
                      </a:rPr>
                      <m:t>(</m:t>
                    </m:r>
                    <m:r>
                      <a:rPr lang="da-DK" altLang="zh-CN" sz="2400" i="1" dirty="0" smtClean="0">
                        <a:latin typeface="Cambria Math"/>
                        <a:ea typeface="宋体" charset="-122"/>
                      </a:rPr>
                      <m:t>𝑦</m:t>
                    </m:r>
                    <m:r>
                      <a:rPr lang="da-DK" altLang="zh-CN" sz="2400" i="1" baseline="-25000" dirty="0" smtClean="0">
                        <a:latin typeface="Cambria Math"/>
                        <a:ea typeface="宋体" charset="-122"/>
                      </a:rPr>
                      <m:t>1</m:t>
                    </m:r>
                    <m:r>
                      <a:rPr lang="da-DK" altLang="zh-CN" sz="2400" i="1" dirty="0" smtClean="0">
                        <a:latin typeface="Cambria Math"/>
                        <a:ea typeface="宋体" charset="-122"/>
                      </a:rPr>
                      <m:t>, </m:t>
                    </m:r>
                    <m:r>
                      <a:rPr lang="da-DK" altLang="zh-CN" sz="2400" i="1" dirty="0" smtClean="0">
                        <a:latin typeface="Cambria Math"/>
                        <a:ea typeface="宋体" charset="-122"/>
                      </a:rPr>
                      <m:t>𝑦</m:t>
                    </m:r>
                    <m:r>
                      <a:rPr lang="da-DK" altLang="zh-CN" sz="2400" i="1" baseline="-25000" dirty="0" smtClean="0">
                        <a:latin typeface="Cambria Math"/>
                        <a:ea typeface="宋体" charset="-122"/>
                      </a:rPr>
                      <m:t>2</m:t>
                    </m:r>
                    <m:r>
                      <a:rPr lang="da-DK" altLang="zh-CN" sz="2400" i="1" dirty="0" smtClean="0">
                        <a:latin typeface="Cambria Math"/>
                        <a:ea typeface="宋体" charset="-122"/>
                      </a:rPr>
                      <m:t>, …,</m:t>
                    </m:r>
                    <m:sSub>
                      <m:sSubPr>
                        <m:ctrlPr>
                          <a:rPr lang="da-DK" altLang="zh-CN" sz="2400" i="1" dirty="0" smtClean="0">
                            <a:latin typeface="Cambria Math" panose="02040503050406030204" pitchFamily="18" charset="0"/>
                            <a:ea typeface="宋体" charset="-122"/>
                          </a:rPr>
                        </m:ctrlPr>
                      </m:sSubPr>
                      <m:e>
                        <m:r>
                          <a:rPr lang="en-US" altLang="zh-CN" sz="2400" b="0" i="1" dirty="0" smtClean="0">
                            <a:latin typeface="Cambria Math"/>
                            <a:ea typeface="宋体" charset="-122"/>
                          </a:rPr>
                          <m:t>𝑦</m:t>
                        </m:r>
                      </m:e>
                      <m:sub>
                        <m:r>
                          <a:rPr lang="en-US" altLang="zh-CN" sz="2400" b="0" i="1" dirty="0" smtClean="0">
                            <a:latin typeface="Cambria Math"/>
                            <a:ea typeface="宋体" charset="-122"/>
                          </a:rPr>
                          <m:t>𝑛</m:t>
                        </m:r>
                      </m:sub>
                    </m:sSub>
                    <m:r>
                      <a:rPr lang="en-US" altLang="zh-CN" sz="2400" i="1" dirty="0" smtClean="0">
                        <a:latin typeface="Cambria Math"/>
                        <a:ea typeface="宋体" charset="-122"/>
                      </a:rPr>
                      <m:t>)</m:t>
                    </m:r>
                  </m:oMath>
                </a14:m>
                <a:r>
                  <a:rPr lang="zh-CN" altLang="da-DK" sz="2400" dirty="0" smtClean="0">
                    <a:ea typeface="宋体" charset="-122"/>
                  </a:rPr>
                  <a:t>，则</a:t>
                </a:r>
              </a:p>
              <a:p>
                <a:pPr algn="ctr" eaLnBrk="1" hangingPunct="1">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a:ea typeface="宋体" charset="-122"/>
                        </a:rPr>
                        <m:t>𝐷</m:t>
                      </m:r>
                      <m:r>
                        <a:rPr lang="da-DK" altLang="zh-CN" sz="2400" i="1" baseline="-25000" dirty="0" smtClean="0">
                          <a:latin typeface="Cambria Math"/>
                          <a:ea typeface="宋体" charset="-122"/>
                        </a:rPr>
                        <m:t>𝑘</m:t>
                      </m:r>
                      <m:r>
                        <a:rPr lang="da-DK" altLang="zh-CN" sz="2400" i="1" dirty="0" smtClean="0">
                          <a:latin typeface="Cambria Math"/>
                          <a:ea typeface="宋体" charset="-122"/>
                        </a:rPr>
                        <m:t>(</m:t>
                      </m:r>
                      <m:r>
                        <a:rPr lang="da-DK" altLang="zh-CN" sz="2400" i="1" dirty="0" smtClean="0">
                          <a:latin typeface="Cambria Math"/>
                          <a:ea typeface="宋体" charset="-122"/>
                        </a:rPr>
                        <m:t>𝑦</m:t>
                      </m:r>
                      <m:r>
                        <a:rPr lang="da-DK" altLang="zh-CN" sz="2400" i="1" dirty="0" smtClean="0">
                          <a:latin typeface="Cambria Math"/>
                          <a:ea typeface="宋体" charset="-122"/>
                        </a:rPr>
                        <m:t>)</m:t>
                      </m:r>
                      <m:r>
                        <a:rPr lang="zh-CN" altLang="da-DK" sz="2400" i="1" dirty="0" smtClean="0">
                          <a:latin typeface="Cambria Math"/>
                          <a:ea typeface="宋体" charset="-122"/>
                        </a:rPr>
                        <m:t>＝</m:t>
                      </m:r>
                      <m:r>
                        <a:rPr lang="da-DK" altLang="zh-CN" sz="2400" i="1" dirty="0" smtClean="0">
                          <a:latin typeface="Cambria Math"/>
                          <a:ea typeface="宋体" charset="-122"/>
                        </a:rPr>
                        <m:t>(</m:t>
                      </m:r>
                      <m:r>
                        <a:rPr lang="da-DK" altLang="zh-CN" sz="2400" i="1" dirty="0" smtClean="0">
                          <a:latin typeface="Cambria Math"/>
                          <a:ea typeface="宋体" charset="-122"/>
                        </a:rPr>
                        <m:t>𝑦</m:t>
                      </m:r>
                      <m:r>
                        <a:rPr lang="da-DK" altLang="zh-CN" sz="2400" i="1" baseline="-25000" dirty="0" smtClean="0">
                          <a:latin typeface="Cambria Math"/>
                          <a:ea typeface="宋体" charset="-122"/>
                        </a:rPr>
                        <m:t>1</m:t>
                      </m:r>
                      <m:r>
                        <a:rPr lang="zh-CN" altLang="da-DK" sz="2400" i="1" dirty="0" smtClean="0">
                          <a:latin typeface="Cambria Math"/>
                          <a:ea typeface="宋体" charset="-122"/>
                        </a:rPr>
                        <m:t>＋</m:t>
                      </m:r>
                      <m:r>
                        <a:rPr lang="da-DK" altLang="zh-CN" sz="2400" i="1" dirty="0" smtClean="0">
                          <a:latin typeface="Cambria Math"/>
                          <a:ea typeface="宋体" charset="-122"/>
                        </a:rPr>
                        <m:t>𝑘</m:t>
                      </m:r>
                      <m:r>
                        <a:rPr lang="da-DK" altLang="zh-CN" sz="2400" i="1" baseline="-25000" dirty="0" smtClean="0">
                          <a:latin typeface="Cambria Math"/>
                          <a:ea typeface="宋体" charset="-122"/>
                        </a:rPr>
                        <m:t>1</m:t>
                      </m:r>
                      <m:r>
                        <a:rPr lang="da-DK" altLang="zh-CN" sz="2400" i="1" dirty="0" smtClean="0">
                          <a:latin typeface="Cambria Math"/>
                          <a:ea typeface="宋体" charset="-122"/>
                        </a:rPr>
                        <m:t>, …,</m:t>
                      </m:r>
                      <m:sSub>
                        <m:sSubPr>
                          <m:ctrlPr>
                            <a:rPr lang="da-DK" altLang="zh-CN" sz="2400" i="1" dirty="0">
                              <a:latin typeface="Cambria Math" panose="02040503050406030204" pitchFamily="18" charset="0"/>
                              <a:ea typeface="宋体" charset="-122"/>
                            </a:rPr>
                          </m:ctrlPr>
                        </m:sSubPr>
                        <m:e>
                          <m:r>
                            <a:rPr lang="en-US" altLang="zh-CN" sz="2400" i="1" dirty="0">
                              <a:latin typeface="Cambria Math"/>
                              <a:ea typeface="宋体" charset="-122"/>
                            </a:rPr>
                            <m:t>𝑦</m:t>
                          </m:r>
                        </m:e>
                        <m:sub>
                          <m:r>
                            <a:rPr lang="en-US" altLang="zh-CN" sz="2400" i="1" dirty="0">
                              <a:latin typeface="Cambria Math"/>
                              <a:ea typeface="宋体" charset="-122"/>
                            </a:rPr>
                            <m:t>𝑛</m:t>
                          </m:r>
                        </m:sub>
                      </m:sSub>
                      <m:r>
                        <a:rPr lang="zh-CN" altLang="da-DK" sz="2400" i="1" dirty="0" smtClean="0">
                          <a:latin typeface="Cambria Math"/>
                          <a:ea typeface="宋体" charset="-122"/>
                        </a:rPr>
                        <m:t>＋</m:t>
                      </m:r>
                      <m:r>
                        <a:rPr lang="da-DK" altLang="zh-CN" sz="2400" i="1" dirty="0" smtClean="0">
                          <a:latin typeface="Cambria Math"/>
                          <a:ea typeface="宋体" charset="-122"/>
                        </a:rPr>
                        <m:t>𝑘</m:t>
                      </m:r>
                      <m:r>
                        <a:rPr lang="da-DK" altLang="zh-CN" sz="2400" i="1" baseline="-25000" dirty="0" smtClean="0">
                          <a:latin typeface="Cambria Math"/>
                          <a:ea typeface="宋体" charset="-122"/>
                        </a:rPr>
                        <m:t>𝑛</m:t>
                      </m:r>
                      <m:r>
                        <a:rPr lang="en-US" altLang="zh-CN" sz="2400" i="1" dirty="0">
                          <a:latin typeface="Cambria Math"/>
                          <a:ea typeface="宋体" charset="-122"/>
                        </a:rPr>
                        <m:t>)</m:t>
                      </m:r>
                      <m:r>
                        <a:rPr lang="da-DK" altLang="zh-CN" sz="2400" i="1" dirty="0" smtClean="0">
                          <a:latin typeface="Cambria Math"/>
                          <a:ea typeface="宋体" charset="-122"/>
                        </a:rPr>
                        <m:t>𝑚𝑜𝑑</m:t>
                      </m:r>
                      <m:r>
                        <a:rPr lang="da-DK" altLang="zh-CN" sz="2400" i="1" dirty="0" smtClean="0">
                          <a:latin typeface="Cambria Math"/>
                          <a:ea typeface="宋体" charset="-122"/>
                        </a:rPr>
                        <m:t> 2</m:t>
                      </m:r>
                    </m:oMath>
                  </m:oMathPara>
                </a14:m>
                <a:endParaRPr lang="da-DK" altLang="zh-CN" sz="2400" dirty="0" smtClean="0">
                  <a:ea typeface="宋体" charset="-122"/>
                </a:endParaRPr>
              </a:p>
              <a:p>
                <a:pPr algn="ctr" eaLnBrk="1" hangingPunct="1">
                  <a:buFontTx/>
                  <a:buNone/>
                </a:pPr>
                <a:endParaRPr lang="zh-CN" altLang="da-DK" sz="2400" dirty="0" smtClean="0">
                  <a:ea typeface="宋体" charset="-122"/>
                </a:endParaRPr>
              </a:p>
              <a:p>
                <a:pPr eaLnBrk="1" hangingPunct="1"/>
                <a:r>
                  <a:rPr lang="zh-CN" altLang="en-US" sz="2400" dirty="0" smtClean="0">
                    <a:ea typeface="宋体" charset="-122"/>
                  </a:rPr>
                  <a:t>由上面的定理，易知一次一密是完善保密的</a:t>
                </a:r>
                <a:endParaRPr lang="zh-CN" altLang="en-US" dirty="0" smtClean="0">
                  <a:ea typeface="宋体" charset="-122"/>
                </a:endParaRPr>
              </a:p>
              <a:p>
                <a:pPr lvl="1" eaLnBrk="1" hangingPunct="1"/>
                <a:r>
                  <a:rPr lang="zh-CN" altLang="en-US" sz="2200" dirty="0" smtClean="0">
                    <a:ea typeface="宋体" charset="-122"/>
                  </a:rPr>
                  <a:t>密码分析者无法只从密文获得关于明文或者密钥的任何信息，即使获得了相应的明文，也只能得到这些密文对应的密钥，而不能获得其它密文对应的明文或密钥</a:t>
                </a:r>
              </a:p>
              <a:p>
                <a:pPr lvl="1" eaLnBrk="1" hangingPunct="1"/>
                <a:r>
                  <a:rPr lang="zh-CN" altLang="en-US" sz="2200" dirty="0" smtClean="0">
                    <a:ea typeface="宋体" charset="-122"/>
                  </a:rPr>
                  <a:t>但一次一密密码体制要求每传送一个明文，都必须产生一个新的密钥并通过一个安全的信道传给对方，</a:t>
                </a:r>
                <a:r>
                  <a:rPr lang="zh-CN" altLang="en-US" sz="2200" b="1" dirty="0" smtClean="0">
                    <a:solidFill>
                      <a:srgbClr val="FF0000"/>
                    </a:solidFill>
                    <a:ea typeface="宋体" charset="-122"/>
                  </a:rPr>
                  <a:t>密钥管理困难</a:t>
                </a:r>
                <a:endParaRPr lang="zh-CN" altLang="en-US" b="1" dirty="0" smtClean="0">
                  <a:solidFill>
                    <a:srgbClr val="FF0000"/>
                  </a:solidFill>
                  <a:ea typeface="宋体" charset="-122"/>
                </a:endParaRPr>
              </a:p>
            </p:txBody>
          </p:sp>
        </mc:Choice>
        <mc:Fallback xmlns="">
          <p:sp>
            <p:nvSpPr>
              <p:cNvPr id="48130"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a:stretch>
                  <a:fillRect l="-963" t="-1419" r="-3852"/>
                </a:stretch>
              </a:blipFill>
            </p:spPr>
            <p:txBody>
              <a:bodyPr/>
              <a:lstStyle/>
              <a:p>
                <a:r>
                  <a:rPr lang="zh-CN" altLang="en-US">
                    <a:noFill/>
                  </a:rPr>
                  <a:t> </a:t>
                </a:r>
              </a:p>
            </p:txBody>
          </p:sp>
        </mc:Fallback>
      </mc:AlternateContent>
      <p:sp>
        <p:nvSpPr>
          <p:cNvPr id="48131" name="日期占位符 3"/>
          <p:cNvSpPr>
            <a:spLocks noGrp="1"/>
          </p:cNvSpPr>
          <p:nvPr>
            <p:ph type="dt" sz="quarter" idx="10"/>
          </p:nvPr>
        </p:nvSpPr>
        <p:spPr>
          <a:noFill/>
        </p:spPr>
        <p:txBody>
          <a:bodyPr/>
          <a:lstStyle/>
          <a:p>
            <a:fld id="{6F608974-F2D6-40A7-B754-63B6EF6B1FD1}" type="datetime1">
              <a:rPr lang="zh-CN" altLang="en-US" smtClean="0">
                <a:ea typeface="宋体" charset="-122"/>
              </a:rPr>
              <a:pPr/>
              <a:t>2018/11/13</a:t>
            </a:fld>
            <a:endParaRPr lang="en-US" altLang="zh-CN" smtClean="0">
              <a:ea typeface="宋体" charset="-122"/>
            </a:endParaRPr>
          </a:p>
        </p:txBody>
      </p:sp>
      <p:sp>
        <p:nvSpPr>
          <p:cNvPr id="48132"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48133" name="灯片编号占位符 5"/>
          <p:cNvSpPr>
            <a:spLocks noGrp="1"/>
          </p:cNvSpPr>
          <p:nvPr>
            <p:ph type="sldNum" sz="quarter" idx="12"/>
          </p:nvPr>
        </p:nvSpPr>
        <p:spPr>
          <a:noFill/>
        </p:spPr>
        <p:txBody>
          <a:bodyPr/>
          <a:lstStyle/>
          <a:p>
            <a:fld id="{F106D1C8-C910-4F65-AE45-B2D11895DDF2}" type="slidenum">
              <a:rPr lang="en-US" altLang="zh-CN" smtClean="0">
                <a:ea typeface="宋体" charset="-122"/>
              </a:rPr>
              <a:pPr/>
              <a:t>22</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pPr eaLnBrk="1" hangingPunct="1"/>
            <a:r>
              <a:rPr lang="en-US" altLang="zh-CN" smtClean="0">
                <a:latin typeface="Times New Roman" pitchFamily="18" charset="0"/>
                <a:ea typeface="宋体" charset="-122"/>
              </a:rPr>
              <a:t>3. </a:t>
            </a:r>
            <a:r>
              <a:rPr lang="zh-CN" altLang="en-US" smtClean="0">
                <a:latin typeface="Times New Roman" pitchFamily="18" charset="0"/>
                <a:ea typeface="宋体" charset="-122"/>
              </a:rPr>
              <a:t>密码学的信息论基础</a:t>
            </a:r>
          </a:p>
        </p:txBody>
      </p:sp>
      <p:sp>
        <p:nvSpPr>
          <p:cNvPr id="49154" name="Rectangle 3"/>
          <p:cNvSpPr>
            <a:spLocks noGrp="1" noChangeArrowheads="1"/>
          </p:cNvSpPr>
          <p:nvPr>
            <p:ph idx="1"/>
          </p:nvPr>
        </p:nvSpPr>
        <p:spPr/>
        <p:txBody>
          <a:bodyPr/>
          <a:lstStyle/>
          <a:p>
            <a:pPr eaLnBrk="1" hangingPunct="1"/>
            <a:r>
              <a:rPr lang="en-US" altLang="zh-CN" dirty="0" smtClean="0">
                <a:ea typeface="宋体" charset="-122"/>
              </a:rPr>
              <a:t>Shannon</a:t>
            </a:r>
            <a:r>
              <a:rPr lang="zh-CN" altLang="en-US" dirty="0" smtClean="0">
                <a:ea typeface="宋体" charset="-122"/>
              </a:rPr>
              <a:t>的保密系统信息理论</a:t>
            </a:r>
          </a:p>
          <a:p>
            <a:pPr eaLnBrk="1" hangingPunct="1"/>
            <a:endParaRPr lang="zh-CN" altLang="en-US" dirty="0" smtClean="0">
              <a:ea typeface="宋体" charset="-122"/>
            </a:endParaRPr>
          </a:p>
          <a:p>
            <a:pPr eaLnBrk="1" hangingPunct="1"/>
            <a:r>
              <a:rPr lang="en-US" altLang="zh-CN" dirty="0" smtClean="0">
                <a:ea typeface="宋体" charset="-122"/>
              </a:rPr>
              <a:t>1949</a:t>
            </a:r>
            <a:r>
              <a:rPr lang="zh-CN" altLang="en-US" dirty="0" smtClean="0">
                <a:ea typeface="宋体" charset="-122"/>
              </a:rPr>
              <a:t>年， </a:t>
            </a:r>
            <a:r>
              <a:rPr lang="en-US" altLang="zh-CN" dirty="0" smtClean="0">
                <a:ea typeface="宋体" charset="-122"/>
              </a:rPr>
              <a:t>Shannon</a:t>
            </a:r>
            <a:r>
              <a:rPr lang="zh-CN" altLang="en-US" dirty="0" smtClean="0">
                <a:ea typeface="宋体" charset="-122"/>
              </a:rPr>
              <a:t>发表了题为</a:t>
            </a:r>
            <a:r>
              <a:rPr lang="en-US" altLang="zh-CN" b="1" dirty="0" smtClean="0">
                <a:solidFill>
                  <a:srgbClr val="FF0000"/>
                </a:solidFill>
                <a:ea typeface="宋体" charset="-122"/>
              </a:rPr>
              <a:t>《</a:t>
            </a:r>
            <a:r>
              <a:rPr lang="zh-CN" altLang="en-US" b="1" dirty="0" smtClean="0">
                <a:solidFill>
                  <a:srgbClr val="FF0000"/>
                </a:solidFill>
                <a:ea typeface="宋体" charset="-122"/>
              </a:rPr>
              <a:t>保密系统的信息理论</a:t>
            </a:r>
            <a:r>
              <a:rPr lang="en-US" altLang="zh-CN" b="1" dirty="0" smtClean="0">
                <a:solidFill>
                  <a:srgbClr val="FF0000"/>
                </a:solidFill>
                <a:ea typeface="宋体" charset="-122"/>
              </a:rPr>
              <a:t>》</a:t>
            </a:r>
            <a:r>
              <a:rPr lang="zh-CN" altLang="en-US" dirty="0" smtClean="0">
                <a:ea typeface="宋体" charset="-122"/>
              </a:rPr>
              <a:t>的论文 </a:t>
            </a:r>
          </a:p>
          <a:p>
            <a:pPr lvl="1" eaLnBrk="1" hangingPunct="1"/>
            <a:r>
              <a:rPr lang="zh-CN" altLang="en-US" dirty="0" smtClean="0">
                <a:ea typeface="宋体" charset="-122"/>
              </a:rPr>
              <a:t>用信息论的观点对信息保密问题进行了全面的阐述 </a:t>
            </a:r>
          </a:p>
          <a:p>
            <a:pPr lvl="1" eaLnBrk="1" hangingPunct="1"/>
            <a:r>
              <a:rPr lang="zh-CN" altLang="en-US" dirty="0" smtClean="0">
                <a:ea typeface="宋体" charset="-122"/>
              </a:rPr>
              <a:t>宣告了科学密码学时代的到来</a:t>
            </a:r>
            <a:endParaRPr lang="en-US" altLang="zh-CN" dirty="0" smtClean="0">
              <a:ea typeface="宋体" charset="-122"/>
            </a:endParaRPr>
          </a:p>
          <a:p>
            <a:pPr lvl="1" eaLnBrk="1" hangingPunct="1"/>
            <a:endParaRPr lang="en-US" altLang="zh-CN" dirty="0" smtClean="0">
              <a:ea typeface="宋体" charset="-122"/>
            </a:endParaRPr>
          </a:p>
          <a:p>
            <a:pPr eaLnBrk="1" hangingPunct="1"/>
            <a:r>
              <a:rPr lang="zh-CN" altLang="en-US" dirty="0" smtClean="0">
                <a:ea typeface="宋体" charset="-122"/>
              </a:rPr>
              <a:t>参考书目：</a:t>
            </a:r>
            <a:r>
              <a:rPr lang="en-US" altLang="zh-CN" dirty="0" smtClean="0">
                <a:ea typeface="宋体" charset="-122"/>
              </a:rPr>
              <a:t>《</a:t>
            </a:r>
            <a:r>
              <a:rPr lang="zh-CN" altLang="en-US" dirty="0" smtClean="0">
                <a:ea typeface="宋体" charset="-122"/>
              </a:rPr>
              <a:t>信息论基础</a:t>
            </a:r>
            <a:r>
              <a:rPr lang="en-US" altLang="zh-CN" dirty="0" smtClean="0">
                <a:ea typeface="宋体" charset="-122"/>
              </a:rPr>
              <a:t>》</a:t>
            </a:r>
            <a:r>
              <a:rPr lang="zh-CN" altLang="en-US" dirty="0" smtClean="0">
                <a:ea typeface="宋体" charset="-122"/>
              </a:rPr>
              <a:t>第</a:t>
            </a:r>
            <a:r>
              <a:rPr lang="en-US" altLang="zh-CN" dirty="0" smtClean="0">
                <a:ea typeface="宋体" charset="-122"/>
              </a:rPr>
              <a:t>2</a:t>
            </a:r>
            <a:r>
              <a:rPr lang="zh-CN" altLang="en-US" dirty="0" smtClean="0">
                <a:ea typeface="宋体" charset="-122"/>
              </a:rPr>
              <a:t>版 </a:t>
            </a:r>
            <a:r>
              <a:rPr lang="en-US" altLang="zh-CN" dirty="0" smtClean="0">
                <a:ea typeface="宋体" charset="-122"/>
              </a:rPr>
              <a:t> M. Cover &amp; A. Thomas </a:t>
            </a:r>
            <a:r>
              <a:rPr lang="zh-CN" altLang="en-US" dirty="0" smtClean="0">
                <a:ea typeface="宋体" charset="-122"/>
              </a:rPr>
              <a:t>著 阮吉寿 张华 译</a:t>
            </a:r>
          </a:p>
        </p:txBody>
      </p:sp>
      <p:sp>
        <p:nvSpPr>
          <p:cNvPr id="2" name="日期占位符 1"/>
          <p:cNvSpPr>
            <a:spLocks noGrp="1"/>
          </p:cNvSpPr>
          <p:nvPr>
            <p:ph type="dt" sz="half" idx="10"/>
          </p:nvPr>
        </p:nvSpPr>
        <p:spPr/>
        <p:txBody>
          <a:bodyPr/>
          <a:lstStyle/>
          <a:p>
            <a:pPr>
              <a:defRPr/>
            </a:pPr>
            <a:fld id="{CF789394-E977-4C66-8A88-5EDF46408A17}" type="datetime1">
              <a:rPr lang="zh-CN" altLang="en-US" smtClean="0"/>
              <a:pPr>
                <a:defRPr/>
              </a:pPr>
              <a:t>2018/11/13</a:t>
            </a:fld>
            <a:endParaRPr lang="en-US" altLang="zh-CN" dirty="0"/>
          </a:p>
        </p:txBody>
      </p:sp>
      <p:sp>
        <p:nvSpPr>
          <p:cNvPr id="3" name="页脚占位符 2"/>
          <p:cNvSpPr>
            <a:spLocks noGrp="1"/>
          </p:cNvSpPr>
          <p:nvPr>
            <p:ph type="ftr" sz="quarter" idx="11"/>
          </p:nvPr>
        </p:nvSpPr>
        <p:spPr/>
        <p:txBody>
          <a:bodyPr/>
          <a:lstStyle/>
          <a:p>
            <a:pPr>
              <a:defRPr/>
            </a:pPr>
            <a:r>
              <a:rPr lang="zh-CN" altLang="en-US" smtClean="0"/>
              <a:t>计算机科学与技术学院</a:t>
            </a:r>
            <a:endParaRPr lang="en-US" altLang="zh-CN" dirty="0"/>
          </a:p>
        </p:txBody>
      </p:sp>
      <p:sp>
        <p:nvSpPr>
          <p:cNvPr id="4" name="灯片编号占位符 3"/>
          <p:cNvSpPr>
            <a:spLocks noGrp="1"/>
          </p:cNvSpPr>
          <p:nvPr>
            <p:ph type="sldNum" sz="quarter" idx="12"/>
          </p:nvPr>
        </p:nvSpPr>
        <p:spPr/>
        <p:txBody>
          <a:bodyPr/>
          <a:lstStyle/>
          <a:p>
            <a:pPr>
              <a:defRPr/>
            </a:pPr>
            <a:fld id="{038CBE43-3690-4DF4-874D-04E591604850}" type="slidenum">
              <a:rPr lang="en-US" altLang="zh-CN" smtClean="0"/>
              <a:pPr>
                <a:defRPr/>
              </a:pPr>
              <a:t>23</a:t>
            </a:fld>
            <a:endParaRPr lang="en-US" altLang="zh-C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50178" name="内容占位符 2"/>
              <p:cNvSpPr>
                <a:spLocks noGrp="1"/>
              </p:cNvSpPr>
              <p:nvPr>
                <p:ph idx="1"/>
              </p:nvPr>
            </p:nvSpPr>
            <p:spPr>
              <a:xfrm>
                <a:off x="457200" y="1676400"/>
                <a:ext cx="8229600" cy="4648200"/>
              </a:xfrm>
            </p:spPr>
            <p:txBody>
              <a:bodyPr/>
              <a:lstStyle/>
              <a:p>
                <a:pPr eaLnBrk="1" hangingPunct="1"/>
                <a:r>
                  <a:rPr lang="zh-CN" altLang="en-US" b="1" dirty="0" smtClean="0">
                    <a:solidFill>
                      <a:srgbClr val="FF0000"/>
                    </a:solidFill>
                    <a:ea typeface="宋体" charset="-122"/>
                  </a:rPr>
                  <a:t>单符号离散信源</a:t>
                </a:r>
                <a:r>
                  <a:rPr lang="zh-CN" altLang="en-US" dirty="0" smtClean="0">
                    <a:solidFill>
                      <a:srgbClr val="FF0000"/>
                    </a:solidFill>
                    <a:ea typeface="宋体" charset="-122"/>
                  </a:rPr>
                  <a:t>：</a:t>
                </a:r>
                <a:r>
                  <a:rPr lang="zh-CN" altLang="en-US" dirty="0" smtClean="0">
                    <a:ea typeface="宋体" charset="-122"/>
                  </a:rPr>
                  <a:t>如果信源发出的消息是</a:t>
                </a:r>
                <a:r>
                  <a:rPr lang="zh-CN" altLang="en-US" dirty="0" smtClean="0">
                    <a:solidFill>
                      <a:srgbClr val="FF00FF"/>
                    </a:solidFill>
                    <a:ea typeface="宋体" charset="-122"/>
                  </a:rPr>
                  <a:t>离散的</a:t>
                </a:r>
                <a:r>
                  <a:rPr lang="zh-CN" altLang="en-US" dirty="0" smtClean="0">
                    <a:ea typeface="宋体" charset="-122"/>
                  </a:rPr>
                  <a:t>、</a:t>
                </a:r>
                <a:r>
                  <a:rPr lang="zh-CN" altLang="en-US" dirty="0">
                    <a:solidFill>
                      <a:srgbClr val="FF00FF"/>
                    </a:solidFill>
                    <a:ea typeface="宋体" charset="-122"/>
                  </a:rPr>
                  <a:t>有限或无限可列的</a:t>
                </a:r>
                <a:r>
                  <a:rPr lang="zh-CN" altLang="en-US" dirty="0" smtClean="0">
                    <a:ea typeface="宋体" charset="-122"/>
                  </a:rPr>
                  <a:t>符号或数字，且一个符号代表一条完整的消息，则称单符号离散信源 </a:t>
                </a:r>
              </a:p>
              <a:p>
                <a:pPr eaLnBrk="1" hangingPunct="1">
                  <a:lnSpc>
                    <a:spcPct val="90000"/>
                  </a:lnSpc>
                </a:pPr>
                <a:r>
                  <a:rPr lang="zh-CN" altLang="en-US" b="1" dirty="0" smtClean="0">
                    <a:solidFill>
                      <a:srgbClr val="FF0000"/>
                    </a:solidFill>
                    <a:ea typeface="宋体" charset="-122"/>
                  </a:rPr>
                  <a:t>信源空间：</a:t>
                </a:r>
                <a:r>
                  <a:rPr lang="zh-CN" altLang="en-US" dirty="0" smtClean="0">
                    <a:ea typeface="宋体" charset="-122"/>
                  </a:rPr>
                  <a:t>若信源的输出是随机事件</a:t>
                </a:r>
                <a14:m>
                  <m:oMath xmlns:m="http://schemas.openxmlformats.org/officeDocument/2006/math">
                    <m:r>
                      <a:rPr lang="en-US" altLang="zh-CN" i="1" dirty="0" smtClean="0">
                        <a:latin typeface="Cambria Math"/>
                        <a:ea typeface="宋体" charset="-122"/>
                      </a:rPr>
                      <m:t>𝑥</m:t>
                    </m:r>
                  </m:oMath>
                </a14:m>
                <a:r>
                  <a:rPr lang="zh-CN" altLang="en-US" dirty="0" smtClean="0">
                    <a:ea typeface="宋体" charset="-122"/>
                  </a:rPr>
                  <a:t>，其出现概率为</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oMath>
                </a14:m>
                <a:r>
                  <a:rPr lang="zh-CN" altLang="en-US" dirty="0" smtClean="0">
                    <a:ea typeface="宋体" charset="-122"/>
                  </a:rPr>
                  <a:t>，则它们构成的集合，称为信源的概率空间或简称为信源空间  </a:t>
                </a:r>
              </a:p>
              <a:p>
                <a:pPr eaLnBrk="1" hangingPunct="1">
                  <a:lnSpc>
                    <a:spcPct val="90000"/>
                  </a:lnSpc>
                </a:pPr>
                <a:r>
                  <a:rPr lang="zh-CN" altLang="en-US" b="1" dirty="0" smtClean="0">
                    <a:solidFill>
                      <a:srgbClr val="FF0000"/>
                    </a:solidFill>
                    <a:ea typeface="宋体" charset="-122"/>
                  </a:rPr>
                  <a:t>自信息量：</a:t>
                </a:r>
                <a:r>
                  <a:rPr lang="zh-CN" altLang="en-US" dirty="0" smtClean="0">
                    <a:ea typeface="宋体" charset="-122"/>
                  </a:rPr>
                  <a:t>一个随机事件的自信息量为其出现概率对数的负值。即</a:t>
                </a:r>
                <a:endParaRPr lang="zh-CN" altLang="da-DK" i="1" dirty="0" smtClean="0">
                  <a:ea typeface="宋体" charset="-122"/>
                </a:endParaRPr>
              </a:p>
              <a:p>
                <a:pPr algn="ctr" eaLnBrk="1" hangingPunct="1">
                  <a:lnSpc>
                    <a:spcPct val="90000"/>
                  </a:lnSpc>
                  <a:buFontTx/>
                  <a:buNone/>
                </a:pPr>
                <a14:m>
                  <m:oMathPara xmlns:m="http://schemas.openxmlformats.org/officeDocument/2006/math">
                    <m:oMathParaPr>
                      <m:jc m:val="centerGroup"/>
                    </m:oMathParaPr>
                    <m:oMath xmlns:m="http://schemas.openxmlformats.org/officeDocument/2006/math">
                      <m:r>
                        <a:rPr lang="da-DK" altLang="zh-CN" i="1" dirty="0" smtClean="0">
                          <a:latin typeface="Cambria Math"/>
                          <a:ea typeface="宋体" charset="-122"/>
                        </a:rPr>
                        <m:t>𝐼</m:t>
                      </m:r>
                      <m:d>
                        <m:dPr>
                          <m:ctrlPr>
                            <a:rPr lang="da-DK" altLang="zh-CN" i="1" dirty="0" smtClean="0">
                              <a:latin typeface="Cambria Math" panose="02040503050406030204" pitchFamily="18" charset="0"/>
                              <a:ea typeface="宋体" charset="-122"/>
                            </a:rPr>
                          </m:ctrlPr>
                        </m:dPr>
                        <m:e>
                          <m:sSub>
                            <m:sSubPr>
                              <m:ctrlPr>
                                <a:rPr lang="da-DK" altLang="zh-CN" i="1" dirty="0" smtClean="0">
                                  <a:latin typeface="Cambria Math" panose="02040503050406030204" pitchFamily="18" charset="0"/>
                                  <a:ea typeface="宋体" charset="-122"/>
                                </a:rPr>
                              </m:ctrlPr>
                            </m:sSubPr>
                            <m:e>
                              <m:r>
                                <a:rPr lang="en-US" altLang="zh-CN" b="0" i="1" dirty="0" smtClean="0">
                                  <a:latin typeface="Cambria Math"/>
                                  <a:ea typeface="宋体" charset="-122"/>
                                </a:rPr>
                                <m:t>𝑥</m:t>
                              </m:r>
                            </m:e>
                            <m:sub>
                              <m:r>
                                <a:rPr lang="en-US" altLang="zh-CN" b="0" i="1" dirty="0" smtClean="0">
                                  <a:latin typeface="Cambria Math"/>
                                  <a:ea typeface="宋体" charset="-122"/>
                                </a:rPr>
                                <m:t>𝑖</m:t>
                              </m:r>
                            </m:sub>
                          </m:sSub>
                        </m:e>
                      </m:d>
                      <m:r>
                        <a:rPr lang="zh-CN" altLang="da-DK" i="1" dirty="0" smtClean="0">
                          <a:latin typeface="Cambria Math"/>
                          <a:ea typeface="宋体" charset="-122"/>
                        </a:rPr>
                        <m:t>＝－</m:t>
                      </m:r>
                      <m:func>
                        <m:funcPr>
                          <m:ctrlPr>
                            <a:rPr lang="da-DK" altLang="zh-CN" i="1" dirty="0" smtClean="0">
                              <a:latin typeface="Cambria Math" panose="02040503050406030204" pitchFamily="18" charset="0"/>
                              <a:ea typeface="宋体" charset="-122"/>
                            </a:rPr>
                          </m:ctrlPr>
                        </m:funcPr>
                        <m:fName>
                          <m:r>
                            <m:rPr>
                              <m:sty m:val="p"/>
                            </m:rPr>
                            <a:rPr lang="da-DK" altLang="zh-CN" i="0" dirty="0" smtClean="0">
                              <a:latin typeface="Cambria Math"/>
                              <a:ea typeface="宋体" charset="-122"/>
                            </a:rPr>
                            <m:t>log</m:t>
                          </m:r>
                        </m:fName>
                        <m:e>
                          <m:r>
                            <a:rPr lang="da-DK" altLang="zh-CN" i="1" dirty="0" smtClean="0">
                              <a:latin typeface="Cambria Math"/>
                              <a:ea typeface="宋体" charset="-122"/>
                            </a:rPr>
                            <m:t>𝑝</m:t>
                          </m:r>
                          <m:d>
                            <m:dPr>
                              <m:ctrlPr>
                                <a:rPr lang="da-DK" altLang="zh-CN" i="1" dirty="0" smtClean="0">
                                  <a:latin typeface="Cambria Math" panose="02040503050406030204" pitchFamily="18" charset="0"/>
                                  <a:ea typeface="宋体" charset="-122"/>
                                </a:rPr>
                              </m:ctrlPr>
                            </m:dPr>
                            <m:e>
                              <m:sSub>
                                <m:sSubPr>
                                  <m:ctrlPr>
                                    <a:rPr lang="da-DK" altLang="zh-CN" i="1" dirty="0">
                                      <a:latin typeface="Cambria Math" panose="02040503050406030204" pitchFamily="18" charset="0"/>
                                      <a:ea typeface="宋体" charset="-122"/>
                                    </a:rPr>
                                  </m:ctrlPr>
                                </m:sSubPr>
                                <m:e>
                                  <m:r>
                                    <a:rPr lang="en-US" altLang="zh-CN" i="1" dirty="0">
                                      <a:latin typeface="Cambria Math"/>
                                      <a:ea typeface="宋体" charset="-122"/>
                                    </a:rPr>
                                    <m:t>𝑥</m:t>
                                  </m:r>
                                </m:e>
                                <m:sub>
                                  <m:r>
                                    <a:rPr lang="en-US" altLang="zh-CN" i="1" dirty="0">
                                      <a:latin typeface="Cambria Math"/>
                                      <a:ea typeface="宋体" charset="-122"/>
                                    </a:rPr>
                                    <m:t>𝑖</m:t>
                                  </m:r>
                                </m:sub>
                              </m:sSub>
                            </m:e>
                          </m:d>
                        </m:e>
                      </m:func>
                      <m:r>
                        <a:rPr lang="en-US" altLang="zh-CN" b="0" i="1" dirty="0" smtClean="0">
                          <a:latin typeface="Cambria Math"/>
                          <a:ea typeface="宋体" charset="-122"/>
                        </a:rPr>
                        <m:t>=</m:t>
                      </m:r>
                      <m:r>
                        <a:rPr lang="en-US" altLang="zh-CN" b="0" i="1" dirty="0" smtClean="0">
                          <a:latin typeface="Cambria Math"/>
                          <a:ea typeface="宋体" charset="-122"/>
                        </a:rPr>
                        <m:t>𝑙𝑜𝑔</m:t>
                      </m:r>
                      <m:f>
                        <m:fPr>
                          <m:ctrlPr>
                            <a:rPr lang="en-US" altLang="zh-CN" b="0" i="1" dirty="0" smtClean="0">
                              <a:latin typeface="Cambria Math" panose="02040503050406030204" pitchFamily="18" charset="0"/>
                              <a:ea typeface="宋体" charset="-122"/>
                            </a:rPr>
                          </m:ctrlPr>
                        </m:fPr>
                        <m:num>
                          <m:r>
                            <a:rPr lang="en-US" altLang="zh-CN" b="0" i="1" dirty="0" smtClean="0">
                              <a:latin typeface="Cambria Math"/>
                              <a:ea typeface="宋体" charset="-122"/>
                            </a:rPr>
                            <m:t>1</m:t>
                          </m:r>
                        </m:num>
                        <m:den>
                          <m:r>
                            <a:rPr lang="en-US" altLang="zh-CN" b="0" i="1" dirty="0" smtClean="0">
                              <a:latin typeface="Cambria Math"/>
                              <a:ea typeface="宋体" charset="-122"/>
                            </a:rPr>
                            <m:t>𝑝</m:t>
                          </m:r>
                          <m:r>
                            <a:rPr lang="en-US" altLang="zh-CN" b="0" i="1" dirty="0" smtClean="0">
                              <a:latin typeface="Cambria Math"/>
                              <a:ea typeface="宋体" charset="-122"/>
                            </a:rPr>
                            <m:t>(</m:t>
                          </m:r>
                          <m:sSub>
                            <m:sSubPr>
                              <m:ctrlPr>
                                <a:rPr lang="en-US" altLang="zh-CN" b="0" i="1" dirty="0" smtClean="0">
                                  <a:latin typeface="Cambria Math" panose="02040503050406030204" pitchFamily="18" charset="0"/>
                                  <a:ea typeface="宋体" charset="-122"/>
                                </a:rPr>
                              </m:ctrlPr>
                            </m:sSubPr>
                            <m:e>
                              <m:r>
                                <a:rPr lang="en-US" altLang="zh-CN" b="0" i="1" dirty="0" smtClean="0">
                                  <a:latin typeface="Cambria Math"/>
                                  <a:ea typeface="宋体" charset="-122"/>
                                </a:rPr>
                                <m:t>𝑥</m:t>
                              </m:r>
                            </m:e>
                            <m:sub>
                              <m:r>
                                <a:rPr lang="en-US" altLang="zh-CN" b="0" i="1" dirty="0" smtClean="0">
                                  <a:latin typeface="Cambria Math"/>
                                  <a:ea typeface="宋体" charset="-122"/>
                                </a:rPr>
                                <m:t>𝑖</m:t>
                              </m:r>
                            </m:sub>
                          </m:sSub>
                          <m:r>
                            <a:rPr lang="en-US" altLang="zh-CN" b="0" i="1" dirty="0" smtClean="0">
                              <a:latin typeface="Cambria Math"/>
                              <a:ea typeface="宋体" charset="-122"/>
                            </a:rPr>
                            <m:t>)</m:t>
                          </m:r>
                        </m:den>
                      </m:f>
                    </m:oMath>
                  </m:oMathPara>
                </a14:m>
                <a:endParaRPr lang="en-US" altLang="zh-CN" dirty="0" smtClean="0">
                  <a:ea typeface="宋体" charset="-122"/>
                </a:endParaRPr>
              </a:p>
              <a:p>
                <a:pPr lvl="1" eaLnBrk="1" hangingPunct="1"/>
                <a:endParaRPr lang="zh-CN" altLang="en-US" dirty="0" smtClean="0">
                  <a:ea typeface="宋体" charset="-122"/>
                </a:endParaRPr>
              </a:p>
            </p:txBody>
          </p:sp>
        </mc:Choice>
        <mc:Fallback xmlns="">
          <p:sp>
            <p:nvSpPr>
              <p:cNvPr id="50178"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a:stretch>
                  <a:fillRect l="-1259" t="-1311" r="-3037"/>
                </a:stretch>
              </a:blipFill>
            </p:spPr>
            <p:txBody>
              <a:bodyPr/>
              <a:lstStyle/>
              <a:p>
                <a:r>
                  <a:rPr lang="zh-CN" altLang="en-US">
                    <a:noFill/>
                  </a:rPr>
                  <a:t> </a:t>
                </a:r>
              </a:p>
            </p:txBody>
          </p:sp>
        </mc:Fallback>
      </mc:AlternateContent>
      <p:sp>
        <p:nvSpPr>
          <p:cNvPr id="50179" name="日期占位符 3"/>
          <p:cNvSpPr>
            <a:spLocks noGrp="1"/>
          </p:cNvSpPr>
          <p:nvPr>
            <p:ph type="dt" sz="quarter" idx="10"/>
          </p:nvPr>
        </p:nvSpPr>
        <p:spPr>
          <a:noFill/>
        </p:spPr>
        <p:txBody>
          <a:bodyPr/>
          <a:lstStyle/>
          <a:p>
            <a:fld id="{133C0A94-FCC3-4564-AA44-8E6BBA69FE7C}" type="datetime1">
              <a:rPr lang="zh-CN" altLang="en-US" smtClean="0">
                <a:ea typeface="宋体" charset="-122"/>
              </a:rPr>
              <a:pPr/>
              <a:t>2018/11/13</a:t>
            </a:fld>
            <a:endParaRPr lang="en-US" altLang="zh-CN" smtClean="0">
              <a:ea typeface="宋体" charset="-122"/>
            </a:endParaRPr>
          </a:p>
        </p:txBody>
      </p:sp>
      <p:sp>
        <p:nvSpPr>
          <p:cNvPr id="5018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50181" name="灯片编号占位符 5"/>
          <p:cNvSpPr>
            <a:spLocks noGrp="1"/>
          </p:cNvSpPr>
          <p:nvPr>
            <p:ph type="sldNum" sz="quarter" idx="12"/>
          </p:nvPr>
        </p:nvSpPr>
        <p:spPr>
          <a:noFill/>
        </p:spPr>
        <p:txBody>
          <a:bodyPr/>
          <a:lstStyle/>
          <a:p>
            <a:fld id="{BFACF46C-C8AA-40F9-A222-C705582BD9DF}" type="slidenum">
              <a:rPr lang="en-US" altLang="zh-CN" smtClean="0">
                <a:ea typeface="宋体" charset="-122"/>
              </a:rPr>
              <a:pPr/>
              <a:t>24</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58200" cy="4724400"/>
              </a:xfrm>
            </p:spPr>
            <p:txBody>
              <a:bodyPr/>
              <a:lstStyle/>
              <a:p>
                <a:pPr eaLnBrk="1" hangingPunct="1">
                  <a:lnSpc>
                    <a:spcPct val="90000"/>
                  </a:lnSpc>
                  <a:buFontTx/>
                  <a:buNone/>
                </a:pPr>
                <a:r>
                  <a:rPr lang="zh-CN" altLang="en-US" sz="2400" dirty="0" smtClean="0">
                    <a:solidFill>
                      <a:srgbClr val="FF0000"/>
                    </a:solidFill>
                    <a:ea typeface="宋体" charset="-122"/>
                  </a:rPr>
                  <a:t>例：</a:t>
                </a:r>
                <a:r>
                  <a:rPr lang="zh-CN" altLang="en-US" sz="2400" dirty="0" smtClean="0">
                    <a:ea typeface="宋体" charset="-122"/>
                  </a:rPr>
                  <a:t>一个等概率的二进制随机序列，求任一码元的自信息量</a:t>
                </a:r>
              </a:p>
              <a:p>
                <a:pPr eaLnBrk="1" hangingPunct="1">
                  <a:lnSpc>
                    <a:spcPct val="90000"/>
                  </a:lnSpc>
                  <a:buFontTx/>
                  <a:buNone/>
                </a:pPr>
                <a:r>
                  <a:rPr lang="zh-CN" altLang="en-US" sz="2400" dirty="0" smtClean="0">
                    <a:solidFill>
                      <a:srgbClr val="C6062F"/>
                    </a:solidFill>
                    <a:ea typeface="宋体" charset="-122"/>
                  </a:rPr>
                  <a:t>解：</a:t>
                </a:r>
                <a:r>
                  <a:rPr lang="zh-CN" altLang="en-US" sz="2400" dirty="0" smtClean="0">
                    <a:ea typeface="宋体" charset="-122"/>
                  </a:rPr>
                  <a:t>因为二进制序列只有</a:t>
                </a:r>
                <a:r>
                  <a:rPr lang="en-US" altLang="zh-CN" sz="2400" dirty="0" smtClean="0">
                    <a:ea typeface="宋体" charset="-122"/>
                  </a:rPr>
                  <a:t>0</a:t>
                </a:r>
                <a:r>
                  <a:rPr lang="zh-CN" altLang="en-US" sz="2400" dirty="0" smtClean="0">
                    <a:ea typeface="宋体" charset="-122"/>
                  </a:rPr>
                  <a:t>和</a:t>
                </a:r>
                <a:r>
                  <a:rPr lang="en-US" altLang="zh-CN" sz="2400" dirty="0" smtClean="0">
                    <a:ea typeface="宋体" charset="-122"/>
                  </a:rPr>
                  <a:t>1</a:t>
                </a:r>
                <a:r>
                  <a:rPr lang="zh-CN" altLang="en-US" sz="2400" dirty="0" smtClean="0">
                    <a:ea typeface="宋体" charset="-122"/>
                  </a:rPr>
                  <a:t>，而且</a:t>
                </a:r>
                <a14:m>
                  <m:oMath xmlns:m="http://schemas.openxmlformats.org/officeDocument/2006/math">
                    <m:r>
                      <a:rPr lang="en-US" altLang="zh-CN" sz="2400" i="1" dirty="0" smtClean="0">
                        <a:latin typeface="Cambria Math"/>
                        <a:ea typeface="宋体" charset="-122"/>
                      </a:rPr>
                      <m:t>𝑃</m:t>
                    </m:r>
                    <m:r>
                      <a:rPr lang="en-US" altLang="zh-CN" sz="2400" i="1" dirty="0" smtClean="0">
                        <a:latin typeface="Cambria Math"/>
                        <a:ea typeface="宋体" charset="-122"/>
                      </a:rPr>
                      <m:t>(0)</m:t>
                    </m:r>
                    <m:r>
                      <a:rPr lang="zh-CN" altLang="en-US" sz="2400" i="1" dirty="0" smtClean="0">
                        <a:latin typeface="Cambria Math"/>
                        <a:ea typeface="宋体" charset="-122"/>
                      </a:rPr>
                      <m:t>＝</m:t>
                    </m:r>
                    <m:r>
                      <a:rPr lang="en-US" altLang="zh-CN" sz="2400" i="1" dirty="0" smtClean="0">
                        <a:latin typeface="Cambria Math"/>
                        <a:ea typeface="宋体" charset="-122"/>
                      </a:rPr>
                      <m:t>𝑃</m:t>
                    </m:r>
                    <m:r>
                      <a:rPr lang="en-US" altLang="zh-CN" sz="2400" i="1" dirty="0" smtClean="0">
                        <a:latin typeface="Cambria Math"/>
                        <a:ea typeface="宋体" charset="-122"/>
                      </a:rPr>
                      <m:t>(1)</m:t>
                    </m:r>
                    <m:r>
                      <a:rPr lang="zh-CN" altLang="en-US" sz="2400" i="1" dirty="0" smtClean="0">
                        <a:latin typeface="Cambria Math"/>
                        <a:ea typeface="宋体" charset="-122"/>
                      </a:rPr>
                      <m:t>＝</m:t>
                    </m:r>
                    <m:r>
                      <a:rPr lang="en-US" altLang="zh-CN" sz="2400" i="1" dirty="0" smtClean="0">
                        <a:latin typeface="Cambria Math"/>
                        <a:ea typeface="宋体" charset="-122"/>
                      </a:rPr>
                      <m:t>1/2</m:t>
                    </m:r>
                  </m:oMath>
                </a14:m>
                <a:endParaRPr lang="en-US" altLang="zh-CN" sz="2400" dirty="0" smtClean="0">
                  <a:ea typeface="宋体" charset="-122"/>
                </a:endParaRPr>
              </a:p>
              <a:p>
                <a:pPr eaLnBrk="1" hangingPunct="1">
                  <a:lnSpc>
                    <a:spcPct val="90000"/>
                  </a:lnSpc>
                  <a:buFontTx/>
                  <a:buNone/>
                </a:pPr>
                <a:r>
                  <a:rPr lang="en-US" altLang="zh-CN" sz="2400" dirty="0" smtClean="0">
                    <a:ea typeface="宋体" charset="-122"/>
                  </a:rPr>
                  <a:t>       </a:t>
                </a:r>
                <a:r>
                  <a:rPr lang="zh-CN" altLang="en-US" sz="2400" dirty="0" smtClean="0">
                    <a:ea typeface="宋体" charset="-122"/>
                  </a:rPr>
                  <a:t>所以有</a:t>
                </a:r>
              </a:p>
              <a:p>
                <a:pPr eaLnBrk="1" hangingPunct="1">
                  <a:lnSpc>
                    <a:spcPct val="90000"/>
                  </a:lnSpc>
                  <a:buFontTx/>
                  <a:buNone/>
                </a:pPr>
                <a:r>
                  <a:rPr lang="zh-CN" altLang="en-US" sz="2400" dirty="0" smtClean="0">
                    <a:ea typeface="宋体" charset="-122"/>
                  </a:rPr>
                  <a:t>          </a:t>
                </a:r>
                <a14:m>
                  <m:oMath xmlns:m="http://schemas.openxmlformats.org/officeDocument/2006/math">
                    <m:r>
                      <a:rPr lang="en-US" altLang="zh-CN" sz="2400" i="1" dirty="0" smtClean="0">
                        <a:latin typeface="Cambria Math"/>
                        <a:ea typeface="宋体" charset="-122"/>
                      </a:rPr>
                      <m:t>𝐼</m:t>
                    </m:r>
                    <m:r>
                      <a:rPr lang="en-US" altLang="zh-CN" sz="2400" i="1" dirty="0" smtClean="0">
                        <a:latin typeface="Cambria Math"/>
                        <a:ea typeface="宋体" charset="-122"/>
                      </a:rPr>
                      <m:t>(0)</m:t>
                    </m:r>
                    <m:r>
                      <a:rPr lang="zh-CN" altLang="en-US" sz="2400" i="1" dirty="0" smtClean="0">
                        <a:latin typeface="Cambria Math"/>
                        <a:ea typeface="宋体" charset="-122"/>
                      </a:rPr>
                      <m:t>＝</m:t>
                    </m:r>
                    <m:r>
                      <a:rPr lang="en-US" altLang="zh-CN" sz="2400" i="1" dirty="0" smtClean="0">
                        <a:latin typeface="Cambria Math"/>
                        <a:ea typeface="宋体" charset="-122"/>
                      </a:rPr>
                      <m:t>𝐼</m:t>
                    </m:r>
                    <m:r>
                      <a:rPr lang="en-US" altLang="zh-CN" sz="2400" i="1" dirty="0" smtClean="0">
                        <a:latin typeface="Cambria Math"/>
                        <a:ea typeface="宋体" charset="-122"/>
                      </a:rPr>
                      <m:t>(1)</m:t>
                    </m:r>
                    <m:r>
                      <a:rPr lang="zh-CN" altLang="en-US"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(1/2)</m:t>
                    </m:r>
                    <m:r>
                      <a:rPr lang="zh-CN" altLang="en-US"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2</m:t>
                    </m:r>
                    <m:r>
                      <a:rPr lang="zh-CN" altLang="en-US" sz="2400" i="1" dirty="0" smtClean="0">
                        <a:latin typeface="Cambria Math"/>
                        <a:ea typeface="宋体" charset="-122"/>
                      </a:rPr>
                      <m:t>＝</m:t>
                    </m:r>
                    <m:r>
                      <a:rPr lang="en-US" altLang="zh-CN" sz="2400" i="1" dirty="0" smtClean="0">
                        <a:latin typeface="Cambria Math"/>
                        <a:ea typeface="宋体" charset="-122"/>
                      </a:rPr>
                      <m:t>1 </m:t>
                    </m:r>
                    <m:r>
                      <a:rPr lang="en-US" altLang="zh-CN" sz="2400" i="1" dirty="0" smtClean="0">
                        <a:latin typeface="Cambria Math"/>
                        <a:ea typeface="宋体" charset="-122"/>
                      </a:rPr>
                      <m:t>𝑏𝑖𝑡</m:t>
                    </m:r>
                  </m:oMath>
                </a14:m>
                <a:endParaRPr lang="en-US" altLang="zh-CN" sz="2400" dirty="0" smtClean="0">
                  <a:ea typeface="宋体" charset="-122"/>
                </a:endParaRPr>
              </a:p>
              <a:p>
                <a:pPr eaLnBrk="1" hangingPunct="1">
                  <a:lnSpc>
                    <a:spcPct val="90000"/>
                  </a:lnSpc>
                  <a:buFontTx/>
                  <a:buNone/>
                </a:pPr>
                <a:endParaRPr lang="en-US" altLang="zh-CN" sz="2400" dirty="0" smtClean="0">
                  <a:ea typeface="宋体" charset="-122"/>
                </a:endParaRPr>
              </a:p>
              <a:p>
                <a:pPr eaLnBrk="1" hangingPunct="1">
                  <a:lnSpc>
                    <a:spcPct val="90000"/>
                  </a:lnSpc>
                  <a:buFontTx/>
                  <a:buNone/>
                </a:pPr>
                <a:r>
                  <a:rPr lang="zh-CN" altLang="en-US" sz="2400" dirty="0" smtClean="0">
                    <a:solidFill>
                      <a:srgbClr val="FF0000"/>
                    </a:solidFill>
                    <a:ea typeface="宋体" charset="-122"/>
                  </a:rPr>
                  <a:t>例：</a:t>
                </a:r>
                <a:r>
                  <a:rPr lang="zh-CN" altLang="en-US" sz="2400" dirty="0" smtClean="0">
                    <a:ea typeface="宋体" charset="-122"/>
                  </a:rPr>
                  <a:t>对于</a:t>
                </a:r>
                <a14:m>
                  <m:oMath xmlns:m="http://schemas.openxmlformats.org/officeDocument/2006/math">
                    <m:r>
                      <a:rPr lang="en-US" altLang="zh-CN" sz="2400" i="1" dirty="0" smtClean="0">
                        <a:latin typeface="Cambria Math"/>
                        <a:ea typeface="宋体" charset="-122"/>
                      </a:rPr>
                      <m:t>𝑛</m:t>
                    </m:r>
                  </m:oMath>
                </a14:m>
                <a:r>
                  <a:rPr lang="zh-CN" altLang="en-US" sz="2400" dirty="0" smtClean="0">
                    <a:ea typeface="宋体" charset="-122"/>
                  </a:rPr>
                  <a:t>位的</a:t>
                </a:r>
                <a:r>
                  <a:rPr lang="en-US" altLang="zh-CN" sz="2400" dirty="0" smtClean="0">
                    <a:ea typeface="宋体" charset="-122"/>
                  </a:rPr>
                  <a:t>2</a:t>
                </a:r>
                <a:r>
                  <a:rPr lang="zh-CN" altLang="en-US" sz="2400" dirty="0" smtClean="0">
                    <a:ea typeface="宋体" charset="-122"/>
                  </a:rPr>
                  <a:t>进制数，假设每一符号的出现完全随机且概率相等，求任一符号的自信息量</a:t>
                </a:r>
              </a:p>
              <a:p>
                <a:pPr eaLnBrk="1" hangingPunct="1">
                  <a:lnSpc>
                    <a:spcPct val="90000"/>
                  </a:lnSpc>
                  <a:buFontTx/>
                  <a:buNone/>
                </a:pPr>
                <a:r>
                  <a:rPr lang="zh-CN" altLang="en-US" sz="2400" dirty="0" smtClean="0">
                    <a:solidFill>
                      <a:srgbClr val="CC3300"/>
                    </a:solidFill>
                    <a:ea typeface="宋体" charset="-122"/>
                  </a:rPr>
                  <a:t>解：</a:t>
                </a:r>
                <a:r>
                  <a:rPr lang="zh-CN" altLang="en-US" sz="2400" dirty="0" smtClean="0">
                    <a:ea typeface="宋体" charset="-122"/>
                  </a:rPr>
                  <a:t>一个</a:t>
                </a:r>
                <a14:m>
                  <m:oMath xmlns:m="http://schemas.openxmlformats.org/officeDocument/2006/math">
                    <m:r>
                      <a:rPr lang="en-US" altLang="zh-CN" sz="2400" i="1" dirty="0" smtClean="0">
                        <a:latin typeface="Cambria Math"/>
                        <a:ea typeface="宋体" charset="-122"/>
                      </a:rPr>
                      <m:t>𝑛</m:t>
                    </m:r>
                  </m:oMath>
                </a14:m>
                <a:r>
                  <a:rPr lang="zh-CN" altLang="en-US" sz="2400" dirty="0" smtClean="0">
                    <a:ea typeface="宋体" charset="-122"/>
                  </a:rPr>
                  <a:t>位的</a:t>
                </a:r>
                <a:r>
                  <a:rPr lang="en-US" altLang="zh-CN" sz="2400" dirty="0" smtClean="0">
                    <a:ea typeface="宋体" charset="-122"/>
                  </a:rPr>
                  <a:t>2</a:t>
                </a:r>
                <a:r>
                  <a:rPr lang="zh-CN" altLang="en-US" sz="2400" dirty="0" smtClean="0">
                    <a:ea typeface="宋体" charset="-122"/>
                  </a:rPr>
                  <a:t>进制数的每一位可以从</a:t>
                </a:r>
                <a:r>
                  <a:rPr lang="en-US" altLang="zh-CN" sz="2400" dirty="0" smtClean="0">
                    <a:ea typeface="宋体" charset="-122"/>
                  </a:rPr>
                  <a:t>0</a:t>
                </a:r>
                <a:r>
                  <a:rPr lang="zh-CN" altLang="en-US" sz="2400" dirty="0" smtClean="0">
                    <a:ea typeface="宋体" charset="-122"/>
                  </a:rPr>
                  <a:t>，</a:t>
                </a:r>
                <a:r>
                  <a:rPr lang="en-US" altLang="zh-CN" sz="2400" dirty="0" smtClean="0">
                    <a:ea typeface="宋体" charset="-122"/>
                  </a:rPr>
                  <a:t>1</a:t>
                </a:r>
                <a:r>
                  <a:rPr lang="zh-CN" altLang="en-US" sz="2400" dirty="0" smtClean="0">
                    <a:ea typeface="宋体" charset="-122"/>
                  </a:rPr>
                  <a:t>两个数字中任取一个，所以有</a:t>
                </a:r>
                <a14:m>
                  <m:oMath xmlns:m="http://schemas.openxmlformats.org/officeDocument/2006/math">
                    <m:r>
                      <a:rPr lang="en-US" altLang="zh-CN" sz="2400" i="1" dirty="0" smtClean="0">
                        <a:latin typeface="Cambria Math"/>
                        <a:ea typeface="宋体" charset="-122"/>
                      </a:rPr>
                      <m:t>2</m:t>
                    </m:r>
                    <m:r>
                      <a:rPr lang="en-US" altLang="zh-CN" sz="2400" i="1" baseline="30000" dirty="0" smtClean="0">
                        <a:latin typeface="Cambria Math"/>
                        <a:ea typeface="宋体" charset="-122"/>
                      </a:rPr>
                      <m:t>𝑛</m:t>
                    </m:r>
                  </m:oMath>
                </a14:m>
                <a:r>
                  <a:rPr lang="zh-CN" altLang="en-US" sz="2400" dirty="0" smtClean="0">
                    <a:ea typeface="宋体" charset="-122"/>
                  </a:rPr>
                  <a:t>个等概率的可能组合。所以</a:t>
                </a:r>
                <a:r>
                  <a:rPr lang="sv-SE" altLang="zh-CN" sz="2400" dirty="0" smtClean="0">
                    <a:ea typeface="宋体" charset="-122"/>
                  </a:rPr>
                  <a:t>,</a:t>
                </a:r>
                <a:endParaRPr lang="sv-SE" altLang="zh-CN" sz="2400" i="1" dirty="0" smtClean="0">
                  <a:ea typeface="宋体" charset="-122"/>
                </a:endParaRPr>
              </a:p>
              <a:p>
                <a:pPr eaLnBrk="1" hangingPunct="1">
                  <a:lnSpc>
                    <a:spcPct val="90000"/>
                  </a:lnSpc>
                  <a:buFontTx/>
                  <a:buNone/>
                </a:pPr>
                <a14:m>
                  <m:oMathPara xmlns:m="http://schemas.openxmlformats.org/officeDocument/2006/math">
                    <m:oMathParaPr>
                      <m:jc m:val="centerGroup"/>
                    </m:oMathParaPr>
                    <m:oMath xmlns:m="http://schemas.openxmlformats.org/officeDocument/2006/math">
                      <m:r>
                        <a:rPr lang="sv-SE" altLang="zh-CN" sz="2400" i="1" dirty="0" smtClean="0">
                          <a:latin typeface="Cambria Math"/>
                          <a:ea typeface="宋体" charset="-122"/>
                        </a:rPr>
                        <m:t>          </m:t>
                      </m:r>
                      <m:r>
                        <a:rPr lang="sv-SE" altLang="zh-CN" sz="2400" i="1" dirty="0" smtClean="0">
                          <a:latin typeface="Cambria Math"/>
                          <a:ea typeface="宋体" charset="-122"/>
                        </a:rPr>
                        <m:t>𝑝</m:t>
                      </m:r>
                      <m:r>
                        <a:rPr lang="sv-SE" altLang="zh-CN" sz="2400" i="1" dirty="0" smtClean="0">
                          <a:latin typeface="Cambria Math"/>
                          <a:ea typeface="宋体" charset="-122"/>
                        </a:rPr>
                        <m:t>(</m:t>
                      </m:r>
                      <m:sSub>
                        <m:sSubPr>
                          <m:ctrlPr>
                            <a:rPr lang="da-DK" altLang="zh-CN" sz="2400" i="1" dirty="0">
                              <a:latin typeface="Cambria Math" panose="02040503050406030204" pitchFamily="18" charset="0"/>
                              <a:ea typeface="宋体" charset="-122"/>
                            </a:rPr>
                          </m:ctrlPr>
                        </m:sSubPr>
                        <m:e>
                          <m:r>
                            <a:rPr lang="en-US" altLang="zh-CN" sz="2400" i="1" dirty="0">
                              <a:latin typeface="Cambria Math"/>
                              <a:ea typeface="宋体" charset="-122"/>
                            </a:rPr>
                            <m:t>𝑥</m:t>
                          </m:r>
                        </m:e>
                        <m:sub>
                          <m:r>
                            <a:rPr lang="en-US" altLang="zh-CN" sz="2400" i="1" dirty="0">
                              <a:latin typeface="Cambria Math"/>
                              <a:ea typeface="宋体" charset="-122"/>
                            </a:rPr>
                            <m:t>𝑖</m:t>
                          </m:r>
                        </m:sub>
                      </m:sSub>
                      <m:r>
                        <a:rPr lang="sv-SE" altLang="zh-CN" sz="2400" i="1" dirty="0" smtClean="0">
                          <a:latin typeface="Cambria Math"/>
                          <a:ea typeface="宋体" charset="-122"/>
                        </a:rPr>
                        <m:t>)</m:t>
                      </m:r>
                      <m:r>
                        <a:rPr lang="zh-CN" altLang="sv-SE" sz="2400" i="1" dirty="0" smtClean="0">
                          <a:latin typeface="Cambria Math"/>
                          <a:ea typeface="宋体" charset="-122"/>
                        </a:rPr>
                        <m:t>＝</m:t>
                      </m:r>
                      <m:r>
                        <a:rPr lang="sv-SE" altLang="zh-CN" sz="2400" i="1" dirty="0" smtClean="0">
                          <a:latin typeface="Cambria Math"/>
                          <a:ea typeface="宋体" charset="-122"/>
                        </a:rPr>
                        <m:t>1/2</m:t>
                      </m:r>
                      <m:r>
                        <a:rPr lang="sv-SE" altLang="zh-CN" sz="2400" i="1" baseline="30000" dirty="0" smtClean="0">
                          <a:latin typeface="Cambria Math"/>
                          <a:ea typeface="宋体" charset="-122"/>
                        </a:rPr>
                        <m:t>𝑛</m:t>
                      </m:r>
                    </m:oMath>
                  </m:oMathPara>
                </a14:m>
                <a:endParaRPr lang="sv-SE" altLang="zh-CN" sz="2400" i="1" baseline="30000" dirty="0" smtClean="0">
                  <a:ea typeface="宋体" charset="-122"/>
                </a:endParaRPr>
              </a:p>
              <a:p>
                <a:pPr eaLnBrk="1" hangingPunct="1">
                  <a:lnSpc>
                    <a:spcPct val="90000"/>
                  </a:lnSpc>
                  <a:buFontTx/>
                  <a:buNone/>
                </a:pPr>
                <a14:m>
                  <m:oMathPara xmlns:m="http://schemas.openxmlformats.org/officeDocument/2006/math">
                    <m:oMathParaPr>
                      <m:jc m:val="centerGroup"/>
                    </m:oMathParaPr>
                    <m:oMath xmlns:m="http://schemas.openxmlformats.org/officeDocument/2006/math">
                      <m:r>
                        <a:rPr lang="sv-SE" altLang="zh-CN" sz="2400" i="1" dirty="0" smtClean="0">
                          <a:latin typeface="Cambria Math"/>
                          <a:ea typeface="宋体" charset="-122"/>
                        </a:rPr>
                        <m:t>          </m:t>
                      </m:r>
                      <m:r>
                        <a:rPr lang="sv-SE" altLang="zh-CN" sz="2400" i="1" dirty="0" smtClean="0">
                          <a:latin typeface="Cambria Math"/>
                          <a:ea typeface="宋体" charset="-122"/>
                        </a:rPr>
                        <m:t>𝐼</m:t>
                      </m:r>
                      <m:r>
                        <a:rPr lang="sv-SE" altLang="zh-CN" sz="2400" i="1" dirty="0" smtClean="0">
                          <a:latin typeface="Cambria Math"/>
                          <a:ea typeface="宋体" charset="-122"/>
                        </a:rPr>
                        <m:t>(</m:t>
                      </m:r>
                      <m:sSub>
                        <m:sSubPr>
                          <m:ctrlPr>
                            <a:rPr lang="da-DK" altLang="zh-CN" sz="2400" i="1" dirty="0">
                              <a:latin typeface="Cambria Math" panose="02040503050406030204" pitchFamily="18" charset="0"/>
                              <a:ea typeface="宋体" charset="-122"/>
                            </a:rPr>
                          </m:ctrlPr>
                        </m:sSubPr>
                        <m:e>
                          <m:r>
                            <a:rPr lang="en-US" altLang="zh-CN" sz="2400" i="1" dirty="0">
                              <a:latin typeface="Cambria Math"/>
                              <a:ea typeface="宋体" charset="-122"/>
                            </a:rPr>
                            <m:t>𝑥</m:t>
                          </m:r>
                        </m:e>
                        <m:sub>
                          <m:r>
                            <a:rPr lang="en-US" altLang="zh-CN" sz="2400" i="1" dirty="0">
                              <a:latin typeface="Cambria Math"/>
                              <a:ea typeface="宋体" charset="-122"/>
                            </a:rPr>
                            <m:t>𝑖</m:t>
                          </m:r>
                        </m:sub>
                      </m:sSub>
                      <m:r>
                        <a:rPr lang="sv-SE" altLang="zh-CN" sz="2400" i="1" dirty="0" smtClean="0">
                          <a:latin typeface="Cambria Math"/>
                          <a:ea typeface="宋体" charset="-122"/>
                        </a:rPr>
                        <m:t>)</m:t>
                      </m:r>
                      <m:r>
                        <a:rPr lang="zh-CN" altLang="sv-SE" sz="2400" i="1" dirty="0" smtClean="0">
                          <a:latin typeface="Cambria Math"/>
                          <a:ea typeface="宋体" charset="-122"/>
                        </a:rPr>
                        <m:t>＝－</m:t>
                      </m:r>
                      <m:r>
                        <m:rPr>
                          <m:sty m:val="p"/>
                        </m:rPr>
                        <a:rPr lang="sv-SE" altLang="zh-CN" sz="2400" i="1" dirty="0" smtClean="0">
                          <a:latin typeface="Cambria Math"/>
                          <a:ea typeface="宋体" charset="-122"/>
                        </a:rPr>
                        <m:t>log</m:t>
                      </m:r>
                      <m:r>
                        <a:rPr lang="sv-SE" altLang="zh-CN" sz="2400" i="1" baseline="-25000" dirty="0" smtClean="0">
                          <a:latin typeface="Cambria Math"/>
                          <a:ea typeface="宋体" charset="-122"/>
                        </a:rPr>
                        <m:t>2</m:t>
                      </m:r>
                      <m:r>
                        <a:rPr lang="en-US" altLang="zh-CN" sz="2400" b="0" i="1" dirty="0" smtClean="0">
                          <a:latin typeface="Cambria Math"/>
                          <a:ea typeface="宋体" charset="-122"/>
                        </a:rPr>
                        <m:t>𝑝</m:t>
                      </m:r>
                      <m:r>
                        <a:rPr lang="sv-SE" altLang="zh-CN" sz="2400" i="1" dirty="0" smtClean="0">
                          <a:latin typeface="Cambria Math"/>
                          <a:ea typeface="宋体" charset="-122"/>
                        </a:rPr>
                        <m:t>(</m:t>
                      </m:r>
                      <m:sSub>
                        <m:sSubPr>
                          <m:ctrlPr>
                            <a:rPr lang="da-DK" altLang="zh-CN" sz="2400" i="1" dirty="0">
                              <a:latin typeface="Cambria Math" panose="02040503050406030204" pitchFamily="18" charset="0"/>
                              <a:ea typeface="宋体" charset="-122"/>
                            </a:rPr>
                          </m:ctrlPr>
                        </m:sSubPr>
                        <m:e>
                          <m:r>
                            <a:rPr lang="en-US" altLang="zh-CN" sz="2400" i="1" dirty="0">
                              <a:latin typeface="Cambria Math"/>
                              <a:ea typeface="宋体" charset="-122"/>
                            </a:rPr>
                            <m:t>𝑥</m:t>
                          </m:r>
                        </m:e>
                        <m:sub>
                          <m:r>
                            <a:rPr lang="en-US" altLang="zh-CN" sz="2400" i="1" dirty="0">
                              <a:latin typeface="Cambria Math"/>
                              <a:ea typeface="宋体" charset="-122"/>
                            </a:rPr>
                            <m:t>𝑖</m:t>
                          </m:r>
                        </m:sub>
                      </m:sSub>
                      <m:r>
                        <a:rPr lang="sv-SE" altLang="zh-CN" sz="2400" i="1" dirty="0" smtClean="0">
                          <a:latin typeface="Cambria Math"/>
                          <a:ea typeface="宋体" charset="-122"/>
                        </a:rPr>
                        <m:t>)</m:t>
                      </m:r>
                      <m:r>
                        <a:rPr lang="zh-CN" altLang="sv-SE" sz="2400" i="1" dirty="0" smtClean="0">
                          <a:latin typeface="Cambria Math"/>
                          <a:ea typeface="宋体" charset="-122"/>
                        </a:rPr>
                        <m:t>＝－</m:t>
                      </m:r>
                      <m:r>
                        <m:rPr>
                          <m:sty m:val="p"/>
                        </m:rPr>
                        <a:rPr lang="sv-SE" altLang="zh-CN" sz="2400" i="1" dirty="0" smtClean="0">
                          <a:latin typeface="Cambria Math"/>
                          <a:ea typeface="宋体" charset="-122"/>
                        </a:rPr>
                        <m:t>log</m:t>
                      </m:r>
                      <m:r>
                        <a:rPr lang="sv-SE" altLang="zh-CN" sz="2400" i="1" baseline="-25000" dirty="0" smtClean="0">
                          <a:latin typeface="Cambria Math"/>
                          <a:ea typeface="宋体" charset="-122"/>
                        </a:rPr>
                        <m:t>2</m:t>
                      </m:r>
                      <m:r>
                        <a:rPr lang="sv-SE" altLang="zh-CN" sz="2400" i="1" dirty="0" smtClean="0">
                          <a:latin typeface="Cambria Math"/>
                          <a:ea typeface="宋体" charset="-122"/>
                        </a:rPr>
                        <m:t>(1/2</m:t>
                      </m:r>
                      <m:r>
                        <a:rPr lang="sv-SE" altLang="zh-CN" sz="2400" i="1" baseline="30000" dirty="0" smtClean="0">
                          <a:latin typeface="Cambria Math"/>
                          <a:ea typeface="宋体" charset="-122"/>
                        </a:rPr>
                        <m:t>𝑛</m:t>
                      </m:r>
                      <m:r>
                        <a:rPr lang="sv-SE" altLang="zh-CN" sz="2400" i="1" dirty="0" smtClean="0">
                          <a:latin typeface="Cambria Math"/>
                          <a:ea typeface="宋体" charset="-122"/>
                        </a:rPr>
                        <m:t>)</m:t>
                      </m:r>
                      <m:r>
                        <a:rPr lang="zh-CN" altLang="sv-SE" sz="2400" i="1" dirty="0" smtClean="0">
                          <a:latin typeface="Cambria Math"/>
                          <a:ea typeface="宋体" charset="-122"/>
                        </a:rPr>
                        <m:t>＝</m:t>
                      </m:r>
                      <m:r>
                        <a:rPr lang="sv-SE" altLang="zh-CN" sz="2400" i="1" dirty="0" smtClean="0">
                          <a:latin typeface="Cambria Math"/>
                          <a:ea typeface="宋体" charset="-122"/>
                        </a:rPr>
                        <m:t>𝑛</m:t>
                      </m:r>
                      <m:r>
                        <a:rPr lang="sv-SE" altLang="zh-CN" sz="2400" i="1" dirty="0" smtClean="0">
                          <a:latin typeface="Cambria Math"/>
                          <a:ea typeface="宋体" charset="-122"/>
                        </a:rPr>
                        <m:t> </m:t>
                      </m:r>
                      <m:r>
                        <a:rPr lang="sv-SE" altLang="zh-CN" sz="2400" i="1" dirty="0" smtClean="0">
                          <a:latin typeface="Cambria Math"/>
                          <a:ea typeface="宋体" charset="-122"/>
                        </a:rPr>
                        <m:t>𝑏𝑖𝑡</m:t>
                      </m:r>
                      <m:r>
                        <a:rPr lang="sv-SE" altLang="zh-CN" sz="2400" i="1" dirty="0" smtClean="0">
                          <a:latin typeface="Cambria Math"/>
                          <a:ea typeface="宋体" charset="-122"/>
                        </a:rPr>
                        <m:t> </m:t>
                      </m:r>
                    </m:oMath>
                  </m:oMathPara>
                </a14:m>
                <a:endParaRPr lang="en-US" altLang="zh-CN" sz="2400" dirty="0" smtClean="0">
                  <a:ea typeface="宋体" charset="-122"/>
                </a:endParaRPr>
              </a:p>
              <a:p>
                <a:pPr eaLnBrk="1" hangingPunct="1"/>
                <a:endParaRPr lang="zh-CN" altLang="en-US" dirty="0" smtClean="0">
                  <a:ea typeface="宋体"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58200" cy="4724400"/>
              </a:xfrm>
              <a:blipFill rotWithShape="1">
                <a:blip r:embed="rId2"/>
                <a:stretch>
                  <a:fillRect l="-1081" t="-2194"/>
                </a:stretch>
              </a:blipFill>
            </p:spPr>
            <p:txBody>
              <a:bodyPr/>
              <a:lstStyle/>
              <a:p>
                <a:r>
                  <a:rPr lang="zh-CN" altLang="en-US">
                    <a:noFill/>
                  </a:rPr>
                  <a:t> </a:t>
                </a:r>
              </a:p>
            </p:txBody>
          </p:sp>
        </mc:Fallback>
      </mc:AlternateContent>
      <p:sp>
        <p:nvSpPr>
          <p:cNvPr id="51203" name="日期占位符 3"/>
          <p:cNvSpPr>
            <a:spLocks noGrp="1"/>
          </p:cNvSpPr>
          <p:nvPr>
            <p:ph type="dt" sz="quarter" idx="10"/>
          </p:nvPr>
        </p:nvSpPr>
        <p:spPr>
          <a:noFill/>
        </p:spPr>
        <p:txBody>
          <a:bodyPr/>
          <a:lstStyle/>
          <a:p>
            <a:fld id="{8128E96D-6B74-4738-B32C-37B7CA840F21}" type="datetime1">
              <a:rPr lang="zh-CN" altLang="en-US" smtClean="0">
                <a:ea typeface="宋体" charset="-122"/>
              </a:rPr>
              <a:pPr/>
              <a:t>2018/11/13</a:t>
            </a:fld>
            <a:endParaRPr lang="en-US" altLang="zh-CN" smtClean="0">
              <a:ea typeface="宋体" charset="-122"/>
            </a:endParaRPr>
          </a:p>
        </p:txBody>
      </p:sp>
      <p:sp>
        <p:nvSpPr>
          <p:cNvPr id="51204"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51205" name="灯片编号占位符 5"/>
          <p:cNvSpPr>
            <a:spLocks noGrp="1"/>
          </p:cNvSpPr>
          <p:nvPr>
            <p:ph type="sldNum" sz="quarter" idx="12"/>
          </p:nvPr>
        </p:nvSpPr>
        <p:spPr>
          <a:noFill/>
        </p:spPr>
        <p:txBody>
          <a:bodyPr/>
          <a:lstStyle/>
          <a:p>
            <a:fld id="{E06F772D-FAA0-48AF-8482-D96BA9F4922B}" type="slidenum">
              <a:rPr lang="en-US" altLang="zh-CN" smtClean="0">
                <a:ea typeface="宋体" charset="-122"/>
              </a:rPr>
              <a:pPr/>
              <a:t>25</a:t>
            </a:fld>
            <a:endParaRPr lang="en-US" altLang="zh-CN"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arn(inVertical)">
                                      <p:cBhvr>
                                        <p:cTn id="7" dur="500"/>
                                        <p:tgtEl>
                                          <p:spTgt spid="3">
                                            <p:txEl>
                                              <p:pRg st="5" end="5"/>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arn(inVertical)">
                                      <p:cBhvr>
                                        <p:cTn id="10" dur="500"/>
                                        <p:tgtEl>
                                          <p:spTgt spid="3">
                                            <p:txEl>
                                              <p:pRg st="6" end="6"/>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barn(inVertical)">
                                      <p:cBhvr>
                                        <p:cTn id="13" dur="500"/>
                                        <p:tgtEl>
                                          <p:spTgt spid="3">
                                            <p:txEl>
                                              <p:pRg st="7" end="7"/>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barn(inVertical)">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a:lstStyle/>
          <a:p>
            <a:pPr eaLnBrk="1" hangingPunct="1"/>
            <a:r>
              <a:rPr lang="zh-CN" altLang="en-US" smtClean="0">
                <a:ea typeface="宋体" charset="-122"/>
              </a:rPr>
              <a:t>如何度量信息哪？</a:t>
            </a:r>
          </a:p>
        </p:txBody>
      </p:sp>
      <p:sp>
        <p:nvSpPr>
          <p:cNvPr id="52226" name="内容占位符 2"/>
          <p:cNvSpPr>
            <a:spLocks noGrp="1"/>
          </p:cNvSpPr>
          <p:nvPr>
            <p:ph idx="1"/>
          </p:nvPr>
        </p:nvSpPr>
        <p:spPr/>
        <p:txBody>
          <a:bodyPr/>
          <a:lstStyle/>
          <a:p>
            <a:pPr eaLnBrk="1" hangingPunct="1">
              <a:lnSpc>
                <a:spcPct val="90000"/>
              </a:lnSpc>
            </a:pPr>
            <a:r>
              <a:rPr lang="zh-CN" altLang="en-US" dirty="0" smtClean="0">
                <a:ea typeface="宋体" charset="-122"/>
              </a:rPr>
              <a:t>根据日常知识，出现概率不同的随机事件包含的</a:t>
            </a:r>
            <a:r>
              <a:rPr lang="zh-CN" altLang="en-US" b="1" dirty="0" smtClean="0">
                <a:solidFill>
                  <a:srgbClr val="FF0000"/>
                </a:solidFill>
                <a:ea typeface="宋体" charset="-122"/>
              </a:rPr>
              <a:t>不确定度</a:t>
            </a:r>
            <a:r>
              <a:rPr lang="zh-CN" altLang="en-US" dirty="0" smtClean="0">
                <a:ea typeface="宋体" charset="-122"/>
              </a:rPr>
              <a:t>是有差别的</a:t>
            </a:r>
            <a:endParaRPr lang="en-US" altLang="zh-CN" dirty="0" smtClean="0">
              <a:ea typeface="宋体" charset="-122"/>
            </a:endParaRPr>
          </a:p>
          <a:p>
            <a:pPr lvl="1" eaLnBrk="1" hangingPunct="1">
              <a:lnSpc>
                <a:spcPct val="90000"/>
              </a:lnSpc>
            </a:pPr>
            <a:r>
              <a:rPr lang="zh-CN" altLang="en-US" sz="2600" dirty="0" smtClean="0">
                <a:ea typeface="宋体" charset="-122"/>
              </a:rPr>
              <a:t>一个出现概率接近于</a:t>
            </a:r>
            <a:r>
              <a:rPr lang="en-US" altLang="zh-CN" sz="2600" dirty="0" smtClean="0">
                <a:ea typeface="宋体" charset="-122"/>
              </a:rPr>
              <a:t>1</a:t>
            </a:r>
            <a:r>
              <a:rPr lang="zh-CN" altLang="en-US" sz="2600" dirty="0" smtClean="0">
                <a:ea typeface="宋体" charset="-122"/>
              </a:rPr>
              <a:t>的随机事件，发生的可能性很大，包含的不确定度就很小</a:t>
            </a:r>
          </a:p>
          <a:p>
            <a:pPr lvl="1" eaLnBrk="1" hangingPunct="1">
              <a:lnSpc>
                <a:spcPct val="90000"/>
              </a:lnSpc>
            </a:pPr>
            <a:r>
              <a:rPr lang="zh-CN" altLang="en-US" sz="2600" dirty="0" smtClean="0">
                <a:ea typeface="宋体" charset="-122"/>
              </a:rPr>
              <a:t>一个出现概率很小的随机事件，很难猜测在某个时刻它能发生，它包含的不确定度就很大</a:t>
            </a:r>
            <a:endParaRPr lang="en-US" altLang="zh-CN" sz="2600" dirty="0" smtClean="0">
              <a:ea typeface="宋体" charset="-122"/>
            </a:endParaRPr>
          </a:p>
          <a:p>
            <a:pPr lvl="1" eaLnBrk="1" hangingPunct="1">
              <a:lnSpc>
                <a:spcPct val="90000"/>
              </a:lnSpc>
            </a:pPr>
            <a:r>
              <a:rPr lang="zh-CN" altLang="en-US" sz="2600" dirty="0" smtClean="0">
                <a:ea typeface="宋体" charset="-122"/>
              </a:rPr>
              <a:t>若是确定性事件，出现概率为</a:t>
            </a:r>
            <a:r>
              <a:rPr lang="en-US" altLang="zh-CN" sz="2600" dirty="0" smtClean="0">
                <a:ea typeface="宋体" charset="-122"/>
              </a:rPr>
              <a:t>1</a:t>
            </a:r>
            <a:r>
              <a:rPr lang="zh-CN" altLang="en-US" sz="2600" dirty="0" smtClean="0">
                <a:ea typeface="宋体" charset="-122"/>
              </a:rPr>
              <a:t>，包含的不确定度为</a:t>
            </a:r>
            <a:r>
              <a:rPr lang="en-US" altLang="zh-CN" sz="2600" dirty="0" smtClean="0">
                <a:ea typeface="宋体" charset="-122"/>
              </a:rPr>
              <a:t>0</a:t>
            </a:r>
            <a:endParaRPr lang="zh-CN" altLang="en-US" sz="2600" dirty="0" smtClean="0">
              <a:ea typeface="宋体" charset="-122"/>
            </a:endParaRPr>
          </a:p>
          <a:p>
            <a:pPr eaLnBrk="1" hangingPunct="1"/>
            <a:endParaRPr lang="zh-CN" altLang="en-US" dirty="0" smtClean="0">
              <a:ea typeface="宋体" charset="-122"/>
            </a:endParaRPr>
          </a:p>
        </p:txBody>
      </p:sp>
      <p:sp>
        <p:nvSpPr>
          <p:cNvPr id="52227" name="日期占位符 3"/>
          <p:cNvSpPr>
            <a:spLocks noGrp="1"/>
          </p:cNvSpPr>
          <p:nvPr>
            <p:ph type="dt" sz="quarter" idx="10"/>
          </p:nvPr>
        </p:nvSpPr>
        <p:spPr>
          <a:noFill/>
        </p:spPr>
        <p:txBody>
          <a:bodyPr/>
          <a:lstStyle/>
          <a:p>
            <a:fld id="{BBF912D2-7FEF-4152-A586-4B48133FCD5A}" type="datetime1">
              <a:rPr lang="zh-CN" altLang="en-US" smtClean="0">
                <a:ea typeface="宋体" charset="-122"/>
              </a:rPr>
              <a:pPr/>
              <a:t>2018/11/13</a:t>
            </a:fld>
            <a:endParaRPr lang="en-US" altLang="zh-CN" smtClean="0">
              <a:ea typeface="宋体" charset="-122"/>
            </a:endParaRPr>
          </a:p>
        </p:txBody>
      </p:sp>
      <p:sp>
        <p:nvSpPr>
          <p:cNvPr id="5222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52229" name="灯片编号占位符 5"/>
          <p:cNvSpPr>
            <a:spLocks noGrp="1"/>
          </p:cNvSpPr>
          <p:nvPr>
            <p:ph type="sldNum" sz="quarter" idx="12"/>
          </p:nvPr>
        </p:nvSpPr>
        <p:spPr>
          <a:noFill/>
        </p:spPr>
        <p:txBody>
          <a:bodyPr/>
          <a:lstStyle/>
          <a:p>
            <a:fld id="{479741A8-F8B1-4EDC-866B-D2C283307C9C}" type="slidenum">
              <a:rPr lang="en-US" altLang="zh-CN" smtClean="0">
                <a:ea typeface="宋体" charset="-122"/>
              </a:rPr>
              <a:pPr/>
              <a:t>26</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p:txBody>
          <a:bodyPr/>
          <a:lstStyle/>
          <a:p>
            <a:pPr eaLnBrk="1" hangingPunct="1"/>
            <a:endParaRPr lang="zh-CN" altLang="en-US" smtClean="0">
              <a:ea typeface="宋体" charset="-122"/>
            </a:endParaRPr>
          </a:p>
        </p:txBody>
      </p:sp>
      <p:sp>
        <p:nvSpPr>
          <p:cNvPr id="3" name="内容占位符 2"/>
          <p:cNvSpPr>
            <a:spLocks noGrp="1"/>
          </p:cNvSpPr>
          <p:nvPr>
            <p:ph idx="1"/>
          </p:nvPr>
        </p:nvSpPr>
        <p:spPr/>
        <p:txBody>
          <a:bodyPr/>
          <a:lstStyle/>
          <a:p>
            <a:pPr eaLnBrk="1" hangingPunct="1"/>
            <a:r>
              <a:rPr lang="zh-CN" altLang="en-US" dirty="0" smtClean="0">
                <a:solidFill>
                  <a:srgbClr val="FF0000"/>
                </a:solidFill>
                <a:ea typeface="宋体" charset="-122"/>
              </a:rPr>
              <a:t>得出：</a:t>
            </a:r>
            <a:r>
              <a:rPr lang="zh-CN" altLang="en-US" dirty="0" smtClean="0">
                <a:ea typeface="宋体" charset="-122"/>
              </a:rPr>
              <a:t>随机事件的信息量和不确定度有很密切的联系</a:t>
            </a:r>
            <a:endParaRPr lang="en-US" altLang="zh-CN" dirty="0" smtClean="0">
              <a:ea typeface="宋体" charset="-122"/>
            </a:endParaRPr>
          </a:p>
          <a:p>
            <a:pPr lvl="1" eaLnBrk="1" hangingPunct="1"/>
            <a:r>
              <a:rPr lang="zh-CN" altLang="en-US" dirty="0" smtClean="0">
                <a:ea typeface="宋体" charset="-122"/>
              </a:rPr>
              <a:t>如果发生一个不确定度小的事件，则带来的信息量较小；</a:t>
            </a:r>
            <a:endParaRPr lang="en-US" altLang="zh-CN" dirty="0" smtClean="0">
              <a:ea typeface="宋体" charset="-122"/>
            </a:endParaRPr>
          </a:p>
          <a:p>
            <a:pPr lvl="1" eaLnBrk="1" hangingPunct="1"/>
            <a:r>
              <a:rPr lang="zh-CN" altLang="en-US" dirty="0" smtClean="0">
                <a:ea typeface="宋体" charset="-122"/>
              </a:rPr>
              <a:t>如果发生一个不确定度高的事件，它带来的信息量很大；</a:t>
            </a:r>
            <a:endParaRPr lang="en-US" altLang="zh-CN" dirty="0" smtClean="0">
              <a:ea typeface="宋体" charset="-122"/>
            </a:endParaRPr>
          </a:p>
          <a:p>
            <a:pPr lvl="1" eaLnBrk="1" hangingPunct="1"/>
            <a:r>
              <a:rPr lang="zh-CN" altLang="en-US" dirty="0" smtClean="0">
                <a:ea typeface="宋体" charset="-122"/>
              </a:rPr>
              <a:t>如果是必然事件，则没有信息量</a:t>
            </a:r>
            <a:endParaRPr lang="en-US" altLang="zh-CN" dirty="0" smtClean="0">
              <a:ea typeface="宋体" charset="-122"/>
            </a:endParaRPr>
          </a:p>
          <a:p>
            <a:pPr lvl="1" eaLnBrk="1" hangingPunct="1"/>
            <a:endParaRPr lang="en-US" altLang="zh-CN" dirty="0" smtClean="0">
              <a:ea typeface="宋体" charset="-122"/>
            </a:endParaRPr>
          </a:p>
        </p:txBody>
      </p:sp>
      <p:sp>
        <p:nvSpPr>
          <p:cNvPr id="53251" name="日期占位符 3"/>
          <p:cNvSpPr>
            <a:spLocks noGrp="1"/>
          </p:cNvSpPr>
          <p:nvPr>
            <p:ph type="dt" sz="quarter" idx="10"/>
          </p:nvPr>
        </p:nvSpPr>
        <p:spPr>
          <a:noFill/>
        </p:spPr>
        <p:txBody>
          <a:bodyPr/>
          <a:lstStyle/>
          <a:p>
            <a:fld id="{E5FBBB86-C3F9-4A81-AB0F-F6E7609897FA}" type="datetime1">
              <a:rPr lang="zh-CN" altLang="en-US" smtClean="0">
                <a:ea typeface="宋体" charset="-122"/>
              </a:rPr>
              <a:pPr/>
              <a:t>2018/11/13</a:t>
            </a:fld>
            <a:endParaRPr lang="en-US" altLang="zh-CN" smtClean="0">
              <a:ea typeface="宋体" charset="-122"/>
            </a:endParaRPr>
          </a:p>
        </p:txBody>
      </p:sp>
      <p:sp>
        <p:nvSpPr>
          <p:cNvPr id="53252"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53253" name="灯片编号占位符 5"/>
          <p:cNvSpPr>
            <a:spLocks noGrp="1"/>
          </p:cNvSpPr>
          <p:nvPr>
            <p:ph type="sldNum" sz="quarter" idx="12"/>
          </p:nvPr>
        </p:nvSpPr>
        <p:spPr>
          <a:noFill/>
        </p:spPr>
        <p:txBody>
          <a:bodyPr/>
          <a:lstStyle/>
          <a:p>
            <a:fld id="{9DF186EB-E06D-4B81-A5FF-1306249C9146}" type="slidenum">
              <a:rPr lang="en-US" altLang="zh-CN" smtClean="0">
                <a:ea typeface="宋体" charset="-122"/>
              </a:rPr>
              <a:pPr/>
              <a:t>27</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p:nvPr>
        </p:nvSpPr>
        <p:spPr/>
        <p:txBody>
          <a:bodyPr/>
          <a:lstStyle/>
          <a:p>
            <a:pPr eaLnBrk="1" hangingPunct="1"/>
            <a:r>
              <a:rPr lang="zh-CN" altLang="en-US" smtClean="0">
                <a:ea typeface="宋体" charset="-122"/>
              </a:rPr>
              <a:t>推广到多个事件</a:t>
            </a:r>
          </a:p>
        </p:txBody>
      </p:sp>
      <mc:AlternateContent xmlns:mc="http://schemas.openxmlformats.org/markup-compatibility/2006" xmlns:a14="http://schemas.microsoft.com/office/drawing/2010/main">
        <mc:Choice Requires="a14">
          <p:sp>
            <p:nvSpPr>
              <p:cNvPr id="55298" name="内容占位符 2"/>
              <p:cNvSpPr>
                <a:spLocks noGrp="1"/>
              </p:cNvSpPr>
              <p:nvPr>
                <p:ph idx="1"/>
              </p:nvPr>
            </p:nvSpPr>
            <p:spPr/>
            <p:txBody>
              <a:bodyPr/>
              <a:lstStyle/>
              <a:p>
                <a:pPr eaLnBrk="1" hangingPunct="1"/>
                <a:r>
                  <a:rPr lang="zh-CN" altLang="en-US" b="1" dirty="0" smtClean="0">
                    <a:solidFill>
                      <a:srgbClr val="CC3300"/>
                    </a:solidFill>
                    <a:ea typeface="宋体" charset="-122"/>
                  </a:rPr>
                  <a:t>联合自信息量：</a:t>
                </a:r>
                <a:r>
                  <a:rPr lang="zh-CN" altLang="en-US" dirty="0" smtClean="0">
                    <a:ea typeface="宋体" charset="-122"/>
                  </a:rPr>
                  <a:t>若两个消息</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r>
                      <a:rPr lang="zh-CN" altLang="en-US" i="1" dirty="0" smtClean="0">
                        <a:latin typeface="Cambria Math"/>
                        <a:ea typeface="宋体" charset="-122"/>
                      </a:rPr>
                      <m:t>，</m:t>
                    </m:r>
                    <m:r>
                      <a:rPr lang="en-US" altLang="zh-CN" i="1" dirty="0" err="1" smtClean="0">
                        <a:latin typeface="Cambria Math"/>
                        <a:ea typeface="宋体" charset="-122"/>
                      </a:rPr>
                      <m:t>𝑦</m:t>
                    </m:r>
                    <m:r>
                      <a:rPr lang="en-US" altLang="zh-CN" i="1" baseline="-25000" dirty="0" err="1" smtClean="0">
                        <a:latin typeface="Cambria Math"/>
                        <a:ea typeface="宋体" charset="-122"/>
                      </a:rPr>
                      <m:t>𝑗</m:t>
                    </m:r>
                  </m:oMath>
                </a14:m>
                <a:r>
                  <a:rPr lang="zh-CN" altLang="en-US" dirty="0" smtClean="0">
                    <a:ea typeface="宋体" charset="-122"/>
                  </a:rPr>
                  <a:t>同时出现，联合自信息量定义为</a:t>
                </a:r>
                <a:endParaRPr lang="en-US" altLang="zh-CN" dirty="0" smtClean="0">
                  <a:ea typeface="宋体" charset="-122"/>
                </a:endParaRPr>
              </a:p>
              <a:p>
                <a:pPr marL="0" indent="0" algn="ctr" eaLnBrk="1" hangingPunct="1">
                  <a:buNone/>
                </a:pPr>
                <a14:m>
                  <m:oMathPara xmlns:m="http://schemas.openxmlformats.org/officeDocument/2006/math">
                    <m:oMathParaPr>
                      <m:jc m:val="centerGroup"/>
                    </m:oMathParaPr>
                    <m:oMath xmlns:m="http://schemas.openxmlformats.org/officeDocument/2006/math">
                      <m:r>
                        <a:rPr lang="en-US" altLang="zh-CN" b="1" i="1" dirty="0">
                          <a:solidFill>
                            <a:srgbClr val="FF0000"/>
                          </a:solidFill>
                          <a:latin typeface="Cambria Math"/>
                          <a:ea typeface="宋体" charset="-122"/>
                        </a:rPr>
                        <m:t>𝑰</m:t>
                      </m:r>
                      <m:r>
                        <a:rPr lang="en-US" altLang="zh-CN" b="1" i="1" dirty="0">
                          <a:solidFill>
                            <a:srgbClr val="FF0000"/>
                          </a:solidFill>
                          <a:latin typeface="Cambria Math"/>
                          <a:ea typeface="宋体" charset="-122"/>
                        </a:rPr>
                        <m:t>(</m:t>
                      </m:r>
                      <m:sSub>
                        <m:sSubPr>
                          <m:ctrlPr>
                            <a:rPr lang="pl-PL" altLang="zh-CN" b="1" i="1" dirty="0" smtClean="0">
                              <a:solidFill>
                                <a:srgbClr val="FF0000"/>
                              </a:solidFill>
                              <a:latin typeface="Cambria Math" panose="02040503050406030204" pitchFamily="18" charset="0"/>
                            </a:rPr>
                          </m:ctrlPr>
                        </m:sSubPr>
                        <m:e>
                          <m:r>
                            <a:rPr lang="en-US" altLang="zh-CN" b="1" i="1" dirty="0">
                              <a:solidFill>
                                <a:srgbClr val="FF0000"/>
                              </a:solidFill>
                              <a:latin typeface="Cambria Math"/>
                            </a:rPr>
                            <m:t>𝒙</m:t>
                          </m:r>
                        </m:e>
                        <m:sub>
                          <m:r>
                            <a:rPr lang="en-US" altLang="zh-CN" b="1" i="1" dirty="0">
                              <a:solidFill>
                                <a:srgbClr val="FF0000"/>
                              </a:solidFill>
                              <a:latin typeface="Cambria Math"/>
                            </a:rPr>
                            <m:t>𝒊</m:t>
                          </m:r>
                        </m:sub>
                      </m:sSub>
                      <m:r>
                        <a:rPr lang="pl-PL" altLang="zh-CN" b="1" i="1" dirty="0">
                          <a:solidFill>
                            <a:srgbClr val="FF0000"/>
                          </a:solidFill>
                          <a:latin typeface="Cambria Math"/>
                        </a:rPr>
                        <m:t>,</m:t>
                      </m:r>
                      <m:sSub>
                        <m:sSubPr>
                          <m:ctrlPr>
                            <a:rPr lang="en-US" altLang="zh-CN" b="1" i="1" dirty="0">
                              <a:solidFill>
                                <a:srgbClr val="FF0000"/>
                              </a:solidFill>
                              <a:latin typeface="Cambria Math" panose="02040503050406030204" pitchFamily="18" charset="0"/>
                              <a:ea typeface="宋体" charset="-122"/>
                            </a:rPr>
                          </m:ctrlPr>
                        </m:sSubPr>
                        <m:e>
                          <m:r>
                            <a:rPr lang="en-US" altLang="zh-CN" b="1" i="1" dirty="0">
                              <a:solidFill>
                                <a:srgbClr val="FF0000"/>
                              </a:solidFill>
                              <a:latin typeface="Cambria Math"/>
                              <a:ea typeface="宋体" charset="-122"/>
                            </a:rPr>
                            <m:t>𝑦</m:t>
                          </m:r>
                        </m:e>
                        <m:sub>
                          <m:r>
                            <a:rPr lang="en-US" altLang="zh-CN" b="1" i="1" dirty="0">
                              <a:solidFill>
                                <a:srgbClr val="FF0000"/>
                              </a:solidFill>
                              <a:latin typeface="Cambria Math"/>
                              <a:ea typeface="宋体" charset="-122"/>
                            </a:rPr>
                            <m:t>𝑗</m:t>
                          </m:r>
                        </m:sub>
                      </m:sSub>
                      <m:r>
                        <a:rPr lang="en-US" altLang="zh-CN" b="1" i="1" dirty="0">
                          <a:solidFill>
                            <a:srgbClr val="FF0000"/>
                          </a:solidFill>
                          <a:latin typeface="Cambria Math"/>
                          <a:ea typeface="宋体" charset="-122"/>
                        </a:rPr>
                        <m:t>)</m:t>
                      </m:r>
                      <m:r>
                        <a:rPr lang="zh-CN" altLang="en-US" b="1" i="1" dirty="0">
                          <a:solidFill>
                            <a:srgbClr val="FF0000"/>
                          </a:solidFill>
                          <a:latin typeface="Cambria Math"/>
                          <a:ea typeface="宋体" charset="-122"/>
                        </a:rPr>
                        <m:t>＝－</m:t>
                      </m:r>
                      <m:r>
                        <m:rPr>
                          <m:sty m:val="p"/>
                        </m:rPr>
                        <a:rPr lang="en-US" altLang="zh-CN" b="1" i="1" dirty="0">
                          <a:solidFill>
                            <a:srgbClr val="FF0000"/>
                          </a:solidFill>
                          <a:latin typeface="Cambria Math"/>
                          <a:ea typeface="宋体" charset="-122"/>
                        </a:rPr>
                        <m:t>log</m:t>
                      </m:r>
                      <m:r>
                        <a:rPr lang="en-US" altLang="zh-CN" b="1" i="1" baseline="-25000" dirty="0">
                          <a:solidFill>
                            <a:srgbClr val="FF0000"/>
                          </a:solidFill>
                          <a:latin typeface="Cambria Math"/>
                          <a:ea typeface="宋体" charset="-122"/>
                        </a:rPr>
                        <m:t>𝟐</m:t>
                      </m:r>
                      <m:r>
                        <a:rPr lang="en-US" altLang="zh-CN" b="1" i="1" dirty="0">
                          <a:solidFill>
                            <a:srgbClr val="FF0000"/>
                          </a:solidFill>
                          <a:latin typeface="Cambria Math"/>
                          <a:ea typeface="宋体" charset="-122"/>
                        </a:rPr>
                        <m:t>𝒑</m:t>
                      </m:r>
                      <m:r>
                        <a:rPr lang="en-US" altLang="zh-CN" b="1" i="1" dirty="0">
                          <a:solidFill>
                            <a:srgbClr val="FF0000"/>
                          </a:solidFill>
                          <a:latin typeface="Cambria Math"/>
                          <a:ea typeface="宋体" charset="-122"/>
                        </a:rPr>
                        <m:t>(</m:t>
                      </m:r>
                      <m:sSub>
                        <m:sSubPr>
                          <m:ctrlPr>
                            <a:rPr lang="pl-PL" altLang="zh-CN" b="1" i="1" dirty="0" smtClean="0">
                              <a:solidFill>
                                <a:srgbClr val="FF0000"/>
                              </a:solidFill>
                              <a:latin typeface="Cambria Math" panose="02040503050406030204" pitchFamily="18" charset="0"/>
                            </a:rPr>
                          </m:ctrlPr>
                        </m:sSubPr>
                        <m:e>
                          <m:r>
                            <a:rPr lang="en-US" altLang="zh-CN" b="1" i="1" dirty="0">
                              <a:solidFill>
                                <a:srgbClr val="FF0000"/>
                              </a:solidFill>
                              <a:latin typeface="Cambria Math"/>
                            </a:rPr>
                            <m:t>𝒙</m:t>
                          </m:r>
                        </m:e>
                        <m:sub>
                          <m:r>
                            <a:rPr lang="en-US" altLang="zh-CN" b="1" i="1" dirty="0">
                              <a:solidFill>
                                <a:srgbClr val="FF0000"/>
                              </a:solidFill>
                              <a:latin typeface="Cambria Math"/>
                            </a:rPr>
                            <m:t>𝒊</m:t>
                          </m:r>
                        </m:sub>
                      </m:sSub>
                      <m:r>
                        <a:rPr lang="pl-PL" altLang="zh-CN" b="1" i="1" dirty="0">
                          <a:solidFill>
                            <a:srgbClr val="FF0000"/>
                          </a:solidFill>
                          <a:latin typeface="Cambria Math"/>
                        </a:rPr>
                        <m:t>,</m:t>
                      </m:r>
                      <m:sSub>
                        <m:sSubPr>
                          <m:ctrlPr>
                            <a:rPr lang="en-US" altLang="zh-CN" b="1" i="1" dirty="0">
                              <a:solidFill>
                                <a:srgbClr val="FF0000"/>
                              </a:solidFill>
                              <a:latin typeface="Cambria Math" panose="02040503050406030204" pitchFamily="18" charset="0"/>
                              <a:ea typeface="宋体" charset="-122"/>
                            </a:rPr>
                          </m:ctrlPr>
                        </m:sSubPr>
                        <m:e>
                          <m:r>
                            <a:rPr lang="en-US" altLang="zh-CN" b="1" i="1" dirty="0">
                              <a:solidFill>
                                <a:srgbClr val="FF0000"/>
                              </a:solidFill>
                              <a:latin typeface="Cambria Math"/>
                              <a:ea typeface="宋体" charset="-122"/>
                            </a:rPr>
                            <m:t>𝑦</m:t>
                          </m:r>
                        </m:e>
                        <m:sub>
                          <m:r>
                            <a:rPr lang="en-US" altLang="zh-CN" b="1" i="1" dirty="0">
                              <a:solidFill>
                                <a:srgbClr val="FF0000"/>
                              </a:solidFill>
                              <a:latin typeface="Cambria Math"/>
                              <a:ea typeface="宋体" charset="-122"/>
                            </a:rPr>
                            <m:t>𝑗</m:t>
                          </m:r>
                        </m:sub>
                      </m:sSub>
                      <m:r>
                        <a:rPr lang="en-US" altLang="zh-CN" b="1" i="1" dirty="0">
                          <a:solidFill>
                            <a:srgbClr val="FF0000"/>
                          </a:solidFill>
                          <a:latin typeface="Cambria Math"/>
                          <a:ea typeface="宋体" charset="-122"/>
                        </a:rPr>
                        <m:t>)</m:t>
                      </m:r>
                    </m:oMath>
                  </m:oMathPara>
                </a14:m>
                <a:endParaRPr lang="zh-CN" altLang="en-US" b="1" i="1" dirty="0">
                  <a:solidFill>
                    <a:srgbClr val="FF0000"/>
                  </a:solidFill>
                  <a:latin typeface="Cambria Math"/>
                  <a:ea typeface="宋体" charset="-122"/>
                </a:endParaRPr>
              </a:p>
              <a:p>
                <a:pPr lvl="1" eaLnBrk="1" hangingPunct="1"/>
                <a:r>
                  <a:rPr lang="zh-CN" altLang="en-US" dirty="0" smtClean="0">
                    <a:ea typeface="宋体" charset="-122"/>
                  </a:rPr>
                  <a:t>当</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r>
                      <a:rPr lang="zh-CN" altLang="en-US" i="1" dirty="0" smtClean="0">
                        <a:latin typeface="Cambria Math"/>
                        <a:ea typeface="宋体" charset="-122"/>
                      </a:rPr>
                      <m:t>和</m:t>
                    </m:r>
                    <m:r>
                      <a:rPr lang="en-US" altLang="zh-CN" i="1" dirty="0" err="1" smtClean="0">
                        <a:latin typeface="Cambria Math"/>
                        <a:ea typeface="宋体" charset="-122"/>
                      </a:rPr>
                      <m:t>𝑦</m:t>
                    </m:r>
                    <m:r>
                      <a:rPr lang="en-US" altLang="zh-CN" i="1" baseline="-25000" dirty="0" err="1" smtClean="0">
                        <a:latin typeface="Cambria Math"/>
                        <a:ea typeface="宋体" charset="-122"/>
                      </a:rPr>
                      <m:t>𝑗</m:t>
                    </m:r>
                  </m:oMath>
                </a14:m>
                <a:r>
                  <a:rPr lang="zh-CN" altLang="en-US" dirty="0" smtClean="0">
                    <a:ea typeface="宋体" charset="-122"/>
                  </a:rPr>
                  <a:t>相互独立时，有</a:t>
                </a:r>
                <a14:m>
                  <m:oMath xmlns:m="http://schemas.openxmlformats.org/officeDocument/2006/math">
                    <m:r>
                      <a:rPr lang="en-US" altLang="zh-CN" i="1" dirty="0" smtClean="0">
                        <a:solidFill>
                          <a:schemeClr val="tx1"/>
                        </a:solidFill>
                        <a:latin typeface="Cambria Math"/>
                        <a:ea typeface="宋体" charset="-122"/>
                      </a:rPr>
                      <m:t>𝑝</m:t>
                    </m:r>
                    <m:r>
                      <a:rPr lang="en-US" altLang="zh-CN" i="1" dirty="0" smtClean="0">
                        <a:solidFill>
                          <a:schemeClr val="tx1"/>
                        </a:solidFill>
                        <a:latin typeface="Cambria Math"/>
                        <a:ea typeface="宋体" charset="-122"/>
                      </a:rPr>
                      <m:t>(</m:t>
                    </m:r>
                    <m:sSub>
                      <m:sSubPr>
                        <m:ctrlPr>
                          <a:rPr lang="pl-PL" altLang="zh-CN" b="1" i="1" dirty="0">
                            <a:solidFill>
                              <a:schemeClr val="tx1"/>
                            </a:solidFill>
                            <a:latin typeface="Cambria Math" panose="02040503050406030204" pitchFamily="18" charset="0"/>
                          </a:rPr>
                        </m:ctrlPr>
                      </m:sSubPr>
                      <m:e>
                        <m:r>
                          <a:rPr lang="en-US" altLang="zh-CN" b="1" i="1" dirty="0">
                            <a:solidFill>
                              <a:schemeClr val="tx1"/>
                            </a:solidFill>
                            <a:latin typeface="Cambria Math"/>
                          </a:rPr>
                          <m:t>𝒙</m:t>
                        </m:r>
                      </m:e>
                      <m:sub>
                        <m:r>
                          <a:rPr lang="en-US" altLang="zh-CN" b="1" i="1" dirty="0">
                            <a:solidFill>
                              <a:schemeClr val="tx1"/>
                            </a:solidFill>
                            <a:latin typeface="Cambria Math"/>
                          </a:rPr>
                          <m:t>𝒊</m:t>
                        </m:r>
                      </m:sub>
                    </m:sSub>
                    <m:r>
                      <a:rPr lang="en-US" altLang="zh-CN" i="1" dirty="0" smtClean="0">
                        <a:solidFill>
                          <a:schemeClr val="tx1"/>
                        </a:solidFill>
                        <a:latin typeface="Cambria Math"/>
                        <a:ea typeface="宋体" charset="-122"/>
                      </a:rPr>
                      <m:t>, </m:t>
                    </m:r>
                    <m:r>
                      <a:rPr lang="en-US" altLang="zh-CN" i="1" dirty="0" err="1" smtClean="0">
                        <a:solidFill>
                          <a:schemeClr val="tx1"/>
                        </a:solidFill>
                        <a:latin typeface="Cambria Math"/>
                        <a:ea typeface="宋体" charset="-122"/>
                      </a:rPr>
                      <m:t>𝑦</m:t>
                    </m:r>
                    <m:r>
                      <a:rPr lang="en-US" altLang="zh-CN" i="1" baseline="-25000" dirty="0" err="1" smtClean="0">
                        <a:solidFill>
                          <a:schemeClr val="tx1"/>
                        </a:solidFill>
                        <a:latin typeface="Cambria Math"/>
                        <a:ea typeface="宋体" charset="-122"/>
                      </a:rPr>
                      <m:t>𝑗</m:t>
                    </m:r>
                    <m:r>
                      <a:rPr lang="en-US" altLang="zh-CN" i="1" dirty="0" smtClean="0">
                        <a:solidFill>
                          <a:schemeClr val="tx1"/>
                        </a:solidFill>
                        <a:latin typeface="Cambria Math"/>
                        <a:ea typeface="宋体" charset="-122"/>
                      </a:rPr>
                      <m:t>)</m:t>
                    </m:r>
                    <m:r>
                      <a:rPr lang="zh-CN" altLang="en-US" i="1" dirty="0" smtClean="0">
                        <a:solidFill>
                          <a:schemeClr val="tx1"/>
                        </a:solidFill>
                        <a:latin typeface="Cambria Math"/>
                        <a:ea typeface="宋体" charset="-122"/>
                      </a:rPr>
                      <m:t>＝</m:t>
                    </m:r>
                    <m:r>
                      <a:rPr lang="en-US" altLang="zh-CN" i="1" dirty="0" smtClean="0">
                        <a:solidFill>
                          <a:schemeClr val="tx1"/>
                        </a:solidFill>
                        <a:latin typeface="Cambria Math"/>
                        <a:ea typeface="宋体" charset="-122"/>
                      </a:rPr>
                      <m:t>𝑝</m:t>
                    </m:r>
                    <m:r>
                      <a:rPr lang="en-US" altLang="zh-CN" i="1" dirty="0" smtClean="0">
                        <a:solidFill>
                          <a:schemeClr val="tx1"/>
                        </a:solidFill>
                        <a:latin typeface="Cambria Math"/>
                        <a:ea typeface="宋体" charset="-122"/>
                      </a:rPr>
                      <m:t>(</m:t>
                    </m:r>
                    <m:sSub>
                      <m:sSubPr>
                        <m:ctrlPr>
                          <a:rPr lang="pl-PL" altLang="zh-CN" b="1" i="1" dirty="0">
                            <a:solidFill>
                              <a:schemeClr val="tx1"/>
                            </a:solidFill>
                            <a:latin typeface="Cambria Math" panose="02040503050406030204" pitchFamily="18" charset="0"/>
                          </a:rPr>
                        </m:ctrlPr>
                      </m:sSubPr>
                      <m:e>
                        <m:r>
                          <a:rPr lang="en-US" altLang="zh-CN" b="1" i="1" dirty="0">
                            <a:solidFill>
                              <a:schemeClr val="tx1"/>
                            </a:solidFill>
                            <a:latin typeface="Cambria Math"/>
                          </a:rPr>
                          <m:t>𝒙</m:t>
                        </m:r>
                      </m:e>
                      <m:sub>
                        <m:r>
                          <a:rPr lang="en-US" altLang="zh-CN" b="1" i="1" dirty="0">
                            <a:solidFill>
                              <a:schemeClr val="tx1"/>
                            </a:solidFill>
                            <a:latin typeface="Cambria Math"/>
                          </a:rPr>
                          <m:t>𝒊</m:t>
                        </m:r>
                      </m:sub>
                    </m:sSub>
                    <m:r>
                      <a:rPr lang="en-US" altLang="zh-CN" i="1" dirty="0" smtClean="0">
                        <a:solidFill>
                          <a:schemeClr val="tx1"/>
                        </a:solidFill>
                        <a:latin typeface="Cambria Math"/>
                        <a:ea typeface="宋体" charset="-122"/>
                      </a:rPr>
                      <m:t>)</m:t>
                    </m:r>
                    <m:r>
                      <a:rPr lang="en-US" altLang="zh-CN" i="1" dirty="0" smtClean="0">
                        <a:solidFill>
                          <a:schemeClr val="tx1"/>
                        </a:solidFill>
                        <a:latin typeface="Cambria Math"/>
                        <a:ea typeface="宋体" charset="-122"/>
                      </a:rPr>
                      <m:t>𝑝</m:t>
                    </m:r>
                    <m:r>
                      <a:rPr lang="en-US" altLang="zh-CN" i="1" dirty="0" smtClean="0">
                        <a:solidFill>
                          <a:schemeClr val="tx1"/>
                        </a:solidFill>
                        <a:latin typeface="Cambria Math"/>
                        <a:ea typeface="宋体" charset="-122"/>
                      </a:rPr>
                      <m:t>(</m:t>
                    </m:r>
                    <m:r>
                      <a:rPr lang="en-US" altLang="zh-CN" i="1" dirty="0" err="1" smtClean="0">
                        <a:solidFill>
                          <a:schemeClr val="tx1"/>
                        </a:solidFill>
                        <a:latin typeface="Cambria Math"/>
                        <a:ea typeface="宋体" charset="-122"/>
                      </a:rPr>
                      <m:t>𝑦</m:t>
                    </m:r>
                    <m:r>
                      <a:rPr lang="en-US" altLang="zh-CN" i="1" baseline="-25000" dirty="0" err="1" smtClean="0">
                        <a:solidFill>
                          <a:schemeClr val="tx1"/>
                        </a:solidFill>
                        <a:latin typeface="Cambria Math"/>
                        <a:ea typeface="宋体" charset="-122"/>
                      </a:rPr>
                      <m:t>𝑗</m:t>
                    </m:r>
                    <m:r>
                      <a:rPr lang="en-US" altLang="zh-CN" i="1" dirty="0" smtClean="0">
                        <a:solidFill>
                          <a:schemeClr val="tx1"/>
                        </a:solidFill>
                        <a:latin typeface="Cambria Math"/>
                        <a:ea typeface="宋体" charset="-122"/>
                      </a:rPr>
                      <m:t>)</m:t>
                    </m:r>
                  </m:oMath>
                </a14:m>
                <a:r>
                  <a:rPr lang="zh-CN" altLang="en-US" dirty="0" smtClean="0">
                    <a:ea typeface="宋体" charset="-122"/>
                  </a:rPr>
                  <a:t>，有</a:t>
                </a:r>
                <a:endParaRPr lang="zh-CN" altLang="pl-PL" i="1" dirty="0" smtClean="0">
                  <a:ea typeface="宋体" charset="-122"/>
                </a:endParaRPr>
              </a:p>
              <a:p>
                <a:pPr algn="ctr" eaLnBrk="1" hangingPunct="1">
                  <a:buFontTx/>
                  <a:buNone/>
                </a:pPr>
                <a14:m>
                  <m:oMathPara xmlns:m="http://schemas.openxmlformats.org/officeDocument/2006/math">
                    <m:oMathParaPr>
                      <m:jc m:val="centerGroup"/>
                    </m:oMathParaPr>
                    <m:oMath xmlns:m="http://schemas.openxmlformats.org/officeDocument/2006/math">
                      <m:r>
                        <a:rPr lang="pl-PL" altLang="zh-CN" b="1" i="1" dirty="0">
                          <a:solidFill>
                            <a:srgbClr val="FF00FF"/>
                          </a:solidFill>
                          <a:latin typeface="Cambria Math"/>
                        </a:rPr>
                        <m:t>𝑰</m:t>
                      </m:r>
                      <m:r>
                        <a:rPr lang="pl-PL" altLang="zh-CN" b="1" i="1" dirty="0">
                          <a:solidFill>
                            <a:srgbClr val="FF00FF"/>
                          </a:solidFill>
                          <a:latin typeface="Cambria Math"/>
                        </a:rPr>
                        <m:t>(</m:t>
                      </m:r>
                      <m:sSub>
                        <m:sSubPr>
                          <m:ctrlPr>
                            <a:rPr lang="pl-PL" altLang="zh-CN" b="1" i="1" dirty="0">
                              <a:solidFill>
                                <a:srgbClr val="FF00FF"/>
                              </a:solidFill>
                              <a:latin typeface="Cambria Math" panose="02040503050406030204" pitchFamily="18" charset="0"/>
                            </a:rPr>
                          </m:ctrlPr>
                        </m:sSubPr>
                        <m:e>
                          <m:r>
                            <a:rPr lang="en-US" altLang="zh-CN" b="1" i="1" dirty="0">
                              <a:solidFill>
                                <a:srgbClr val="FF00FF"/>
                              </a:solidFill>
                              <a:latin typeface="Cambria Math"/>
                            </a:rPr>
                            <m:t>𝒙</m:t>
                          </m:r>
                        </m:e>
                        <m:sub>
                          <m:r>
                            <a:rPr lang="en-US" altLang="zh-CN" b="1" i="1" dirty="0">
                              <a:solidFill>
                                <a:srgbClr val="FF00FF"/>
                              </a:solidFill>
                              <a:latin typeface="Cambria Math"/>
                            </a:rPr>
                            <m:t>𝒊</m:t>
                          </m:r>
                        </m:sub>
                      </m:sSub>
                      <m:r>
                        <a:rPr lang="pl-PL" altLang="zh-CN" b="1" i="1" dirty="0">
                          <a:solidFill>
                            <a:srgbClr val="FF00FF"/>
                          </a:solidFill>
                          <a:latin typeface="Cambria Math"/>
                        </a:rPr>
                        <m:t>,</m:t>
                      </m:r>
                      <m:sSub>
                        <m:sSubPr>
                          <m:ctrlPr>
                            <a:rPr lang="en-US" altLang="zh-CN" b="1" i="1" dirty="0">
                              <a:solidFill>
                                <a:srgbClr val="FF00FF"/>
                              </a:solidFill>
                              <a:latin typeface="Cambria Math" panose="02040503050406030204" pitchFamily="18" charset="0"/>
                            </a:rPr>
                          </m:ctrlPr>
                        </m:sSubPr>
                        <m:e>
                          <m:r>
                            <a:rPr lang="en-US" altLang="zh-CN" b="1" i="1" dirty="0">
                              <a:solidFill>
                                <a:srgbClr val="FF00FF"/>
                              </a:solidFill>
                              <a:latin typeface="Cambria Math"/>
                            </a:rPr>
                            <m:t>𝑦</m:t>
                          </m:r>
                        </m:e>
                        <m:sub>
                          <m:r>
                            <a:rPr lang="en-US" altLang="zh-CN" b="1" i="1" dirty="0">
                              <a:solidFill>
                                <a:srgbClr val="FF00FF"/>
                              </a:solidFill>
                              <a:latin typeface="Cambria Math"/>
                            </a:rPr>
                            <m:t>𝑗</m:t>
                          </m:r>
                        </m:sub>
                      </m:sSub>
                      <m:r>
                        <a:rPr lang="pl-PL" altLang="zh-CN" b="1" i="1" dirty="0">
                          <a:solidFill>
                            <a:srgbClr val="FF00FF"/>
                          </a:solidFill>
                          <a:latin typeface="Cambria Math"/>
                        </a:rPr>
                        <m:t>)</m:t>
                      </m:r>
                      <m:r>
                        <a:rPr lang="zh-CN" altLang="pl-PL" b="1" i="1" dirty="0">
                          <a:solidFill>
                            <a:srgbClr val="FF00FF"/>
                          </a:solidFill>
                          <a:latin typeface="Cambria Math"/>
                        </a:rPr>
                        <m:t>＝</m:t>
                      </m:r>
                      <m:r>
                        <a:rPr lang="pl-PL" altLang="zh-CN" b="1" i="1" dirty="0">
                          <a:solidFill>
                            <a:srgbClr val="FF00FF"/>
                          </a:solidFill>
                          <a:latin typeface="Cambria Math"/>
                        </a:rPr>
                        <m:t>𝑰</m:t>
                      </m:r>
                      <m:r>
                        <a:rPr lang="pl-PL" altLang="zh-CN" b="1" i="1" dirty="0">
                          <a:solidFill>
                            <a:srgbClr val="FF00FF"/>
                          </a:solidFill>
                          <a:latin typeface="Cambria Math"/>
                        </a:rPr>
                        <m:t>(</m:t>
                      </m:r>
                      <m:sSub>
                        <m:sSubPr>
                          <m:ctrlPr>
                            <a:rPr lang="pl-PL" altLang="zh-CN" b="1" i="1" dirty="0">
                              <a:solidFill>
                                <a:srgbClr val="FF00FF"/>
                              </a:solidFill>
                              <a:latin typeface="Cambria Math" panose="02040503050406030204" pitchFamily="18" charset="0"/>
                            </a:rPr>
                          </m:ctrlPr>
                        </m:sSubPr>
                        <m:e>
                          <m:r>
                            <a:rPr lang="en-US" altLang="zh-CN" b="1" i="1" dirty="0">
                              <a:solidFill>
                                <a:srgbClr val="FF00FF"/>
                              </a:solidFill>
                              <a:latin typeface="Cambria Math"/>
                            </a:rPr>
                            <m:t>𝒙</m:t>
                          </m:r>
                        </m:e>
                        <m:sub>
                          <m:r>
                            <a:rPr lang="en-US" altLang="zh-CN" b="1" i="1" dirty="0">
                              <a:solidFill>
                                <a:srgbClr val="FF00FF"/>
                              </a:solidFill>
                              <a:latin typeface="Cambria Math"/>
                            </a:rPr>
                            <m:t>𝒊</m:t>
                          </m:r>
                        </m:sub>
                      </m:sSub>
                      <m:r>
                        <a:rPr lang="pl-PL" altLang="zh-CN" b="1" i="1" dirty="0">
                          <a:solidFill>
                            <a:srgbClr val="FF00FF"/>
                          </a:solidFill>
                          <a:latin typeface="Cambria Math"/>
                        </a:rPr>
                        <m:t>)</m:t>
                      </m:r>
                      <m:r>
                        <a:rPr lang="zh-CN" altLang="pl-PL" b="1" i="1" dirty="0">
                          <a:solidFill>
                            <a:srgbClr val="FF00FF"/>
                          </a:solidFill>
                          <a:latin typeface="Cambria Math"/>
                        </a:rPr>
                        <m:t>＋</m:t>
                      </m:r>
                      <m:r>
                        <a:rPr lang="pl-PL" altLang="zh-CN" b="1" i="1" dirty="0">
                          <a:solidFill>
                            <a:srgbClr val="FF00FF"/>
                          </a:solidFill>
                          <a:latin typeface="Cambria Math"/>
                        </a:rPr>
                        <m:t>𝑰</m:t>
                      </m:r>
                      <m:r>
                        <a:rPr lang="pl-PL" altLang="zh-CN" b="1" i="1" dirty="0">
                          <a:solidFill>
                            <a:srgbClr val="FF00FF"/>
                          </a:solidFill>
                          <a:latin typeface="Cambria Math"/>
                        </a:rPr>
                        <m:t>(</m:t>
                      </m:r>
                      <m:sSub>
                        <m:sSubPr>
                          <m:ctrlPr>
                            <a:rPr lang="en-US" altLang="zh-CN" b="1" i="1" dirty="0">
                              <a:solidFill>
                                <a:srgbClr val="FF00FF"/>
                              </a:solidFill>
                              <a:latin typeface="Cambria Math" panose="02040503050406030204" pitchFamily="18" charset="0"/>
                            </a:rPr>
                          </m:ctrlPr>
                        </m:sSubPr>
                        <m:e>
                          <m:r>
                            <a:rPr lang="en-US" altLang="zh-CN" b="1" i="1" dirty="0">
                              <a:solidFill>
                                <a:srgbClr val="FF00FF"/>
                              </a:solidFill>
                              <a:latin typeface="Cambria Math"/>
                            </a:rPr>
                            <m:t>𝑦</m:t>
                          </m:r>
                        </m:e>
                        <m:sub>
                          <m:r>
                            <a:rPr lang="en-US" altLang="zh-CN" b="1" i="1" dirty="0">
                              <a:solidFill>
                                <a:srgbClr val="FF00FF"/>
                              </a:solidFill>
                              <a:latin typeface="Cambria Math"/>
                            </a:rPr>
                            <m:t>𝑗</m:t>
                          </m:r>
                        </m:sub>
                      </m:sSub>
                      <m:r>
                        <a:rPr lang="pl-PL" altLang="zh-CN" b="1" i="1" dirty="0">
                          <a:solidFill>
                            <a:srgbClr val="FF00FF"/>
                          </a:solidFill>
                          <a:latin typeface="Cambria Math"/>
                        </a:rPr>
                        <m:t>)</m:t>
                      </m:r>
                    </m:oMath>
                  </m:oMathPara>
                </a14:m>
                <a:endParaRPr lang="en-US" altLang="zh-CN" b="1" i="1" dirty="0" smtClean="0">
                  <a:solidFill>
                    <a:srgbClr val="FF00FF"/>
                  </a:solidFill>
                  <a:latin typeface="Cambria Math"/>
                </a:endParaRPr>
              </a:p>
              <a:p>
                <a:pPr eaLnBrk="1" hangingPunct="1"/>
                <a:r>
                  <a:rPr lang="zh-CN" altLang="en-US" b="1" dirty="0">
                    <a:solidFill>
                      <a:srgbClr val="CC3300"/>
                    </a:solidFill>
                    <a:ea typeface="宋体" charset="-122"/>
                  </a:rPr>
                  <a:t>条件自信息</a:t>
                </a:r>
                <a:r>
                  <a:rPr lang="zh-CN" altLang="en-US" b="1" dirty="0" smtClean="0">
                    <a:solidFill>
                      <a:srgbClr val="CC3300"/>
                    </a:solidFill>
                    <a:ea typeface="宋体" charset="-122"/>
                  </a:rPr>
                  <a:t>量：</a:t>
                </a:r>
                <a:r>
                  <a:rPr lang="zh-CN" altLang="en-US" dirty="0" smtClean="0">
                    <a:ea typeface="宋体" charset="-122"/>
                  </a:rPr>
                  <a:t>若</a:t>
                </a:r>
                <a:r>
                  <a:rPr lang="zh-CN" altLang="en-US" dirty="0">
                    <a:ea typeface="宋体" charset="-122"/>
                  </a:rPr>
                  <a:t>两个消息不是独立的，则事件</a:t>
                </a:r>
                <a14:m>
                  <m:oMath xmlns:m="http://schemas.openxmlformats.org/officeDocument/2006/math">
                    <m:r>
                      <a:rPr lang="en-US" altLang="zh-CN" i="1" dirty="0">
                        <a:latin typeface="Cambria Math"/>
                        <a:ea typeface="宋体" charset="-122"/>
                      </a:rPr>
                      <m:t>𝑦</m:t>
                    </m:r>
                    <m:r>
                      <a:rPr lang="en-US" altLang="zh-CN" i="1" baseline="-25000" dirty="0" err="1">
                        <a:latin typeface="Cambria Math"/>
                        <a:ea typeface="宋体" charset="-122"/>
                      </a:rPr>
                      <m:t>𝑗</m:t>
                    </m:r>
                  </m:oMath>
                </a14:m>
                <a:r>
                  <a:rPr lang="zh-CN" altLang="en-US" dirty="0">
                    <a:ea typeface="宋体" charset="-122"/>
                  </a:rPr>
                  <a:t>出现的条件下，随机事件</a:t>
                </a:r>
                <a14:m>
                  <m:oMath xmlns:m="http://schemas.openxmlformats.org/officeDocument/2006/math">
                    <m:r>
                      <a:rPr lang="en-US" altLang="zh-CN" i="1" dirty="0">
                        <a:latin typeface="Cambria Math"/>
                        <a:ea typeface="宋体" charset="-122"/>
                      </a:rPr>
                      <m:t>𝑥</m:t>
                    </m:r>
                    <m:r>
                      <a:rPr lang="en-US" altLang="zh-CN" i="1" baseline="-25000" dirty="0">
                        <a:latin typeface="Cambria Math"/>
                        <a:ea typeface="宋体" charset="-122"/>
                      </a:rPr>
                      <m:t>𝑖</m:t>
                    </m:r>
                  </m:oMath>
                </a14:m>
                <a:r>
                  <a:rPr lang="zh-CN" altLang="en-US" dirty="0">
                    <a:ea typeface="宋体" charset="-122"/>
                  </a:rPr>
                  <a:t>发生的</a:t>
                </a:r>
                <a:r>
                  <a:rPr lang="zh-CN" altLang="en-US" b="1" dirty="0">
                    <a:solidFill>
                      <a:srgbClr val="CC3300"/>
                    </a:solidFill>
                    <a:ea typeface="宋体" charset="-122"/>
                  </a:rPr>
                  <a:t>条件自信息量</a:t>
                </a:r>
                <a:r>
                  <a:rPr lang="zh-CN" altLang="en-US" dirty="0">
                    <a:ea typeface="宋体" charset="-122"/>
                  </a:rPr>
                  <a:t>定义为条件概率对数的负值：</a:t>
                </a:r>
              </a:p>
              <a:p>
                <a:pPr algn="ctr" eaLnBrk="1" hangingPunct="1">
                  <a:buFontTx/>
                  <a:buNone/>
                </a:pPr>
                <a14:m>
                  <m:oMathPara xmlns:m="http://schemas.openxmlformats.org/officeDocument/2006/math">
                    <m:oMathParaPr>
                      <m:jc m:val="centerGroup"/>
                    </m:oMathParaPr>
                    <m:oMath xmlns:m="http://schemas.openxmlformats.org/officeDocument/2006/math">
                      <m:r>
                        <a:rPr lang="en-US" altLang="zh-CN" b="1" i="1" dirty="0">
                          <a:solidFill>
                            <a:srgbClr val="FF0000"/>
                          </a:solidFill>
                          <a:latin typeface="Cambria Math"/>
                          <a:ea typeface="宋体" charset="-122"/>
                        </a:rPr>
                        <m:t>𝑰</m:t>
                      </m:r>
                      <m:r>
                        <a:rPr lang="en-US" altLang="zh-CN" b="1" i="1" dirty="0">
                          <a:solidFill>
                            <a:srgbClr val="FF0000"/>
                          </a:solidFill>
                          <a:latin typeface="Cambria Math"/>
                          <a:ea typeface="宋体" charset="-122"/>
                        </a:rPr>
                        <m:t>(</m:t>
                      </m:r>
                      <m:sSub>
                        <m:sSubPr>
                          <m:ctrlPr>
                            <a:rPr lang="pl-PL" altLang="zh-CN" b="1" i="1" dirty="0">
                              <a:solidFill>
                                <a:srgbClr val="FF0000"/>
                              </a:solidFill>
                              <a:latin typeface="Cambria Math" panose="02040503050406030204" pitchFamily="18" charset="0"/>
                            </a:rPr>
                          </m:ctrlPr>
                        </m:sSubPr>
                        <m:e>
                          <m:r>
                            <a:rPr lang="en-US" altLang="zh-CN" b="1" i="1" dirty="0">
                              <a:solidFill>
                                <a:srgbClr val="FF0000"/>
                              </a:solidFill>
                              <a:latin typeface="Cambria Math"/>
                            </a:rPr>
                            <m:t>𝒙</m:t>
                          </m:r>
                        </m:e>
                        <m:sub>
                          <m:r>
                            <a:rPr lang="en-US" altLang="zh-CN" b="1" i="1" dirty="0">
                              <a:solidFill>
                                <a:srgbClr val="FF0000"/>
                              </a:solidFill>
                              <a:latin typeface="Cambria Math"/>
                            </a:rPr>
                            <m:t>𝒊</m:t>
                          </m:r>
                        </m:sub>
                      </m:sSub>
                      <m:r>
                        <a:rPr lang="en-US" altLang="zh-CN" b="1" i="1" dirty="0">
                          <a:solidFill>
                            <a:srgbClr val="FF0000"/>
                          </a:solidFill>
                          <a:latin typeface="Cambria Math"/>
                          <a:ea typeface="宋体" charset="-122"/>
                        </a:rPr>
                        <m:t>/</m:t>
                      </m:r>
                      <m:r>
                        <a:rPr lang="en-US" altLang="zh-CN" b="1" i="1" dirty="0" err="1">
                          <a:solidFill>
                            <a:srgbClr val="FF0000"/>
                          </a:solidFill>
                          <a:latin typeface="Cambria Math"/>
                          <a:ea typeface="宋体" charset="-122"/>
                        </a:rPr>
                        <m:t>𝒚</m:t>
                      </m:r>
                      <m:r>
                        <a:rPr lang="en-US" altLang="zh-CN" b="1" i="1" baseline="-25000" dirty="0" err="1">
                          <a:solidFill>
                            <a:srgbClr val="FF0000"/>
                          </a:solidFill>
                          <a:latin typeface="Cambria Math"/>
                          <a:ea typeface="宋体" charset="-122"/>
                        </a:rPr>
                        <m:t>𝒋</m:t>
                      </m:r>
                      <m:r>
                        <a:rPr lang="en-US" altLang="zh-CN" b="1" i="1" dirty="0">
                          <a:solidFill>
                            <a:srgbClr val="FF0000"/>
                          </a:solidFill>
                          <a:latin typeface="Cambria Math"/>
                          <a:ea typeface="宋体" charset="-122"/>
                        </a:rPr>
                        <m:t>)</m:t>
                      </m:r>
                      <m:r>
                        <a:rPr lang="zh-CN" altLang="en-US" b="1" i="1" dirty="0">
                          <a:solidFill>
                            <a:srgbClr val="FF0000"/>
                          </a:solidFill>
                          <a:latin typeface="Cambria Math"/>
                          <a:ea typeface="宋体" charset="-122"/>
                        </a:rPr>
                        <m:t>＝－</m:t>
                      </m:r>
                      <m:r>
                        <m:rPr>
                          <m:sty m:val="p"/>
                        </m:rPr>
                        <a:rPr lang="en-US" altLang="zh-CN" b="1" i="1" dirty="0">
                          <a:solidFill>
                            <a:srgbClr val="FF0000"/>
                          </a:solidFill>
                          <a:latin typeface="Cambria Math"/>
                          <a:ea typeface="宋体" charset="-122"/>
                        </a:rPr>
                        <m:t>log</m:t>
                      </m:r>
                      <m:r>
                        <a:rPr lang="en-US" altLang="zh-CN" b="1" i="1" baseline="-25000" dirty="0">
                          <a:solidFill>
                            <a:srgbClr val="FF0000"/>
                          </a:solidFill>
                          <a:latin typeface="Cambria Math"/>
                          <a:ea typeface="宋体" charset="-122"/>
                        </a:rPr>
                        <m:t>𝟐</m:t>
                      </m:r>
                      <m:r>
                        <a:rPr lang="en-US" altLang="zh-CN" b="1" i="1" dirty="0">
                          <a:solidFill>
                            <a:srgbClr val="FF0000"/>
                          </a:solidFill>
                          <a:latin typeface="Cambria Math"/>
                          <a:ea typeface="宋体" charset="-122"/>
                        </a:rPr>
                        <m:t> </m:t>
                      </m:r>
                      <m:r>
                        <a:rPr lang="en-US" altLang="zh-CN" b="1" i="1" dirty="0">
                          <a:solidFill>
                            <a:srgbClr val="FF0000"/>
                          </a:solidFill>
                          <a:latin typeface="Cambria Math"/>
                          <a:ea typeface="宋体" charset="-122"/>
                        </a:rPr>
                        <m:t>𝒑</m:t>
                      </m:r>
                      <m:r>
                        <a:rPr lang="en-US" altLang="zh-CN" b="1" i="1" dirty="0">
                          <a:solidFill>
                            <a:srgbClr val="FF0000"/>
                          </a:solidFill>
                          <a:latin typeface="Cambria Math"/>
                          <a:ea typeface="宋体" charset="-122"/>
                        </a:rPr>
                        <m:t>(</m:t>
                      </m:r>
                      <m:sSub>
                        <m:sSubPr>
                          <m:ctrlPr>
                            <a:rPr lang="pl-PL" altLang="zh-CN" b="1" i="1" dirty="0">
                              <a:solidFill>
                                <a:srgbClr val="FF0000"/>
                              </a:solidFill>
                              <a:latin typeface="Cambria Math" panose="02040503050406030204" pitchFamily="18" charset="0"/>
                            </a:rPr>
                          </m:ctrlPr>
                        </m:sSubPr>
                        <m:e>
                          <m:r>
                            <a:rPr lang="en-US" altLang="zh-CN" b="1" i="1" dirty="0">
                              <a:solidFill>
                                <a:srgbClr val="FF0000"/>
                              </a:solidFill>
                              <a:latin typeface="Cambria Math"/>
                            </a:rPr>
                            <m:t>𝒙</m:t>
                          </m:r>
                        </m:e>
                        <m:sub>
                          <m:r>
                            <a:rPr lang="en-US" altLang="zh-CN" b="1" i="1" dirty="0">
                              <a:solidFill>
                                <a:srgbClr val="FF0000"/>
                              </a:solidFill>
                              <a:latin typeface="Cambria Math"/>
                            </a:rPr>
                            <m:t>𝒊</m:t>
                          </m:r>
                        </m:sub>
                      </m:sSub>
                      <m:r>
                        <a:rPr lang="en-US" altLang="zh-CN" b="1" i="1" dirty="0">
                          <a:solidFill>
                            <a:srgbClr val="FF0000"/>
                          </a:solidFill>
                          <a:latin typeface="Cambria Math"/>
                          <a:ea typeface="宋体" charset="-122"/>
                        </a:rPr>
                        <m:t>/</m:t>
                      </m:r>
                      <m:r>
                        <a:rPr lang="en-US" altLang="zh-CN" b="1" i="1" dirty="0" err="1">
                          <a:solidFill>
                            <a:srgbClr val="FF0000"/>
                          </a:solidFill>
                          <a:latin typeface="Cambria Math"/>
                          <a:ea typeface="宋体" charset="-122"/>
                        </a:rPr>
                        <m:t>𝒚</m:t>
                      </m:r>
                      <m:r>
                        <a:rPr lang="en-US" altLang="zh-CN" b="1" i="1" baseline="-25000" dirty="0" err="1">
                          <a:solidFill>
                            <a:srgbClr val="FF0000"/>
                          </a:solidFill>
                          <a:latin typeface="Cambria Math"/>
                          <a:ea typeface="宋体" charset="-122"/>
                        </a:rPr>
                        <m:t>𝒋</m:t>
                      </m:r>
                      <m:r>
                        <a:rPr lang="en-US" altLang="zh-CN" b="1" i="1" dirty="0">
                          <a:solidFill>
                            <a:srgbClr val="FF0000"/>
                          </a:solidFill>
                          <a:latin typeface="Cambria Math"/>
                          <a:ea typeface="宋体" charset="-122"/>
                        </a:rPr>
                        <m:t>)</m:t>
                      </m:r>
                    </m:oMath>
                  </m:oMathPara>
                </a14:m>
                <a:endParaRPr lang="en-US" altLang="zh-CN" b="1" i="1" dirty="0" smtClean="0">
                  <a:solidFill>
                    <a:srgbClr val="FF00FF"/>
                  </a:solidFill>
                  <a:latin typeface="Cambria Math"/>
                </a:endParaRPr>
              </a:p>
              <a:p>
                <a:pPr algn="ctr" eaLnBrk="1" hangingPunct="1">
                  <a:buFontTx/>
                  <a:buNone/>
                </a:pPr>
                <a:endParaRPr lang="zh-CN" altLang="en-US" b="1" i="1" dirty="0">
                  <a:solidFill>
                    <a:srgbClr val="FF00FF"/>
                  </a:solidFill>
                  <a:latin typeface="Cambria Math"/>
                </a:endParaRPr>
              </a:p>
            </p:txBody>
          </p:sp>
        </mc:Choice>
        <mc:Fallback xmlns="">
          <p:sp>
            <p:nvSpPr>
              <p:cNvPr id="55298"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r="-1111"/>
                </a:stretch>
              </a:blipFill>
            </p:spPr>
            <p:txBody>
              <a:bodyPr/>
              <a:lstStyle/>
              <a:p>
                <a:r>
                  <a:rPr lang="zh-CN" altLang="en-US">
                    <a:noFill/>
                  </a:rPr>
                  <a:t> </a:t>
                </a:r>
              </a:p>
            </p:txBody>
          </p:sp>
        </mc:Fallback>
      </mc:AlternateContent>
      <p:sp>
        <p:nvSpPr>
          <p:cNvPr id="55299" name="日期占位符 3"/>
          <p:cNvSpPr>
            <a:spLocks noGrp="1"/>
          </p:cNvSpPr>
          <p:nvPr>
            <p:ph type="dt" sz="quarter" idx="10"/>
          </p:nvPr>
        </p:nvSpPr>
        <p:spPr>
          <a:noFill/>
        </p:spPr>
        <p:txBody>
          <a:bodyPr/>
          <a:lstStyle/>
          <a:p>
            <a:fld id="{152E2579-C72F-443E-BF73-F95B5DF8AA0F}" type="datetime1">
              <a:rPr lang="zh-CN" altLang="en-US" smtClean="0">
                <a:ea typeface="宋体" charset="-122"/>
              </a:rPr>
              <a:pPr/>
              <a:t>2018/11/13</a:t>
            </a:fld>
            <a:endParaRPr lang="en-US" altLang="zh-CN" smtClean="0">
              <a:ea typeface="宋体" charset="-122"/>
            </a:endParaRPr>
          </a:p>
        </p:txBody>
      </p:sp>
      <p:sp>
        <p:nvSpPr>
          <p:cNvPr id="5530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55301" name="灯片编号占位符 5"/>
          <p:cNvSpPr>
            <a:spLocks noGrp="1"/>
          </p:cNvSpPr>
          <p:nvPr>
            <p:ph type="sldNum" sz="quarter" idx="12"/>
          </p:nvPr>
        </p:nvSpPr>
        <p:spPr>
          <a:noFill/>
        </p:spPr>
        <p:txBody>
          <a:bodyPr/>
          <a:lstStyle/>
          <a:p>
            <a:fld id="{8482C388-82A2-4386-A6F2-6177B1F8B36B}" type="slidenum">
              <a:rPr lang="en-US" altLang="zh-CN" smtClean="0">
                <a:ea typeface="宋体" charset="-122"/>
              </a:rPr>
              <a:pPr/>
              <a:t>28</a:t>
            </a:fld>
            <a:endParaRPr lang="en-US" altLang="zh-CN"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5298">
                                            <p:txEl>
                                              <p:pRg st="4" end="4"/>
                                            </p:txEl>
                                          </p:spTgt>
                                        </p:tgtEl>
                                        <p:attrNameLst>
                                          <p:attrName>style.visibility</p:attrName>
                                        </p:attrNameLst>
                                      </p:cBhvr>
                                      <p:to>
                                        <p:strVal val="visible"/>
                                      </p:to>
                                    </p:set>
                                    <p:animEffect transition="in" filter="barn(inVertical)">
                                      <p:cBhvr>
                                        <p:cTn id="7" dur="500"/>
                                        <p:tgtEl>
                                          <p:spTgt spid="55298">
                                            <p:txEl>
                                              <p:pRg st="4" end="4"/>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5298">
                                            <p:txEl>
                                              <p:pRg st="5" end="5"/>
                                            </p:txEl>
                                          </p:spTgt>
                                        </p:tgtEl>
                                        <p:attrNameLst>
                                          <p:attrName>style.visibility</p:attrName>
                                        </p:attrNameLst>
                                      </p:cBhvr>
                                      <p:to>
                                        <p:strVal val="visible"/>
                                      </p:to>
                                    </p:set>
                                    <p:animEffect transition="in" filter="barn(inVertical)">
                                      <p:cBhvr>
                                        <p:cTn id="10" dur="500"/>
                                        <p:tgtEl>
                                          <p:spTgt spid="552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p:cNvSpPr>
          <p:nvPr>
            <p:ph type="title"/>
          </p:nvPr>
        </p:nvSpPr>
        <p:spPr/>
        <p:txBody>
          <a:bodyPr/>
          <a:lstStyle/>
          <a:p>
            <a:pPr eaLnBrk="1" hangingPunct="1"/>
            <a:r>
              <a:rPr lang="zh-CN" altLang="en-US" smtClean="0">
                <a:ea typeface="宋体" charset="-122"/>
              </a:rPr>
              <a:t>信息函数的不足</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eaLnBrk="1" hangingPunct="1"/>
                <a:r>
                  <a:rPr lang="zh-CN" altLang="en-US" dirty="0" smtClean="0">
                    <a:ea typeface="宋体" charset="-122"/>
                  </a:rPr>
                  <a:t>函数</a:t>
                </a:r>
                <a14:m>
                  <m:oMath xmlns:m="http://schemas.openxmlformats.org/officeDocument/2006/math">
                    <m:r>
                      <a:rPr lang="en-US" altLang="zh-CN" i="1" dirty="0" smtClean="0">
                        <a:latin typeface="Cambria Math"/>
                        <a:ea typeface="宋体" charset="-122"/>
                      </a:rPr>
                      <m:t>𝐼</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使得信息度量成为可能，但在信息度量方面仍然存在不足：</a:t>
                </a:r>
                <a:endParaRPr lang="en-US" altLang="zh-CN" dirty="0" smtClean="0">
                  <a:ea typeface="宋体" charset="-122"/>
                </a:endParaRPr>
              </a:p>
              <a:p>
                <a:pPr lvl="1" eaLnBrk="1" hangingPunct="1"/>
                <a:r>
                  <a:rPr lang="zh-CN" altLang="en-US" dirty="0" smtClean="0">
                    <a:ea typeface="宋体" charset="-122"/>
                  </a:rPr>
                  <a:t>信源产生符号</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oMath>
                </a14:m>
                <a:r>
                  <a:rPr lang="zh-CN" altLang="en-US" dirty="0" smtClean="0">
                    <a:ea typeface="宋体" charset="-122"/>
                  </a:rPr>
                  <a:t>是以</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为概率的随机事件，相应的自信息量</a:t>
                </a:r>
                <a14:m>
                  <m:oMath xmlns:m="http://schemas.openxmlformats.org/officeDocument/2006/math">
                    <m:r>
                      <a:rPr lang="en-US" altLang="zh-CN" i="1" dirty="0" smtClean="0">
                        <a:latin typeface="Cambria Math"/>
                        <a:ea typeface="宋体" charset="-122"/>
                      </a:rPr>
                      <m:t>𝐼</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也是一个以</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为概率的随机量。显然，</a:t>
                </a:r>
                <a:r>
                  <a:rPr lang="zh-CN" altLang="en-US" dirty="0" smtClean="0">
                    <a:solidFill>
                      <a:srgbClr val="FF0000"/>
                    </a:solidFill>
                    <a:ea typeface="宋体" charset="-122"/>
                  </a:rPr>
                  <a:t>用随机量来度量信息是不方便的</a:t>
                </a:r>
                <a:endParaRPr lang="en-US" altLang="zh-CN" dirty="0" smtClean="0">
                  <a:solidFill>
                    <a:srgbClr val="FF0000"/>
                  </a:solidFill>
                  <a:ea typeface="宋体" charset="-122"/>
                </a:endParaRPr>
              </a:p>
              <a:p>
                <a:pPr lvl="1" eaLnBrk="1" hangingPunct="1"/>
                <a:r>
                  <a:rPr lang="zh-CN" altLang="en-US" dirty="0" smtClean="0">
                    <a:ea typeface="宋体" charset="-122"/>
                  </a:rPr>
                  <a:t>信息函数</a:t>
                </a:r>
                <a14:m>
                  <m:oMath xmlns:m="http://schemas.openxmlformats.org/officeDocument/2006/math">
                    <m:r>
                      <a:rPr lang="en-US" altLang="zh-CN" i="1" dirty="0" smtClean="0">
                        <a:latin typeface="Cambria Math"/>
                        <a:ea typeface="宋体" charset="-122"/>
                      </a:rPr>
                      <m:t>𝐼</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只能表示信源发某一特定的具体符号</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oMath>
                </a14:m>
                <a:r>
                  <a:rPr lang="zh-CN" altLang="en-US" dirty="0" smtClean="0">
                    <a:ea typeface="宋体" charset="-122"/>
                  </a:rPr>
                  <a:t>所提供的信息量。不同的符号</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oMath>
                </a14:m>
                <a:r>
                  <a:rPr lang="zh-CN" altLang="en-US" dirty="0" smtClean="0">
                    <a:ea typeface="宋体" charset="-122"/>
                  </a:rPr>
                  <a:t>，有不同的自信息量。所以</a:t>
                </a:r>
                <a:r>
                  <a:rPr lang="zh-CN" altLang="en-US" dirty="0" smtClean="0">
                    <a:solidFill>
                      <a:srgbClr val="FF0000"/>
                    </a:solidFill>
                    <a:ea typeface="宋体" charset="-122"/>
                  </a:rPr>
                  <a:t>不足以作为整个信源的总体信息测度</a:t>
                </a:r>
                <a:endParaRPr lang="en-US" altLang="zh-CN" dirty="0" smtClean="0">
                  <a:solidFill>
                    <a:srgbClr val="FF0000"/>
                  </a:solidFill>
                  <a:ea typeface="宋体" charset="-122"/>
                </a:endParaRPr>
              </a:p>
              <a:p>
                <a:pPr eaLnBrk="1" hangingPunct="1"/>
                <a:r>
                  <a:rPr lang="zh-CN" altLang="en-US" b="1" dirty="0" smtClean="0">
                    <a:solidFill>
                      <a:srgbClr val="FF0000"/>
                    </a:solidFill>
                    <a:ea typeface="宋体" charset="-122"/>
                  </a:rPr>
                  <a:t>什么样的函数能更好的体现信息的度量哪？</a:t>
                </a:r>
                <a:endParaRPr lang="en-US" altLang="zh-CN" b="1" dirty="0" smtClean="0">
                  <a:solidFill>
                    <a:srgbClr val="FF0000"/>
                  </a:solidFill>
                  <a:ea typeface="宋体" charset="-122"/>
                </a:endParaRPr>
              </a:p>
              <a:p>
                <a:pPr eaLnBrk="1" hangingPunct="1"/>
                <a:endParaRPr lang="zh-CN" altLang="en-US" dirty="0" smtClean="0">
                  <a:ea typeface="宋体"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r="-1111"/>
                </a:stretch>
              </a:blipFill>
            </p:spPr>
            <p:txBody>
              <a:bodyPr/>
              <a:lstStyle/>
              <a:p>
                <a:r>
                  <a:rPr lang="zh-CN" altLang="en-US">
                    <a:noFill/>
                  </a:rPr>
                  <a:t> </a:t>
                </a:r>
              </a:p>
            </p:txBody>
          </p:sp>
        </mc:Fallback>
      </mc:AlternateContent>
      <p:sp>
        <p:nvSpPr>
          <p:cNvPr id="57347" name="日期占位符 3"/>
          <p:cNvSpPr>
            <a:spLocks noGrp="1"/>
          </p:cNvSpPr>
          <p:nvPr>
            <p:ph type="dt" sz="quarter" idx="10"/>
          </p:nvPr>
        </p:nvSpPr>
        <p:spPr>
          <a:noFill/>
        </p:spPr>
        <p:txBody>
          <a:bodyPr/>
          <a:lstStyle/>
          <a:p>
            <a:fld id="{DEA23A76-5E5A-473A-AF2D-9DD34350D371}" type="datetime1">
              <a:rPr lang="zh-CN" altLang="en-US" smtClean="0">
                <a:ea typeface="宋体" charset="-122"/>
              </a:rPr>
              <a:pPr/>
              <a:t>2018/11/13</a:t>
            </a:fld>
            <a:endParaRPr lang="en-US" altLang="zh-CN" smtClean="0">
              <a:ea typeface="宋体" charset="-122"/>
            </a:endParaRPr>
          </a:p>
        </p:txBody>
      </p:sp>
      <p:sp>
        <p:nvSpPr>
          <p:cNvPr id="5734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57349" name="灯片编号占位符 5"/>
          <p:cNvSpPr>
            <a:spLocks noGrp="1"/>
          </p:cNvSpPr>
          <p:nvPr>
            <p:ph type="sldNum" sz="quarter" idx="12"/>
          </p:nvPr>
        </p:nvSpPr>
        <p:spPr>
          <a:noFill/>
        </p:spPr>
        <p:txBody>
          <a:bodyPr/>
          <a:lstStyle/>
          <a:p>
            <a:fld id="{A572990E-F16A-411F-8725-769820108C0C}" type="slidenum">
              <a:rPr lang="en-US" altLang="zh-CN" smtClean="0">
                <a:ea typeface="宋体" charset="-122"/>
              </a:rPr>
              <a:pPr/>
              <a:t>29</a:t>
            </a:fld>
            <a:endParaRPr lang="en-US" altLang="zh-CN"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1"/>
          <p:cNvSpPr>
            <a:spLocks noGrp="1"/>
          </p:cNvSpPr>
          <p:nvPr>
            <p:ph type="title"/>
          </p:nvPr>
        </p:nvSpPr>
        <p:spPr/>
        <p:txBody>
          <a:bodyPr/>
          <a:lstStyle/>
          <a:p>
            <a:pPr eaLnBrk="1" hangingPunct="1"/>
            <a:r>
              <a:rPr lang="en-US" altLang="zh-CN" smtClean="0">
                <a:ea typeface="宋体" charset="-122"/>
              </a:rPr>
              <a:t>1. </a:t>
            </a:r>
            <a:r>
              <a:rPr lang="zh-CN" altLang="en-US" smtClean="0">
                <a:ea typeface="宋体" charset="-122"/>
              </a:rPr>
              <a:t>概率论基础</a:t>
            </a:r>
          </a:p>
        </p:txBody>
      </p:sp>
      <mc:AlternateContent xmlns:mc="http://schemas.openxmlformats.org/markup-compatibility/2006" xmlns:a14="http://schemas.microsoft.com/office/drawing/2010/main">
        <mc:Choice Requires="a14">
          <p:sp>
            <p:nvSpPr>
              <p:cNvPr id="2052" name="内容占位符 2"/>
              <p:cNvSpPr>
                <a:spLocks noGrp="1"/>
              </p:cNvSpPr>
              <p:nvPr>
                <p:ph idx="1"/>
              </p:nvPr>
            </p:nvSpPr>
            <p:spPr/>
            <p:txBody>
              <a:bodyPr/>
              <a:lstStyle/>
              <a:p>
                <a:pPr eaLnBrk="1" hangingPunct="1"/>
                <a:r>
                  <a:rPr lang="zh-CN" altLang="en-US" dirty="0" smtClean="0">
                    <a:ea typeface="宋体" charset="-122"/>
                  </a:rPr>
                  <a:t>一个试验可能产生多个结果，每个结果称为一个</a:t>
                </a:r>
                <a:r>
                  <a:rPr lang="zh-CN" altLang="en-US" dirty="0" smtClean="0">
                    <a:solidFill>
                      <a:srgbClr val="FF0000"/>
                    </a:solidFill>
                    <a:ea typeface="宋体" charset="-122"/>
                  </a:rPr>
                  <a:t>简单事件</a:t>
                </a:r>
                <a:r>
                  <a:rPr lang="zh-CN" altLang="en-US" dirty="0" smtClean="0">
                    <a:ea typeface="宋体" charset="-122"/>
                  </a:rPr>
                  <a:t>，所有可能结果的集合称为</a:t>
                </a:r>
                <a:r>
                  <a:rPr lang="zh-CN" altLang="en-US" dirty="0" smtClean="0">
                    <a:solidFill>
                      <a:srgbClr val="FF0000"/>
                    </a:solidFill>
                    <a:ea typeface="宋体" charset="-122"/>
                  </a:rPr>
                  <a:t>样本空间</a:t>
                </a:r>
                <a:endParaRPr lang="en-US" altLang="zh-CN" dirty="0" smtClean="0">
                  <a:solidFill>
                    <a:srgbClr val="FF0000"/>
                  </a:solidFill>
                  <a:ea typeface="宋体" charset="-122"/>
                </a:endParaRPr>
              </a:p>
              <a:p>
                <a:pPr lvl="1" eaLnBrk="1" hangingPunct="1"/>
                <a:r>
                  <a:rPr lang="zh-CN" altLang="en-US" dirty="0" smtClean="0">
                    <a:ea typeface="宋体" charset="-122"/>
                  </a:rPr>
                  <a:t>只考虑有限多个可能结果的</a:t>
                </a:r>
                <a:r>
                  <a:rPr lang="zh-CN" altLang="en-US" dirty="0" smtClean="0">
                    <a:solidFill>
                      <a:srgbClr val="FF00FF"/>
                    </a:solidFill>
                    <a:ea typeface="宋体" charset="-122"/>
                  </a:rPr>
                  <a:t>离散样本空间</a:t>
                </a:r>
                <a:endParaRPr lang="en-US" altLang="zh-CN" dirty="0" smtClean="0">
                  <a:solidFill>
                    <a:srgbClr val="FF00FF"/>
                  </a:solidFill>
                  <a:ea typeface="宋体" charset="-122"/>
                </a:endParaRPr>
              </a:p>
              <a:p>
                <a:pPr lvl="1" eaLnBrk="1" hangingPunct="1"/>
                <a:endParaRPr lang="zh-CN" altLang="en-US" dirty="0" smtClean="0">
                  <a:ea typeface="宋体" charset="-122"/>
                </a:endParaRPr>
              </a:p>
              <a:p>
                <a:pPr eaLnBrk="1" hangingPunct="1"/>
                <a:r>
                  <a:rPr lang="zh-CN" altLang="en-US" b="1" dirty="0" smtClean="0">
                    <a:solidFill>
                      <a:srgbClr val="FF0000"/>
                    </a:solidFill>
                    <a:ea typeface="宋体" charset="-122"/>
                  </a:rPr>
                  <a:t>定义</a:t>
                </a:r>
                <a:r>
                  <a:rPr lang="en-US" altLang="zh-CN" b="1" dirty="0" smtClean="0">
                    <a:solidFill>
                      <a:srgbClr val="FF0000"/>
                    </a:solidFill>
                    <a:ea typeface="宋体" charset="-122"/>
                  </a:rPr>
                  <a:t>1</a:t>
                </a:r>
                <a:r>
                  <a:rPr lang="zh-CN" altLang="en-US" dirty="0" smtClean="0">
                    <a:ea typeface="宋体" charset="-122"/>
                  </a:rPr>
                  <a:t>：样本空间</a:t>
                </a:r>
                <a14:m>
                  <m:oMath xmlns:m="http://schemas.openxmlformats.org/officeDocument/2006/math">
                    <m:r>
                      <a:rPr lang="en-US" altLang="zh-CN" i="1" dirty="0" smtClean="0">
                        <a:latin typeface="Cambria Math"/>
                        <a:ea typeface="宋体" charset="-122"/>
                      </a:rPr>
                      <m:t>𝑆</m:t>
                    </m:r>
                  </m:oMath>
                </a14:m>
                <a:r>
                  <a:rPr lang="zh-CN" altLang="en-US" dirty="0" smtClean="0">
                    <a:ea typeface="宋体" charset="-122"/>
                  </a:rPr>
                  <a:t>上的一个离散随机变量</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，用</a:t>
                </a:r>
                <a14:m>
                  <m:oMath xmlns:m="http://schemas.openxmlformats.org/officeDocument/2006/math">
                    <m:r>
                      <a:rPr lang="en-US" altLang="zh-CN" b="0"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𝑋</m:t>
                    </m:r>
                    <m:r>
                      <a:rPr lang="zh-CN" altLang="en-US"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oMath>
                </a14:m>
                <a:r>
                  <a:rPr lang="zh-CN" altLang="en-US" dirty="0" smtClean="0">
                    <a:ea typeface="宋体" charset="-122"/>
                  </a:rPr>
                  <a:t>表示随机变量取</a:t>
                </a:r>
                <a14:m>
                  <m:oMath xmlns:m="http://schemas.openxmlformats.org/officeDocument/2006/math">
                    <m:r>
                      <a:rPr lang="en-US" altLang="zh-CN" i="1" dirty="0" smtClean="0">
                        <a:latin typeface="Cambria Math"/>
                        <a:ea typeface="宋体" charset="-122"/>
                      </a:rPr>
                      <m:t>𝑥</m:t>
                    </m:r>
                  </m:oMath>
                </a14:m>
                <a:r>
                  <a:rPr lang="zh-CN" altLang="en-US" dirty="0" smtClean="0">
                    <a:ea typeface="宋体" charset="-122"/>
                  </a:rPr>
                  <a:t>时的</a:t>
                </a:r>
                <a:r>
                  <a:rPr lang="zh-CN" altLang="en-US" dirty="0" smtClean="0">
                    <a:solidFill>
                      <a:srgbClr val="FF0000"/>
                    </a:solidFill>
                    <a:ea typeface="宋体" charset="-122"/>
                  </a:rPr>
                  <a:t>概率</a:t>
                </a:r>
                <a:r>
                  <a:rPr lang="zh-CN" altLang="en-US" dirty="0" smtClean="0">
                    <a:ea typeface="宋体" charset="-122"/>
                  </a:rPr>
                  <a:t>，简记为</a:t>
                </a:r>
                <a14:m>
                  <m:oMath xmlns:m="http://schemas.openxmlformats.org/officeDocument/2006/math">
                    <m:r>
                      <a:rPr lang="en-US" altLang="zh-CN" b="0"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oMath>
                </a14:m>
                <a:r>
                  <a:rPr lang="zh-CN" altLang="en-US" dirty="0" smtClean="0">
                    <a:ea typeface="宋体" charset="-122"/>
                  </a:rPr>
                  <a:t>，对于任意的</a:t>
                </a:r>
                <a14:m>
                  <m:oMath xmlns:m="http://schemas.openxmlformats.org/officeDocument/2006/math">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𝑆</m:t>
                    </m:r>
                    <m:r>
                      <a:rPr lang="zh-CN" altLang="en-US" i="1" dirty="0" smtClean="0">
                        <a:latin typeface="Cambria Math"/>
                        <a:ea typeface="宋体" charset="-122"/>
                      </a:rPr>
                      <m:t>，有</m:t>
                    </m:r>
                    <m:r>
                      <a:rPr lang="en-US" altLang="zh-CN" i="1" dirty="0" smtClean="0">
                        <a:latin typeface="Cambria Math"/>
                        <a:ea typeface="宋体" charset="-122"/>
                      </a:rPr>
                      <m:t>0≤</m:t>
                    </m:r>
                    <m:r>
                      <a:rPr lang="en-US" altLang="zh-CN" b="0"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𝑋</m:t>
                    </m:r>
                    <m:r>
                      <a:rPr lang="zh-CN" altLang="en-US"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)≤1</m:t>
                    </m:r>
                  </m:oMath>
                </a14:m>
                <a:r>
                  <a:rPr lang="zh-CN" altLang="en-US" dirty="0" smtClean="0">
                    <a:ea typeface="宋体" charset="-122"/>
                  </a:rPr>
                  <a:t>，而且 </a:t>
                </a:r>
                <a:endParaRPr lang="en-US" altLang="zh-CN" dirty="0" smtClean="0">
                  <a:ea typeface="宋体" charset="-122"/>
                </a:endParaRPr>
              </a:p>
              <a:p>
                <a:pPr marL="0" indent="0" eaLnBrk="1" hangingPunct="1">
                  <a:buNone/>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ea typeface="宋体" charset="-122"/>
                            </a:rPr>
                          </m:ctrlPr>
                        </m:naryPr>
                        <m:sub>
                          <m:r>
                            <m:rPr>
                              <m:brk m:alnAt="7"/>
                            </m:rPr>
                            <a:rPr lang="en-US" altLang="zh-CN" b="0" i="1" smtClean="0">
                              <a:latin typeface="Cambria Math"/>
                              <a:ea typeface="宋体" charset="-122"/>
                            </a:rPr>
                            <m:t>𝑥</m:t>
                          </m:r>
                          <m:r>
                            <a:rPr lang="en-US" altLang="zh-CN" b="0" i="1" smtClean="0">
                              <a:latin typeface="Cambria Math"/>
                              <a:ea typeface="Cambria Math"/>
                            </a:rPr>
                            <m:t>∈</m:t>
                          </m:r>
                          <m:r>
                            <a:rPr lang="en-US" altLang="zh-CN" b="0" i="1" smtClean="0">
                              <a:latin typeface="Cambria Math"/>
                              <a:ea typeface="Cambria Math"/>
                            </a:rPr>
                            <m:t>𝑆</m:t>
                          </m:r>
                        </m:sub>
                        <m:sup/>
                        <m:e>
                          <m:r>
                            <a:rPr lang="en-US" altLang="zh-CN" b="0" i="1" smtClean="0">
                              <a:latin typeface="Cambria Math"/>
                              <a:ea typeface="宋体" charset="-122"/>
                            </a:rPr>
                            <m:t>𝑝</m:t>
                          </m:r>
                          <m:d>
                            <m:dPr>
                              <m:ctrlPr>
                                <a:rPr lang="en-US" altLang="zh-CN" b="0" i="1" smtClean="0">
                                  <a:latin typeface="Cambria Math" panose="02040503050406030204" pitchFamily="18" charset="0"/>
                                  <a:ea typeface="宋体" charset="-122"/>
                                </a:rPr>
                              </m:ctrlPr>
                            </m:dPr>
                            <m:e>
                              <m:r>
                                <a:rPr lang="en-US" altLang="zh-CN" b="0" i="1" smtClean="0">
                                  <a:latin typeface="Cambria Math"/>
                                  <a:ea typeface="宋体" charset="-122"/>
                                </a:rPr>
                                <m:t>𝑥</m:t>
                              </m:r>
                            </m:e>
                          </m:d>
                          <m:r>
                            <a:rPr lang="en-US" altLang="zh-CN" b="0" i="1" smtClean="0">
                              <a:latin typeface="Cambria Math"/>
                              <a:ea typeface="宋体" charset="-122"/>
                            </a:rPr>
                            <m:t>=1</m:t>
                          </m:r>
                        </m:e>
                      </m:nary>
                    </m:oMath>
                  </m:oMathPara>
                </a14:m>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2052"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355" r="-5852"/>
                </a:stretch>
              </a:blipFill>
            </p:spPr>
            <p:txBody>
              <a:bodyPr/>
              <a:lstStyle/>
              <a:p>
                <a:r>
                  <a:rPr lang="zh-CN" altLang="en-US">
                    <a:noFill/>
                  </a:rPr>
                  <a:t> </a:t>
                </a:r>
              </a:p>
            </p:txBody>
          </p:sp>
        </mc:Fallback>
      </mc:AlternateContent>
      <p:sp>
        <p:nvSpPr>
          <p:cNvPr id="2053" name="日期占位符 3"/>
          <p:cNvSpPr>
            <a:spLocks noGrp="1"/>
          </p:cNvSpPr>
          <p:nvPr>
            <p:ph type="dt" sz="quarter" idx="10"/>
          </p:nvPr>
        </p:nvSpPr>
        <p:spPr>
          <a:noFill/>
        </p:spPr>
        <p:txBody>
          <a:bodyPr/>
          <a:lstStyle/>
          <a:p>
            <a:fld id="{356F31EA-9BA7-4990-A5D3-637AF1BB007B}" type="datetime1">
              <a:rPr lang="zh-CN" altLang="en-US" smtClean="0">
                <a:ea typeface="宋体" charset="-122"/>
              </a:rPr>
              <a:pPr/>
              <a:t>2018/11/13</a:t>
            </a:fld>
            <a:endParaRPr lang="en-US" altLang="zh-CN" smtClean="0">
              <a:ea typeface="宋体" charset="-122"/>
            </a:endParaRPr>
          </a:p>
        </p:txBody>
      </p:sp>
      <p:sp>
        <p:nvSpPr>
          <p:cNvPr id="2054"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2055" name="灯片编号占位符 5"/>
          <p:cNvSpPr>
            <a:spLocks noGrp="1"/>
          </p:cNvSpPr>
          <p:nvPr>
            <p:ph type="sldNum" sz="quarter" idx="12"/>
          </p:nvPr>
        </p:nvSpPr>
        <p:spPr>
          <a:noFill/>
        </p:spPr>
        <p:txBody>
          <a:bodyPr/>
          <a:lstStyle/>
          <a:p>
            <a:fld id="{BAF33EA3-522F-4C8D-BB19-8A0E12950961}" type="slidenum">
              <a:rPr lang="en-US" altLang="zh-CN" smtClean="0">
                <a:ea typeface="宋体" charset="-122"/>
              </a:rPr>
              <a:pPr/>
              <a:t>3</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5845" name="内容占位符 2"/>
              <p:cNvSpPr>
                <a:spLocks noGrp="1"/>
              </p:cNvSpPr>
              <p:nvPr>
                <p:ph idx="1"/>
              </p:nvPr>
            </p:nvSpPr>
            <p:spPr>
              <a:xfrm>
                <a:off x="457200" y="1676400"/>
                <a:ext cx="8229600" cy="4648200"/>
              </a:xfrm>
            </p:spPr>
            <p:txBody>
              <a:bodyPr/>
              <a:lstStyle/>
              <a:p>
                <a:pPr eaLnBrk="1" hangingPunct="1"/>
                <a:r>
                  <a:rPr lang="zh-CN" altLang="en-US" dirty="0" smtClean="0">
                    <a:ea typeface="宋体" charset="-122"/>
                  </a:rPr>
                  <a:t>能作为信源总体信息测度的确定量，应是信源</a:t>
                </a:r>
                <a14:m>
                  <m:oMath xmlns:m="http://schemas.openxmlformats.org/officeDocument/2006/math">
                    <m:r>
                      <a:rPr lang="en-US" altLang="zh-CN" i="1" dirty="0" smtClean="0">
                        <a:latin typeface="Cambria Math"/>
                        <a:ea typeface="宋体" charset="-122"/>
                      </a:rPr>
                      <m:t>𝑥</m:t>
                    </m:r>
                  </m:oMath>
                </a14:m>
                <a:r>
                  <a:rPr lang="zh-CN" altLang="en-US" dirty="0" smtClean="0">
                    <a:ea typeface="宋体" charset="-122"/>
                  </a:rPr>
                  <a:t>可能发出的各种不同符号</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r>
                      <a:rPr lang="en-US" altLang="zh-CN" i="1" dirty="0" smtClean="0">
                        <a:latin typeface="Cambria Math"/>
                        <a:ea typeface="宋体" charset="-122"/>
                      </a:rPr>
                      <m:t>(</m:t>
                    </m:r>
                    <m:r>
                      <a:rPr lang="en-US" altLang="zh-CN" i="1" dirty="0" smtClean="0">
                        <a:latin typeface="Cambria Math"/>
                        <a:ea typeface="宋体" charset="-122"/>
                      </a:rPr>
                      <m:t>𝑖</m:t>
                    </m:r>
                    <m:r>
                      <a:rPr lang="zh-CN" altLang="en-US" i="1" dirty="0" smtClean="0">
                        <a:latin typeface="Cambria Math"/>
                        <a:ea typeface="宋体" charset="-122"/>
                      </a:rPr>
                      <m:t>＝</m:t>
                    </m:r>
                    <m:r>
                      <a:rPr lang="en-US" altLang="zh-CN" i="1" dirty="0" smtClean="0">
                        <a:latin typeface="Cambria Math"/>
                        <a:ea typeface="宋体" charset="-122"/>
                      </a:rPr>
                      <m:t>1, 2, …, </m:t>
                    </m:r>
                    <m:r>
                      <a:rPr lang="en-US" altLang="zh-CN" i="1" dirty="0" smtClean="0">
                        <a:latin typeface="Cambria Math"/>
                        <a:ea typeface="宋体" charset="-122"/>
                      </a:rPr>
                      <m:t>𝑟</m:t>
                    </m:r>
                    <m:r>
                      <a:rPr lang="en-US" altLang="zh-CN" i="1" dirty="0" smtClean="0">
                        <a:latin typeface="Cambria Math"/>
                        <a:ea typeface="宋体" charset="-122"/>
                      </a:rPr>
                      <m:t>)</m:t>
                    </m:r>
                  </m:oMath>
                </a14:m>
                <a:r>
                  <a:rPr lang="zh-CN" altLang="en-US" dirty="0" smtClean="0">
                    <a:ea typeface="宋体" charset="-122"/>
                  </a:rPr>
                  <a:t>含有的自信息量</a:t>
                </a:r>
                <a14:m>
                  <m:oMath xmlns:m="http://schemas.openxmlformats.org/officeDocument/2006/math">
                    <m:r>
                      <a:rPr lang="en-US" altLang="zh-CN" i="1" dirty="0" smtClean="0">
                        <a:latin typeface="Cambria Math"/>
                        <a:ea typeface="宋体" charset="-122"/>
                      </a:rPr>
                      <m:t>𝐼</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在信源空间</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3</m:t>
                    </m:r>
                    <m:r>
                      <a:rPr lang="en-US" altLang="zh-CN" i="1" dirty="0" smtClean="0">
                        <a:latin typeface="Cambria Math"/>
                        <a:ea typeface="宋体" charset="-122"/>
                      </a:rPr>
                      <m:t>), …,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err="1" smtClean="0">
                        <a:latin typeface="Cambria Math"/>
                        <a:ea typeface="宋体" charset="-122"/>
                      </a:rPr>
                      <m:t>𝑥</m:t>
                    </m:r>
                    <m:r>
                      <a:rPr lang="en-US" altLang="zh-CN" i="1" baseline="-25000" dirty="0" err="1" smtClean="0">
                        <a:latin typeface="Cambria Math"/>
                        <a:ea typeface="宋体" charset="-122"/>
                      </a:rPr>
                      <m:t>𝑟</m:t>
                    </m:r>
                    <m:r>
                      <a:rPr lang="en-US" altLang="zh-CN" i="1" dirty="0" smtClean="0">
                        <a:latin typeface="Cambria Math"/>
                        <a:ea typeface="宋体" charset="-122"/>
                      </a:rPr>
                      <m:t>))</m:t>
                    </m:r>
                  </m:oMath>
                </a14:m>
                <a:r>
                  <a:rPr lang="zh-CN" altLang="en-US" dirty="0" smtClean="0">
                    <a:ea typeface="宋体" charset="-122"/>
                  </a:rPr>
                  <a:t>中的</a:t>
                </a:r>
                <a:r>
                  <a:rPr lang="zh-CN" altLang="en-US" b="1" dirty="0" smtClean="0">
                    <a:solidFill>
                      <a:srgbClr val="CC3300"/>
                    </a:solidFill>
                    <a:ea typeface="宋体" charset="-122"/>
                  </a:rPr>
                  <a:t>统计平均值</a:t>
                </a:r>
                <a:endParaRPr lang="en-US" altLang="zh-CN" sz="2000" b="1" dirty="0" smtClean="0">
                  <a:solidFill>
                    <a:srgbClr val="CC3300"/>
                  </a:solidFill>
                  <a:ea typeface="宋体" charset="-122"/>
                </a:endParaRPr>
              </a:p>
              <a:p>
                <a:pPr eaLnBrk="1" hangingPunct="1"/>
                <a:r>
                  <a:rPr lang="zh-CN" altLang="en-US" b="1" dirty="0" smtClean="0">
                    <a:solidFill>
                      <a:srgbClr val="FF0000"/>
                    </a:solidFill>
                    <a:ea typeface="宋体" charset="-122"/>
                  </a:rPr>
                  <a:t>定义</a:t>
                </a:r>
                <a:r>
                  <a:rPr lang="en-US" altLang="zh-CN" b="1" dirty="0" smtClean="0">
                    <a:solidFill>
                      <a:srgbClr val="FF0000"/>
                    </a:solidFill>
                    <a:ea typeface="宋体" charset="-122"/>
                  </a:rPr>
                  <a:t>:</a:t>
                </a:r>
                <a:r>
                  <a:rPr lang="zh-CN" altLang="en-US" b="1" dirty="0" smtClean="0">
                    <a:solidFill>
                      <a:srgbClr val="FF0000"/>
                    </a:solidFill>
                    <a:ea typeface="宋体" charset="-122"/>
                  </a:rPr>
                  <a:t>信源的平均不确定度</a:t>
                </a:r>
                <a14:m>
                  <m:oMath xmlns:m="http://schemas.openxmlformats.org/officeDocument/2006/math">
                    <m:r>
                      <a:rPr lang="en-US" altLang="zh-CN" b="1" i="1" dirty="0" smtClean="0">
                        <a:solidFill>
                          <a:srgbClr val="FF0000"/>
                        </a:solidFill>
                        <a:latin typeface="Cambria Math"/>
                        <a:ea typeface="宋体" charset="-122"/>
                      </a:rPr>
                      <m:t>𝑯</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𝒙</m:t>
                    </m:r>
                    <m:r>
                      <a:rPr lang="en-US" altLang="zh-CN" b="1" i="1" dirty="0" smtClean="0">
                        <a:solidFill>
                          <a:srgbClr val="FF0000"/>
                        </a:solidFill>
                        <a:latin typeface="Cambria Math"/>
                        <a:ea typeface="宋体" charset="-122"/>
                      </a:rPr>
                      <m:t>)</m:t>
                    </m:r>
                  </m:oMath>
                </a14:m>
                <a:r>
                  <a:rPr lang="en-US" altLang="zh-CN" dirty="0" smtClean="0">
                    <a:ea typeface="宋体" charset="-122"/>
                  </a:rPr>
                  <a:t>(</a:t>
                </a:r>
                <a:r>
                  <a:rPr lang="zh-CN" altLang="en-US" b="1" dirty="0" smtClean="0">
                    <a:solidFill>
                      <a:srgbClr val="CC3300"/>
                    </a:solidFill>
                    <a:ea typeface="宋体" charset="-122"/>
                  </a:rPr>
                  <a:t>信息熵</a:t>
                </a:r>
                <a:r>
                  <a:rPr lang="en-US" altLang="zh-CN" dirty="0" smtClean="0">
                    <a:ea typeface="宋体" charset="-122"/>
                  </a:rPr>
                  <a:t>)</a:t>
                </a:r>
                <a:r>
                  <a:rPr lang="zh-CN" altLang="en-US" dirty="0" smtClean="0">
                    <a:ea typeface="宋体" charset="-122"/>
                  </a:rPr>
                  <a:t>为信源中各个符号的不确定度的数学期望。即</a:t>
                </a:r>
                <a:endParaRPr lang="en-US" altLang="zh-CN" dirty="0" smtClean="0">
                  <a:ea typeface="宋体" charset="-122"/>
                </a:endParaRPr>
              </a:p>
              <a:p>
                <a:pPr eaLnBrk="1" hangingPunct="1"/>
                <a:endParaRPr lang="en-US" altLang="zh-CN" sz="1200" dirty="0">
                  <a:ea typeface="宋体" charset="-122"/>
                </a:endParaRPr>
              </a:p>
              <a:p>
                <a:pPr eaLnBrk="1" hangingPunct="1"/>
                <a:endParaRPr lang="en-US" altLang="zh-CN" dirty="0" smtClean="0">
                  <a:ea typeface="宋体" charset="-122"/>
                </a:endParaRPr>
              </a:p>
              <a:p>
                <a:pPr lvl="1" eaLnBrk="1" hangingPunct="1"/>
                <a:r>
                  <a:rPr lang="zh-CN" altLang="en-US" dirty="0" smtClean="0">
                    <a:ea typeface="宋体" charset="-122"/>
                  </a:rPr>
                  <a:t>单位</a:t>
                </a:r>
                <a:r>
                  <a:rPr lang="zh-CN" altLang="en-US" dirty="0">
                    <a:ea typeface="宋体" charset="-122"/>
                  </a:rPr>
                  <a:t>为</a:t>
                </a:r>
                <a:r>
                  <a:rPr lang="zh-CN" altLang="en-US" dirty="0">
                    <a:solidFill>
                      <a:srgbClr val="FF00FF"/>
                    </a:solidFill>
                    <a:ea typeface="宋体" charset="-122"/>
                  </a:rPr>
                  <a:t>比特</a:t>
                </a:r>
                <a:r>
                  <a:rPr lang="en-US" altLang="zh-CN" dirty="0">
                    <a:solidFill>
                      <a:srgbClr val="FF00FF"/>
                    </a:solidFill>
                    <a:ea typeface="宋体" charset="-122"/>
                  </a:rPr>
                  <a:t>/</a:t>
                </a:r>
                <a:r>
                  <a:rPr lang="zh-CN" altLang="en-US" dirty="0">
                    <a:solidFill>
                      <a:srgbClr val="FF00FF"/>
                    </a:solidFill>
                    <a:ea typeface="宋体" charset="-122"/>
                  </a:rPr>
                  <a:t>符号</a:t>
                </a:r>
                <a:r>
                  <a:rPr lang="zh-CN" altLang="en-US" dirty="0">
                    <a:ea typeface="宋体" charset="-122"/>
                  </a:rPr>
                  <a:t>或者</a:t>
                </a:r>
                <a:r>
                  <a:rPr lang="zh-CN" altLang="en-US" dirty="0">
                    <a:solidFill>
                      <a:srgbClr val="FF00FF"/>
                    </a:solidFill>
                    <a:ea typeface="宋体" charset="-122"/>
                  </a:rPr>
                  <a:t>比特</a:t>
                </a:r>
                <a:r>
                  <a:rPr lang="en-US" altLang="zh-CN" dirty="0">
                    <a:solidFill>
                      <a:srgbClr val="FF00FF"/>
                    </a:solidFill>
                    <a:ea typeface="宋体" charset="-122"/>
                  </a:rPr>
                  <a:t>/</a:t>
                </a:r>
                <a:r>
                  <a:rPr lang="zh-CN" altLang="en-US" dirty="0">
                    <a:solidFill>
                      <a:srgbClr val="FF00FF"/>
                    </a:solidFill>
                    <a:ea typeface="宋体" charset="-122"/>
                  </a:rPr>
                  <a:t>符号序列</a:t>
                </a:r>
                <a:endParaRPr lang="en-US" altLang="zh-CN" dirty="0">
                  <a:solidFill>
                    <a:srgbClr val="FF00FF"/>
                  </a:solidFill>
                  <a:ea typeface="宋体" charset="-122"/>
                </a:endParaRPr>
              </a:p>
              <a:p>
                <a:pPr marL="0" indent="357188" eaLnBrk="1" hangingPunct="1">
                  <a:buNone/>
                </a:pPr>
                <a:r>
                  <a:rPr lang="zh-CN" altLang="en-US" dirty="0" smtClean="0">
                    <a:ea typeface="宋体" charset="-122"/>
                  </a:rPr>
                  <a:t>表示</a:t>
                </a:r>
                <a:r>
                  <a:rPr lang="zh-CN" altLang="en-US" dirty="0">
                    <a:ea typeface="宋体" charset="-122"/>
                  </a:rPr>
                  <a:t>信源</a:t>
                </a:r>
                <a14:m>
                  <m:oMath xmlns:m="http://schemas.openxmlformats.org/officeDocument/2006/math">
                    <m:r>
                      <a:rPr lang="en-US" altLang="zh-CN" i="1" dirty="0" smtClean="0">
                        <a:latin typeface="Cambria Math"/>
                        <a:ea typeface="宋体" charset="-122"/>
                      </a:rPr>
                      <m:t>𝑥</m:t>
                    </m:r>
                  </m:oMath>
                </a14:m>
                <a:r>
                  <a:rPr lang="zh-CN" altLang="en-US" dirty="0">
                    <a:ea typeface="宋体" charset="-122"/>
                  </a:rPr>
                  <a:t>每发一个</a:t>
                </a:r>
                <a:r>
                  <a:rPr lang="zh-CN" altLang="en-US" dirty="0" smtClean="0">
                    <a:ea typeface="宋体" charset="-122"/>
                  </a:rPr>
                  <a:t>符号所</a:t>
                </a:r>
                <a:r>
                  <a:rPr lang="zh-CN" altLang="en-US" dirty="0">
                    <a:ea typeface="宋体" charset="-122"/>
                  </a:rPr>
                  <a:t>提供的平均信息量</a:t>
                </a:r>
                <a:endParaRPr lang="en-US" altLang="zh-CN" dirty="0">
                  <a:ea typeface="宋体" charset="-122"/>
                </a:endParaRPr>
              </a:p>
              <a:p>
                <a:pPr eaLnBrk="1" hangingPunct="1"/>
                <a:endParaRPr lang="zh-CN" altLang="en-US" dirty="0" smtClean="0">
                  <a:ea typeface="宋体" charset="-122"/>
                </a:endParaRPr>
              </a:p>
              <a:p>
                <a:pPr eaLnBrk="1" hangingPunct="1"/>
                <a:endParaRPr lang="zh-CN" altLang="en-US" dirty="0" smtClean="0">
                  <a:ea typeface="宋体" charset="-122"/>
                </a:endParaRPr>
              </a:p>
              <a:p>
                <a:pPr eaLnBrk="1" hangingPunct="1"/>
                <a:endParaRPr lang="zh-CN" altLang="en-US" b="1" dirty="0" smtClean="0">
                  <a:solidFill>
                    <a:srgbClr val="CC3300"/>
                  </a:solidFill>
                  <a:ea typeface="宋体" charset="-122"/>
                </a:endParaRPr>
              </a:p>
            </p:txBody>
          </p:sp>
        </mc:Choice>
        <mc:Fallback xmlns="">
          <p:sp>
            <p:nvSpPr>
              <p:cNvPr id="35845"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3"/>
                <a:stretch>
                  <a:fillRect l="-1259" t="-1573" r="-667"/>
                </a:stretch>
              </a:blipFill>
            </p:spPr>
            <p:txBody>
              <a:bodyPr/>
              <a:lstStyle/>
              <a:p>
                <a:r>
                  <a:rPr lang="zh-CN" altLang="en-US">
                    <a:noFill/>
                  </a:rPr>
                  <a:t> </a:t>
                </a:r>
              </a:p>
            </p:txBody>
          </p:sp>
        </mc:Fallback>
      </mc:AlternateContent>
      <p:sp>
        <p:nvSpPr>
          <p:cNvPr id="35846" name="日期占位符 3"/>
          <p:cNvSpPr>
            <a:spLocks noGrp="1"/>
          </p:cNvSpPr>
          <p:nvPr>
            <p:ph type="dt" sz="quarter" idx="10"/>
          </p:nvPr>
        </p:nvSpPr>
        <p:spPr>
          <a:noFill/>
        </p:spPr>
        <p:txBody>
          <a:bodyPr/>
          <a:lstStyle/>
          <a:p>
            <a:fld id="{26741CB5-28A4-40E1-BB1A-960B339B808E}" type="datetime1">
              <a:rPr lang="zh-CN" altLang="en-US" smtClean="0">
                <a:ea typeface="宋体" charset="-122"/>
              </a:rPr>
              <a:pPr/>
              <a:t>2018/11/13</a:t>
            </a:fld>
            <a:endParaRPr lang="en-US" altLang="zh-CN" smtClean="0">
              <a:ea typeface="宋体" charset="-122"/>
            </a:endParaRPr>
          </a:p>
        </p:txBody>
      </p:sp>
      <p:sp>
        <p:nvSpPr>
          <p:cNvPr id="35847"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35848" name="灯片编号占位符 5"/>
          <p:cNvSpPr>
            <a:spLocks noGrp="1"/>
          </p:cNvSpPr>
          <p:nvPr>
            <p:ph type="sldNum" sz="quarter" idx="12"/>
          </p:nvPr>
        </p:nvSpPr>
        <p:spPr>
          <a:noFill/>
        </p:spPr>
        <p:txBody>
          <a:bodyPr/>
          <a:lstStyle/>
          <a:p>
            <a:fld id="{E9AFBFB9-D020-4274-8708-9ADFD46F5FE5}" type="slidenum">
              <a:rPr lang="en-US" altLang="zh-CN" smtClean="0">
                <a:ea typeface="宋体" charset="-122"/>
              </a:rPr>
              <a:pPr/>
              <a:t>30</a:t>
            </a:fld>
            <a:endParaRPr lang="en-US" altLang="zh-CN" smtClean="0">
              <a:ea typeface="宋体" charset="-122"/>
            </a:endParaRPr>
          </a:p>
        </p:txBody>
      </p:sp>
      <p:grpSp>
        <p:nvGrpSpPr>
          <p:cNvPr id="35849" name="组合 9"/>
          <p:cNvGrpSpPr>
            <a:grpSpLocks/>
          </p:cNvGrpSpPr>
          <p:nvPr/>
        </p:nvGrpSpPr>
        <p:grpSpPr bwMode="auto">
          <a:xfrm>
            <a:off x="787952" y="4445965"/>
            <a:ext cx="7924800" cy="771525"/>
            <a:chOff x="762000" y="5562600"/>
            <a:chExt cx="7924800" cy="771525"/>
          </a:xfrm>
        </p:grpSpPr>
        <p:sp>
          <p:nvSpPr>
            <p:cNvPr id="9" name="TextBox 8"/>
            <p:cNvSpPr txBox="1"/>
            <p:nvPr/>
          </p:nvSpPr>
          <p:spPr>
            <a:xfrm>
              <a:off x="762000" y="5562600"/>
              <a:ext cx="7924800" cy="70802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endParaRPr lang="zh-CN" altLang="en-US" sz="4000" dirty="0"/>
            </a:p>
          </p:txBody>
        </p:sp>
        <p:graphicFrame>
          <p:nvGraphicFramePr>
            <p:cNvPr id="35842" name="Object 4"/>
            <p:cNvGraphicFramePr>
              <a:graphicFrameLocks noChangeAspect="1"/>
            </p:cNvGraphicFramePr>
            <p:nvPr/>
          </p:nvGraphicFramePr>
          <p:xfrm>
            <a:off x="1066800" y="5638800"/>
            <a:ext cx="4114800" cy="695325"/>
          </p:xfrm>
          <a:graphic>
            <a:graphicData uri="http://schemas.openxmlformats.org/presentationml/2006/ole">
              <mc:AlternateContent xmlns:mc="http://schemas.openxmlformats.org/markup-compatibility/2006">
                <mc:Choice xmlns:v="urn:schemas-microsoft-com:vml" Requires="v">
                  <p:oleObj spid="_x0000_s36190" r:id="rId4" imgW="2032640" imgH="342855" progId="Equation.DSMT4">
                    <p:embed/>
                  </p:oleObj>
                </mc:Choice>
                <mc:Fallback>
                  <p:oleObj r:id="rId4" imgW="2032640" imgH="342855"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638800"/>
                          <a:ext cx="4114800"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3" name="Object 6"/>
            <p:cNvGraphicFramePr>
              <a:graphicFrameLocks noChangeAspect="1"/>
            </p:cNvGraphicFramePr>
            <p:nvPr/>
          </p:nvGraphicFramePr>
          <p:xfrm>
            <a:off x="5105400" y="5562600"/>
            <a:ext cx="3109912" cy="765175"/>
          </p:xfrm>
          <a:graphic>
            <a:graphicData uri="http://schemas.openxmlformats.org/presentationml/2006/ole">
              <mc:AlternateContent xmlns:mc="http://schemas.openxmlformats.org/markup-compatibility/2006">
                <mc:Choice xmlns:v="urn:schemas-microsoft-com:vml" Requires="v">
                  <p:oleObj spid="_x0000_s36191" name="Equation" r:id="rId6" imgW="1396800" imgH="342720" progId="Equation.DSMT4">
                    <p:embed/>
                  </p:oleObj>
                </mc:Choice>
                <mc:Fallback>
                  <p:oleObj name="Equation" r:id="rId6" imgW="1396800" imgH="34272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5562600"/>
                          <a:ext cx="3109912"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1"/>
          <p:cNvSpPr>
            <a:spLocks noGrp="1"/>
          </p:cNvSpPr>
          <p:nvPr>
            <p:ph type="title"/>
          </p:nvPr>
        </p:nvSpPr>
        <p:spPr/>
        <p:txBody>
          <a:bodyPr/>
          <a:lstStyle/>
          <a:p>
            <a:pPr eaLnBrk="1" hangingPunct="1"/>
            <a:r>
              <a:rPr lang="zh-CN" altLang="en-US" smtClean="0">
                <a:ea typeface="宋体" charset="-122"/>
              </a:rPr>
              <a:t>信息熵的定义</a:t>
            </a:r>
          </a:p>
        </p:txBody>
      </p:sp>
      <mc:AlternateContent xmlns:mc="http://schemas.openxmlformats.org/markup-compatibility/2006" xmlns:a14="http://schemas.microsoft.com/office/drawing/2010/main">
        <mc:Choice Requires="a14">
          <p:sp>
            <p:nvSpPr>
              <p:cNvPr id="103426" name="内容占位符 2"/>
              <p:cNvSpPr>
                <a:spLocks noGrp="1"/>
              </p:cNvSpPr>
              <p:nvPr>
                <p:ph idx="1"/>
              </p:nvPr>
            </p:nvSpPr>
            <p:spPr/>
            <p:txBody>
              <a:bodyPr/>
              <a:lstStyle/>
              <a:p>
                <a:pPr eaLnBrk="1" hangingPunct="1"/>
                <a:r>
                  <a:rPr lang="zh-CN" altLang="en-US" b="1" dirty="0" smtClean="0">
                    <a:solidFill>
                      <a:srgbClr val="CC3300"/>
                    </a:solidFill>
                    <a:ea typeface="宋体" charset="-122"/>
                  </a:rPr>
                  <a:t>例：</a:t>
                </a:r>
                <a:r>
                  <a:rPr lang="zh-CN" altLang="en-US" dirty="0" smtClean="0">
                    <a:ea typeface="宋体" charset="-122"/>
                  </a:rPr>
                  <a:t>设信源符号集</a:t>
                </a:r>
                <a14:m>
                  <m:oMath xmlns:m="http://schemas.openxmlformats.org/officeDocument/2006/math">
                    <m:r>
                      <a:rPr lang="en-US" altLang="zh-CN" i="1" dirty="0" smtClean="0">
                        <a:latin typeface="Cambria Math"/>
                        <a:ea typeface="宋体" charset="-122"/>
                      </a:rPr>
                      <m:t>𝑋</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𝑥</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smtClean="0">
                        <a:latin typeface="Cambria Math"/>
                        <a:ea typeface="宋体" charset="-122"/>
                      </a:rPr>
                      <m:t>𝑥</m:t>
                    </m:r>
                    <m:r>
                      <a:rPr lang="en-US" altLang="zh-CN" i="1" baseline="-25000" dirty="0" smtClean="0">
                        <a:latin typeface="Cambria Math"/>
                        <a:ea typeface="宋体" charset="-122"/>
                      </a:rPr>
                      <m:t>3</m:t>
                    </m:r>
                    <m:r>
                      <a:rPr lang="en-US" altLang="zh-CN" i="1" dirty="0" smtClean="0">
                        <a:latin typeface="Cambria Math"/>
                        <a:ea typeface="宋体" charset="-122"/>
                      </a:rPr>
                      <m:t>, </m:t>
                    </m:r>
                    <m:r>
                      <a:rPr lang="en-US" altLang="zh-CN" i="1" dirty="0" smtClean="0">
                        <a:latin typeface="Cambria Math"/>
                        <a:ea typeface="宋体" charset="-122"/>
                      </a:rPr>
                      <m:t>𝑥</m:t>
                    </m:r>
                    <m:r>
                      <a:rPr lang="en-US" altLang="zh-CN" i="1" baseline="-25000" dirty="0" smtClean="0">
                        <a:latin typeface="Cambria Math"/>
                        <a:ea typeface="宋体" charset="-122"/>
                      </a:rPr>
                      <m:t>4</m:t>
                    </m:r>
                    <m:r>
                      <a:rPr lang="en-US" altLang="zh-CN" i="1" dirty="0" smtClean="0">
                        <a:latin typeface="Cambria Math"/>
                        <a:ea typeface="宋体" charset="-122"/>
                      </a:rPr>
                      <m:t>}</m:t>
                    </m:r>
                  </m:oMath>
                </a14:m>
                <a:r>
                  <a:rPr lang="zh-CN" altLang="en-US" dirty="0" smtClean="0">
                    <a:ea typeface="宋体" charset="-122"/>
                  </a:rPr>
                  <a:t>每个符号发生的概率分别为</a:t>
                </a:r>
                <a14:m>
                  <m:oMath xmlns:m="http://schemas.openxmlformats.org/officeDocument/2006/math">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baseline="-25000" dirty="0" smtClean="0">
                        <a:latin typeface="Cambria Math"/>
                        <a:ea typeface="宋体" charset="-122"/>
                      </a:rPr>
                      <m:t>1</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1/2</m:t>
                    </m:r>
                    <m:r>
                      <a:rPr lang="zh-CN" altLang="en-US" sz="2400" i="1" dirty="0" smtClean="0">
                        <a:latin typeface="Cambria Math"/>
                        <a:ea typeface="宋体" charset="-122"/>
                      </a:rPr>
                      <m:t>，</m:t>
                    </m:r>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baseline="-25000" dirty="0" smtClean="0">
                        <a:latin typeface="Cambria Math"/>
                        <a:ea typeface="宋体" charset="-122"/>
                      </a:rPr>
                      <m:t>2</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1/4</m:t>
                    </m:r>
                    <m:r>
                      <a:rPr lang="zh-CN" altLang="en-US" sz="2400" i="1" dirty="0" smtClean="0">
                        <a:latin typeface="Cambria Math"/>
                        <a:ea typeface="宋体" charset="-122"/>
                      </a:rPr>
                      <m:t>，</m:t>
                    </m:r>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baseline="-25000" dirty="0" smtClean="0">
                        <a:latin typeface="Cambria Math"/>
                        <a:ea typeface="宋体" charset="-122"/>
                      </a:rPr>
                      <m:t>3</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1/</m:t>
                    </m:r>
                    <m:r>
                      <a:rPr lang="en-US" altLang="zh-CN" sz="2400" b="0" i="1" dirty="0" smtClean="0">
                        <a:latin typeface="Cambria Math"/>
                        <a:ea typeface="宋体" charset="-122"/>
                      </a:rPr>
                      <m:t>8</m:t>
                    </m:r>
                    <m:r>
                      <a:rPr lang="zh-CN" altLang="en-US" sz="2400" i="1" dirty="0" smtClean="0">
                        <a:latin typeface="Cambria Math"/>
                        <a:ea typeface="宋体" charset="-122"/>
                      </a:rPr>
                      <m:t>，</m:t>
                    </m:r>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baseline="-25000" dirty="0" smtClean="0">
                        <a:latin typeface="Cambria Math"/>
                        <a:ea typeface="宋体" charset="-122"/>
                      </a:rPr>
                      <m:t>4</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1/8</m:t>
                    </m:r>
                  </m:oMath>
                </a14:m>
                <a:r>
                  <a:rPr lang="zh-CN" altLang="en-US" sz="2400" dirty="0" smtClean="0">
                    <a:ea typeface="宋体" charset="-122"/>
                  </a:rPr>
                  <a:t>，</a:t>
                </a:r>
                <a:r>
                  <a:rPr lang="zh-CN" altLang="en-US" dirty="0" smtClean="0">
                    <a:ea typeface="宋体" charset="-122"/>
                  </a:rPr>
                  <a:t>求信源熵。</a:t>
                </a:r>
                <a:endParaRPr lang="en-US" altLang="zh-CN" dirty="0" smtClean="0">
                  <a:ea typeface="宋体" charset="-122"/>
                </a:endParaRPr>
              </a:p>
              <a:p>
                <a:pPr eaLnBrk="1" hangingPunct="1"/>
                <a:endParaRPr lang="zh-CN" altLang="en-US" dirty="0" smtClean="0">
                  <a:ea typeface="宋体" charset="-122"/>
                </a:endParaRPr>
              </a:p>
              <a:p>
                <a:pPr eaLnBrk="1" hangingPunct="1">
                  <a:buFontTx/>
                  <a:buNone/>
                </a:pPr>
                <a:r>
                  <a:rPr lang="zh-CN" altLang="en-US" sz="2400" dirty="0" smtClean="0">
                    <a:solidFill>
                      <a:srgbClr val="FF0000"/>
                    </a:solidFill>
                    <a:ea typeface="宋体" charset="-122"/>
                  </a:rPr>
                  <a:t>    </a:t>
                </a:r>
                <a:r>
                  <a:rPr lang="zh-CN" altLang="en-US" sz="2400" b="1" dirty="0" smtClean="0">
                    <a:solidFill>
                      <a:srgbClr val="FF0000"/>
                    </a:solidFill>
                    <a:ea typeface="宋体" charset="-122"/>
                  </a:rPr>
                  <a:t>解：</a:t>
                </a:r>
                <a:endParaRPr lang="en-US" altLang="zh-CN" sz="2400" b="1" dirty="0" smtClean="0">
                  <a:solidFill>
                    <a:srgbClr val="FF0000"/>
                  </a:solidFill>
                  <a:ea typeface="宋体" charset="-122"/>
                </a:endParaRPr>
              </a:p>
              <a:p>
                <a:pPr eaLnBrk="1" hangingPunct="1">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𝑋</m:t>
                      </m:r>
                      <m:r>
                        <a:rPr lang="en-US" altLang="zh-CN" sz="2400" i="1" dirty="0" smtClean="0">
                          <a:latin typeface="Cambria Math"/>
                          <a:ea typeface="宋体" charset="-122"/>
                        </a:rPr>
                        <m:t>)</m:t>
                      </m:r>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2</m:t>
                          </m:r>
                        </m:den>
                      </m:f>
                      <m:r>
                        <m:rPr>
                          <m:sty m:val="p"/>
                        </m:rPr>
                        <a:rPr lang="en-US" altLang="zh-CN" sz="2400" i="1" dirty="0" smtClean="0">
                          <a:latin typeface="Cambria Math"/>
                          <a:ea typeface="宋体" charset="-122"/>
                        </a:rPr>
                        <m:t>log</m:t>
                      </m:r>
                      <m:r>
                        <a:rPr lang="en-US" altLang="zh-CN" sz="2400" i="1" dirty="0" smtClean="0">
                          <a:latin typeface="Cambria Math"/>
                          <a:ea typeface="宋体" charset="-122"/>
                        </a:rPr>
                        <m:t>2</m:t>
                      </m:r>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r>
                        <m:rPr>
                          <m:sty m:val="p"/>
                        </m:rPr>
                        <a:rPr lang="en-US" altLang="zh-CN" sz="2400" i="1" dirty="0" smtClean="0">
                          <a:latin typeface="Cambria Math"/>
                          <a:ea typeface="宋体" charset="-122"/>
                        </a:rPr>
                        <m:t>log</m:t>
                      </m:r>
                      <m:r>
                        <a:rPr lang="en-US" altLang="zh-CN" sz="2400" i="1" dirty="0" smtClean="0">
                          <a:latin typeface="Cambria Math"/>
                          <a:ea typeface="宋体" charset="-122"/>
                        </a:rPr>
                        <m:t>4</m:t>
                      </m:r>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8</m:t>
                          </m:r>
                        </m:den>
                      </m:f>
                      <m:r>
                        <m:rPr>
                          <m:sty m:val="p"/>
                        </m:rPr>
                        <a:rPr lang="en-US" altLang="zh-CN" sz="2400" i="1" dirty="0" smtClean="0">
                          <a:latin typeface="Cambria Math"/>
                          <a:ea typeface="宋体" charset="-122"/>
                        </a:rPr>
                        <m:t>log</m:t>
                      </m:r>
                      <m:r>
                        <a:rPr lang="en-US" altLang="zh-CN" sz="2400" i="1" dirty="0" smtClean="0">
                          <a:latin typeface="Cambria Math"/>
                          <a:ea typeface="宋体" charset="-122"/>
                        </a:rPr>
                        <m:t>8</m:t>
                      </m:r>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8</m:t>
                          </m:r>
                        </m:den>
                      </m:f>
                      <m:r>
                        <m:rPr>
                          <m:sty m:val="p"/>
                        </m:rPr>
                        <a:rPr lang="en-US" altLang="zh-CN" sz="2400" i="1" dirty="0" smtClean="0">
                          <a:latin typeface="Cambria Math"/>
                          <a:ea typeface="宋体" charset="-122"/>
                        </a:rPr>
                        <m:t>log</m:t>
                      </m:r>
                      <m:r>
                        <a:rPr lang="en-US" altLang="zh-CN" sz="2400" i="1" dirty="0" smtClean="0">
                          <a:latin typeface="Cambria Math"/>
                          <a:ea typeface="宋体" charset="-122"/>
                        </a:rPr>
                        <m:t>8</m:t>
                      </m:r>
                    </m:oMath>
                  </m:oMathPara>
                </a14:m>
                <a:endParaRPr lang="en-US" altLang="zh-CN" sz="2400" dirty="0" smtClean="0">
                  <a:ea typeface="宋体" charset="-122"/>
                </a:endParaRPr>
              </a:p>
              <a:p>
                <a:pPr algn="ctr" eaLnBrk="1" hangingPunct="1">
                  <a:buFontTx/>
                  <a:buNone/>
                </a:pPr>
                <a14:m>
                  <m:oMath xmlns:m="http://schemas.openxmlformats.org/officeDocument/2006/math">
                    <m:r>
                      <a:rPr lang="en-US" altLang="zh-CN" sz="2400" i="1" dirty="0" smtClean="0">
                        <a:latin typeface="Cambria Math"/>
                        <a:ea typeface="宋体" charset="-122"/>
                      </a:rPr>
                      <m:t> </m:t>
                    </m:r>
                    <m:r>
                      <a:rPr lang="en-US" altLang="zh-CN" sz="2400" b="0" i="1" dirty="0" smtClean="0">
                        <a:latin typeface="Cambria Math"/>
                        <a:ea typeface="宋体" charset="-122"/>
                      </a:rPr>
                      <m:t>   </m:t>
                    </m:r>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2</m:t>
                        </m:r>
                      </m:den>
                    </m:f>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2</m:t>
                        </m:r>
                      </m:den>
                    </m:f>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3</m:t>
                        </m:r>
                      </m:num>
                      <m:den>
                        <m:r>
                          <a:rPr lang="en-US" altLang="zh-CN" sz="2400" i="1" dirty="0" smtClean="0">
                            <a:latin typeface="Cambria Math"/>
                            <a:ea typeface="宋体" charset="-122"/>
                          </a:rPr>
                          <m:t>8</m:t>
                        </m:r>
                      </m:den>
                    </m:f>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3</m:t>
                        </m:r>
                      </m:num>
                      <m:den>
                        <m:r>
                          <a:rPr lang="en-US" altLang="zh-CN" sz="2400" i="1" dirty="0" smtClean="0">
                            <a:latin typeface="Cambria Math"/>
                            <a:ea typeface="宋体" charset="-122"/>
                          </a:rPr>
                          <m:t>8</m:t>
                        </m:r>
                      </m:den>
                    </m:f>
                    <m:r>
                      <a:rPr lang="en-US" altLang="zh-CN" sz="2400" i="1" dirty="0" smtClean="0">
                        <a:latin typeface="Cambria Math"/>
                        <a:ea typeface="宋体" charset="-122"/>
                      </a:rPr>
                      <m:t> </m:t>
                    </m:r>
                    <m:r>
                      <a:rPr lang="zh-CN" altLang="en-US" sz="2400" i="1" dirty="0" smtClean="0">
                        <a:latin typeface="Cambria Math"/>
                        <a:ea typeface="宋体" charset="-122"/>
                      </a:rPr>
                      <m:t>＝</m:t>
                    </m:r>
                    <m:r>
                      <a:rPr lang="en-US" altLang="zh-CN" sz="2400" i="1" dirty="0" smtClean="0">
                        <a:latin typeface="Cambria Math"/>
                        <a:ea typeface="宋体" charset="-122"/>
                      </a:rPr>
                      <m:t>1.75</m:t>
                    </m:r>
                  </m:oMath>
                </a14:m>
                <a:r>
                  <a:rPr lang="en-US" altLang="zh-CN" sz="2400" dirty="0" smtClean="0">
                    <a:ea typeface="宋体" charset="-122"/>
                  </a:rPr>
                  <a:t> </a:t>
                </a:r>
                <a:r>
                  <a:rPr lang="zh-CN" altLang="en-US" sz="2400" dirty="0" smtClean="0">
                    <a:ea typeface="宋体" charset="-122"/>
                  </a:rPr>
                  <a:t>比特</a:t>
                </a:r>
                <a:r>
                  <a:rPr lang="en-US" altLang="zh-CN" sz="2400" dirty="0" smtClean="0">
                    <a:ea typeface="宋体" charset="-122"/>
                  </a:rPr>
                  <a:t>/</a:t>
                </a:r>
                <a:r>
                  <a:rPr lang="zh-CN" altLang="en-US" sz="2400" dirty="0" smtClean="0">
                    <a:ea typeface="宋体" charset="-122"/>
                  </a:rPr>
                  <a:t>符号</a:t>
                </a:r>
                <a:endParaRPr lang="zh-CN" altLang="en-US" dirty="0" smtClean="0">
                  <a:ea typeface="宋体" charset="-122"/>
                </a:endParaRPr>
              </a:p>
            </p:txBody>
          </p:sp>
        </mc:Choice>
        <mc:Fallback xmlns="">
          <p:sp>
            <p:nvSpPr>
              <p:cNvPr id="103426"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a:stretch>
              </a:blipFill>
            </p:spPr>
            <p:txBody>
              <a:bodyPr/>
              <a:lstStyle/>
              <a:p>
                <a:r>
                  <a:rPr lang="zh-CN" altLang="en-US">
                    <a:noFill/>
                  </a:rPr>
                  <a:t> </a:t>
                </a:r>
              </a:p>
            </p:txBody>
          </p:sp>
        </mc:Fallback>
      </mc:AlternateContent>
      <p:sp>
        <p:nvSpPr>
          <p:cNvPr id="103427" name="日期占位符 3"/>
          <p:cNvSpPr>
            <a:spLocks noGrp="1"/>
          </p:cNvSpPr>
          <p:nvPr>
            <p:ph type="dt" sz="quarter" idx="10"/>
          </p:nvPr>
        </p:nvSpPr>
        <p:spPr>
          <a:noFill/>
        </p:spPr>
        <p:txBody>
          <a:bodyPr/>
          <a:lstStyle/>
          <a:p>
            <a:fld id="{5E3F156A-BC00-4913-82A4-F501E4907C27}" type="datetime1">
              <a:rPr lang="zh-CN" altLang="en-US" smtClean="0">
                <a:ea typeface="宋体" charset="-122"/>
              </a:rPr>
              <a:pPr/>
              <a:t>2018/11/13</a:t>
            </a:fld>
            <a:endParaRPr lang="en-US" altLang="zh-CN" smtClean="0">
              <a:ea typeface="宋体" charset="-122"/>
            </a:endParaRPr>
          </a:p>
        </p:txBody>
      </p:sp>
      <p:sp>
        <p:nvSpPr>
          <p:cNvPr id="10342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03429" name="灯片编号占位符 5"/>
          <p:cNvSpPr>
            <a:spLocks noGrp="1"/>
          </p:cNvSpPr>
          <p:nvPr>
            <p:ph type="sldNum" sz="quarter" idx="12"/>
          </p:nvPr>
        </p:nvSpPr>
        <p:spPr>
          <a:noFill/>
        </p:spPr>
        <p:txBody>
          <a:bodyPr/>
          <a:lstStyle/>
          <a:p>
            <a:fld id="{4B43682B-8921-49D2-87BB-D10FFF6475D0}" type="slidenum">
              <a:rPr lang="en-US" altLang="zh-CN" smtClean="0">
                <a:ea typeface="宋体" charset="-122"/>
              </a:rPr>
              <a:pPr/>
              <a:t>31</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6868" name="内容占位符 2"/>
              <p:cNvSpPr>
                <a:spLocks noGrp="1"/>
              </p:cNvSpPr>
              <p:nvPr>
                <p:ph idx="1"/>
              </p:nvPr>
            </p:nvSpPr>
            <p:spPr>
              <a:xfrm>
                <a:off x="457200" y="1524000"/>
                <a:ext cx="8229600" cy="4800600"/>
              </a:xfrm>
            </p:spPr>
            <p:txBody>
              <a:bodyPr/>
              <a:lstStyle/>
              <a:p>
                <a:pPr eaLnBrk="1" hangingPunct="1"/>
                <a:r>
                  <a:rPr lang="zh-CN" altLang="en-US" sz="3200" b="1" dirty="0" smtClean="0">
                    <a:solidFill>
                      <a:srgbClr val="FF0000"/>
                    </a:solidFill>
                    <a:ea typeface="宋体" charset="-122"/>
                  </a:rPr>
                  <a:t>例：</a:t>
                </a:r>
                <a:r>
                  <a:rPr lang="zh-CN" altLang="en-US" sz="3200" dirty="0" smtClean="0">
                    <a:ea typeface="宋体" charset="-122"/>
                  </a:rPr>
                  <a:t>二元信源</a:t>
                </a:r>
                <a14:m>
                  <m:oMath xmlns:m="http://schemas.openxmlformats.org/officeDocument/2006/math">
                    <m:r>
                      <a:rPr lang="en-US" altLang="zh-CN" sz="3200" i="1" dirty="0" smtClean="0">
                        <a:latin typeface="Cambria Math"/>
                        <a:ea typeface="宋体" charset="-122"/>
                      </a:rPr>
                      <m:t>𝑋</m:t>
                    </m:r>
                  </m:oMath>
                </a14:m>
                <a:r>
                  <a:rPr lang="zh-CN" altLang="en-US" sz="3200" dirty="0" smtClean="0">
                    <a:ea typeface="宋体" charset="-122"/>
                  </a:rPr>
                  <a:t>的符号只有</a:t>
                </a:r>
                <a:r>
                  <a:rPr lang="en-US" altLang="zh-CN" sz="3200" dirty="0" smtClean="0">
                    <a:ea typeface="宋体" charset="-122"/>
                  </a:rPr>
                  <a:t>0</a:t>
                </a:r>
                <a:r>
                  <a:rPr lang="zh-CN" altLang="en-US" sz="3200" dirty="0" smtClean="0">
                    <a:ea typeface="宋体" charset="-122"/>
                  </a:rPr>
                  <a:t>和</a:t>
                </a:r>
                <a:r>
                  <a:rPr lang="en-US" altLang="zh-CN" sz="3200" dirty="0" smtClean="0">
                    <a:ea typeface="宋体" charset="-122"/>
                  </a:rPr>
                  <a:t>1</a:t>
                </a:r>
                <a:r>
                  <a:rPr lang="zh-CN" altLang="en-US" sz="3200" dirty="0" smtClean="0">
                    <a:ea typeface="宋体" charset="-122"/>
                  </a:rPr>
                  <a:t>，求信息熵</a:t>
                </a:r>
              </a:p>
              <a:p>
                <a:pPr eaLnBrk="1" hangingPunct="1">
                  <a:buFontTx/>
                  <a:buNone/>
                </a:pPr>
                <a:r>
                  <a:rPr lang="zh-CN" altLang="en-US" dirty="0" smtClean="0">
                    <a:ea typeface="宋体" charset="-122"/>
                  </a:rPr>
                  <a:t>    </a:t>
                </a:r>
                <a:r>
                  <a:rPr lang="zh-CN" altLang="en-US" b="1" dirty="0" smtClean="0">
                    <a:solidFill>
                      <a:srgbClr val="FF0000"/>
                    </a:solidFill>
                    <a:ea typeface="宋体" charset="-122"/>
                  </a:rPr>
                  <a:t>解：</a:t>
                </a:r>
                <a:r>
                  <a:rPr lang="zh-CN" altLang="en-US" dirty="0" smtClean="0">
                    <a:ea typeface="宋体" charset="-122"/>
                  </a:rPr>
                  <a:t>设输出符号</a:t>
                </a:r>
                <a:r>
                  <a:rPr lang="en-US" altLang="zh-CN" dirty="0" smtClean="0">
                    <a:ea typeface="宋体" charset="-122"/>
                  </a:rPr>
                  <a:t>0</a:t>
                </a:r>
                <a:r>
                  <a:rPr lang="zh-CN" altLang="en-US" dirty="0" smtClean="0">
                    <a:ea typeface="宋体" charset="-122"/>
                  </a:rPr>
                  <a:t>和</a:t>
                </a:r>
                <a:r>
                  <a:rPr lang="en-US" altLang="zh-CN" dirty="0" smtClean="0">
                    <a:ea typeface="宋体" charset="-122"/>
                  </a:rPr>
                  <a:t>1</a:t>
                </a:r>
                <a:r>
                  <a:rPr lang="zh-CN" altLang="en-US" dirty="0" smtClean="0">
                    <a:ea typeface="宋体" charset="-122"/>
                  </a:rPr>
                  <a:t>的概率分别为</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oMath>
                </a14:m>
                <a:r>
                  <a:rPr lang="zh-CN" altLang="en-US" dirty="0" smtClean="0">
                    <a:ea typeface="宋体" charset="-122"/>
                  </a:rPr>
                  <a:t>，则</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1</m:t>
                    </m:r>
                  </m:oMath>
                </a14:m>
                <a:r>
                  <a:rPr lang="zh-CN" altLang="en-US" dirty="0" smtClean="0">
                    <a:ea typeface="宋体" charset="-122"/>
                  </a:rPr>
                  <a:t>。即信源空间为：</a:t>
                </a:r>
                <a:endParaRPr lang="en-US" altLang="zh-CN" dirty="0" smtClean="0">
                  <a:ea typeface="宋体" charset="-122"/>
                </a:endParaRPr>
              </a:p>
              <a:p>
                <a:pPr eaLnBrk="1" hangingPunct="1">
                  <a:buFontTx/>
                  <a:buNone/>
                </a:pPr>
                <a:endParaRPr lang="en-US" altLang="zh-CN" dirty="0" smtClean="0">
                  <a:ea typeface="宋体" charset="-122"/>
                </a:endParaRPr>
              </a:p>
              <a:p>
                <a:pPr eaLnBrk="1" hangingPunct="1">
                  <a:buFontTx/>
                  <a:buNone/>
                </a:pPr>
                <a:endParaRPr lang="en-US" altLang="zh-CN" dirty="0" smtClean="0">
                  <a:ea typeface="宋体" charset="-122"/>
                </a:endParaRPr>
              </a:p>
              <a:p>
                <a:pPr lvl="1" eaLnBrk="1" hangingPunct="1">
                  <a:lnSpc>
                    <a:spcPct val="80000"/>
                  </a:lnSpc>
                </a:pPr>
                <a:r>
                  <a:rPr lang="zh-CN" altLang="en-US" dirty="0" smtClean="0">
                    <a:ea typeface="宋体" charset="-122"/>
                  </a:rPr>
                  <a:t>当</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oMath>
                </a14:m>
                <a:r>
                  <a:rPr lang="zh-CN" altLang="en-US" dirty="0" smtClean="0">
                    <a:ea typeface="宋体" charset="-122"/>
                  </a:rPr>
                  <a:t>时，</a:t>
                </a:r>
                <a:endParaRPr lang="en-US" altLang="zh-CN" dirty="0" smtClean="0">
                  <a:ea typeface="宋体" charset="-122"/>
                </a:endParaRPr>
              </a:p>
              <a:p>
                <a:pPr marL="457200" lvl="1" indent="0" eaLnBrk="1" hangingPunct="1">
                  <a:lnSpc>
                    <a:spcPct val="80000"/>
                  </a:lnSpc>
                  <a:buNone/>
                </a:pPr>
                <a:r>
                  <a:rPr lang="zh-CN" altLang="en-US" i="1" dirty="0" smtClean="0">
                    <a:ea typeface="宋体" charset="-122"/>
                  </a:rPr>
                  <a:t>               </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oMath>
                </a14:m>
                <a:endParaRPr lang="en-US"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en-US" altLang="zh-CN" i="1" dirty="0" smtClean="0">
                          <a:latin typeface="Cambria Math"/>
                          <a:ea typeface="Cambria Math"/>
                        </a:rPr>
                        <m:t>×</m:t>
                      </m:r>
                      <m:r>
                        <m:rPr>
                          <m:sty m:val="p"/>
                        </m:rPr>
                        <a:rPr lang="en-US" altLang="zh-CN" i="1" dirty="0" smtClean="0">
                          <a:latin typeface="Cambria Math"/>
                          <a:ea typeface="宋体" charset="-122"/>
                        </a:rPr>
                        <m:t>log</m:t>
                      </m:r>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en-US" altLang="zh-CN" i="1" dirty="0" smtClean="0">
                          <a:latin typeface="Cambria Math"/>
                          <a:ea typeface="宋体" charset="-122"/>
                        </a:rPr>
                        <m:t>)</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en-US" altLang="zh-CN" i="1" dirty="0" smtClean="0">
                          <a:latin typeface="Cambria Math"/>
                          <a:ea typeface="Cambria Math"/>
                        </a:rPr>
                        <m:t>×</m:t>
                      </m:r>
                      <m:r>
                        <m:rPr>
                          <m:sty m:val="p"/>
                        </m:rPr>
                        <a:rPr lang="en-US" altLang="zh-CN" i="1" dirty="0" smtClean="0">
                          <a:latin typeface="Cambria Math"/>
                          <a:ea typeface="宋体" charset="-122"/>
                        </a:rPr>
                        <m:t>log</m:t>
                      </m:r>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en-US" altLang="zh-CN" i="1" dirty="0" smtClean="0">
                          <a:latin typeface="Cambria Math"/>
                          <a:ea typeface="宋体" charset="-122"/>
                        </a:rPr>
                        <m:t>)</m:t>
                      </m:r>
                    </m:oMath>
                  </m:oMathPara>
                </a14:m>
                <a:endParaRPr lang="en-US" altLang="zh-CN" dirty="0" smtClean="0">
                  <a:ea typeface="宋体" charset="-122"/>
                </a:endParaRPr>
              </a:p>
              <a:p>
                <a:pPr lvl="1" eaLnBrk="1" hangingPunct="1">
                  <a:lnSpc>
                    <a:spcPct val="80000"/>
                  </a:lnSpc>
                  <a:buFontTx/>
                  <a:buNone/>
                </a:pPr>
                <a14:m>
                  <m:oMath xmlns:m="http://schemas.openxmlformats.org/officeDocument/2006/math">
                    <m:r>
                      <a:rPr lang="en-US" altLang="zh-CN" i="1" dirty="0" smtClean="0">
                        <a:latin typeface="Cambria Math"/>
                        <a:ea typeface="宋体" charset="-122"/>
                      </a:rPr>
                      <m:t>		           </m:t>
                    </m:r>
                    <m:r>
                      <a:rPr lang="en-US" altLang="zh-CN" b="0" i="1" dirty="0" smtClean="0">
                        <a:latin typeface="Cambria Math"/>
                        <a:ea typeface="宋体" charset="-122"/>
                      </a:rPr>
                      <m:t>               </m:t>
                    </m:r>
                    <m:r>
                      <a:rPr lang="en-US" altLang="zh-CN" i="1" dirty="0" smtClean="0">
                        <a:latin typeface="Cambria Math"/>
                        <a:ea typeface="宋体" charset="-122"/>
                      </a:rPr>
                      <m:t> </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zh-CN" altLang="en-US" i="1" dirty="0" smtClean="0">
                        <a:latin typeface="Cambria Math"/>
                        <a:ea typeface="宋体" charset="-122"/>
                      </a:rPr>
                      <m:t>＝</m:t>
                    </m:r>
                    <m:r>
                      <a:rPr lang="en-US" altLang="zh-CN" i="1" dirty="0" smtClean="0">
                        <a:latin typeface="Cambria Math"/>
                        <a:ea typeface="宋体" charset="-122"/>
                      </a:rPr>
                      <m:t>1</m:t>
                    </m:r>
                  </m:oMath>
                </a14:m>
                <a:r>
                  <a:rPr lang="en-US" altLang="zh-CN" dirty="0" smtClean="0">
                    <a:ea typeface="宋体" charset="-122"/>
                  </a:rPr>
                  <a:t> </a:t>
                </a:r>
                <a:r>
                  <a:rPr lang="zh-CN" altLang="en-US" dirty="0" smtClean="0">
                    <a:ea typeface="宋体" charset="-122"/>
                  </a:rPr>
                  <a:t>比特</a:t>
                </a:r>
                <a:r>
                  <a:rPr lang="en-US" altLang="zh-CN" dirty="0" smtClean="0">
                    <a:ea typeface="宋体" charset="-122"/>
                  </a:rPr>
                  <a:t>/</a:t>
                </a:r>
                <a:r>
                  <a:rPr lang="zh-CN" altLang="en-US" dirty="0" smtClean="0">
                    <a:ea typeface="宋体" charset="-122"/>
                  </a:rPr>
                  <a:t>信源符号</a:t>
                </a:r>
              </a:p>
              <a:p>
                <a:pPr eaLnBrk="1" hangingPunct="1">
                  <a:buFontTx/>
                  <a:buNone/>
                </a:pPr>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36868"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3"/>
                <a:stretch>
                  <a:fillRect l="-1630" t="-2030" r="-1481"/>
                </a:stretch>
              </a:blipFill>
            </p:spPr>
            <p:txBody>
              <a:bodyPr/>
              <a:lstStyle/>
              <a:p>
                <a:r>
                  <a:rPr lang="zh-CN" altLang="en-US">
                    <a:noFill/>
                  </a:rPr>
                  <a:t> </a:t>
                </a:r>
              </a:p>
            </p:txBody>
          </p:sp>
        </mc:Fallback>
      </mc:AlternateContent>
      <p:sp>
        <p:nvSpPr>
          <p:cNvPr id="36869" name="日期占位符 3"/>
          <p:cNvSpPr>
            <a:spLocks noGrp="1"/>
          </p:cNvSpPr>
          <p:nvPr>
            <p:ph type="dt" sz="quarter" idx="10"/>
          </p:nvPr>
        </p:nvSpPr>
        <p:spPr>
          <a:noFill/>
        </p:spPr>
        <p:txBody>
          <a:bodyPr/>
          <a:lstStyle/>
          <a:p>
            <a:fld id="{310D972C-53DE-49C5-83A8-BE335973E159}" type="datetime1">
              <a:rPr lang="zh-CN" altLang="en-US" smtClean="0">
                <a:ea typeface="宋体" charset="-122"/>
              </a:rPr>
              <a:pPr/>
              <a:t>2018/11/13</a:t>
            </a:fld>
            <a:endParaRPr lang="en-US" altLang="zh-CN" smtClean="0">
              <a:ea typeface="宋体" charset="-122"/>
            </a:endParaRPr>
          </a:p>
        </p:txBody>
      </p:sp>
      <p:sp>
        <p:nvSpPr>
          <p:cNvPr id="3687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36871" name="灯片编号占位符 5"/>
          <p:cNvSpPr>
            <a:spLocks noGrp="1"/>
          </p:cNvSpPr>
          <p:nvPr>
            <p:ph type="sldNum" sz="quarter" idx="12"/>
          </p:nvPr>
        </p:nvSpPr>
        <p:spPr>
          <a:noFill/>
        </p:spPr>
        <p:txBody>
          <a:bodyPr/>
          <a:lstStyle/>
          <a:p>
            <a:fld id="{3685F9E0-4B1B-4D3D-9945-C573F747B992}" type="slidenum">
              <a:rPr lang="en-US" altLang="zh-CN" smtClean="0">
                <a:ea typeface="宋体" charset="-122"/>
              </a:rPr>
              <a:pPr/>
              <a:t>32</a:t>
            </a:fld>
            <a:endParaRPr lang="en-US" altLang="zh-CN" smtClean="0">
              <a:ea typeface="宋体" charset="-122"/>
            </a:endParaRPr>
          </a:p>
        </p:txBody>
      </p:sp>
      <p:graphicFrame>
        <p:nvGraphicFramePr>
          <p:cNvPr id="36866" name="Object 4"/>
          <p:cNvGraphicFramePr>
            <a:graphicFrameLocks noChangeAspect="1"/>
          </p:cNvGraphicFramePr>
          <p:nvPr>
            <p:extLst>
              <p:ext uri="{D42A27DB-BD31-4B8C-83A1-F6EECF244321}">
                <p14:modId xmlns:p14="http://schemas.microsoft.com/office/powerpoint/2010/main" val="1362622892"/>
              </p:ext>
            </p:extLst>
          </p:nvPr>
        </p:nvGraphicFramePr>
        <p:xfrm>
          <a:off x="3124200" y="3048000"/>
          <a:ext cx="2514600" cy="890588"/>
        </p:xfrm>
        <a:graphic>
          <a:graphicData uri="http://schemas.openxmlformats.org/presentationml/2006/ole">
            <mc:AlternateContent xmlns:mc="http://schemas.openxmlformats.org/markup-compatibility/2006">
              <mc:Choice xmlns:v="urn:schemas-microsoft-com:vml" Requires="v">
                <p:oleObj spid="_x0000_s37040" name="Microsoft 公式 3.0" r:id="rId4" imgW="1299886" imgH="458826" progId="Equation.3">
                  <p:embed/>
                </p:oleObj>
              </mc:Choice>
              <mc:Fallback>
                <p:oleObj name="Microsoft 公式 3.0" r:id="rId4" imgW="1299886" imgH="458826"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048000"/>
                        <a:ext cx="2514600"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08546" name="内容占位符 2"/>
              <p:cNvSpPr>
                <a:spLocks noGrp="1"/>
              </p:cNvSpPr>
              <p:nvPr>
                <p:ph idx="1"/>
              </p:nvPr>
            </p:nvSpPr>
            <p:spPr>
              <a:xfrm>
                <a:off x="457200" y="1676400"/>
                <a:ext cx="8229600" cy="4648200"/>
              </a:xfrm>
            </p:spPr>
            <p:txBody>
              <a:bodyPr/>
              <a:lstStyle/>
              <a:p>
                <a:pPr lvl="1" eaLnBrk="1" hangingPunct="1">
                  <a:lnSpc>
                    <a:spcPct val="80000"/>
                  </a:lnSpc>
                </a:pPr>
                <a:r>
                  <a:rPr lang="zh-CN" altLang="en-US" dirty="0" smtClean="0">
                    <a:ea typeface="宋体" charset="-122"/>
                  </a:rPr>
                  <a:t>当</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a:rPr lang="zh-CN" altLang="en-US" i="1" dirty="0" smtClean="0">
                        <a:latin typeface="Cambria Math"/>
                        <a:ea typeface="宋体" charset="-122"/>
                      </a:rPr>
                      <m:t>＝</m:t>
                    </m:r>
                  </m:oMath>
                </a14:m>
                <a:r>
                  <a:rPr lang="en-US" altLang="zh-CN" dirty="0" smtClean="0">
                    <a:ea typeface="宋体" charset="-122"/>
                  </a:rPr>
                  <a:t>1</a:t>
                </a:r>
                <a:r>
                  <a:rPr lang="zh-CN" altLang="en-US" dirty="0" smtClean="0">
                    <a:ea typeface="宋体" charset="-122"/>
                  </a:rPr>
                  <a:t>时，</a:t>
                </a:r>
                <a:endParaRPr lang="zh-CN" altLang="en-US" i="1" dirty="0" smtClean="0">
                  <a:ea typeface="宋体" charset="-122"/>
                </a:endParaRPr>
              </a:p>
              <a:p>
                <a:pPr lvl="1" eaLnBrk="1" hangingPunct="1">
                  <a:lnSpc>
                    <a:spcPct val="80000"/>
                  </a:lnSpc>
                  <a:buFontTx/>
                  <a:buNone/>
                </a:pPr>
                <a:r>
                  <a:rPr lang="zh-CN" altLang="en-US" i="1" dirty="0" smtClean="0">
                    <a:ea typeface="宋体" charset="-122"/>
                  </a:rPr>
                  <a:t>		</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oMath>
                </a14:m>
                <a:endParaRPr lang="en-US"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zh-CN" altLang="en-US" i="1" dirty="0" smtClean="0">
                          <a:latin typeface="Cambria Math"/>
                          <a:ea typeface="宋体" charset="-122"/>
                        </a:rPr>
                        <m:t>＝－</m:t>
                      </m:r>
                      <m:r>
                        <a:rPr lang="en-US" altLang="zh-CN" i="1" dirty="0" smtClean="0">
                          <a:latin typeface="Cambria Math"/>
                          <a:ea typeface="宋体" charset="-122"/>
                        </a:rPr>
                        <m:t>0</m:t>
                      </m:r>
                      <m:r>
                        <m:rPr>
                          <m:sty m:val="p"/>
                        </m:rPr>
                        <a:rPr lang="en-US" altLang="zh-CN" i="1" dirty="0" smtClean="0">
                          <a:latin typeface="Cambria Math"/>
                          <a:ea typeface="宋体" charset="-122"/>
                        </a:rPr>
                        <m:t>log</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1</m:t>
                      </m:r>
                      <m:r>
                        <m:rPr>
                          <m:sty m:val="p"/>
                        </m:rPr>
                        <a:rPr lang="en-US" altLang="zh-CN" i="1" dirty="0" smtClean="0">
                          <a:latin typeface="Cambria Math"/>
                          <a:ea typeface="宋体" charset="-122"/>
                        </a:rPr>
                        <m:t>log</m:t>
                      </m:r>
                      <m:r>
                        <a:rPr lang="en-US" altLang="zh-CN" i="1" dirty="0" smtClean="0">
                          <a:latin typeface="Cambria Math"/>
                          <a:ea typeface="宋体" charset="-122"/>
                        </a:rPr>
                        <m:t>1</m:t>
                      </m:r>
                    </m:oMath>
                  </m:oMathPara>
                </a14:m>
                <a:endParaRPr lang="en-US"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zh-CN" altLang="en-US" i="1" dirty="0" smtClean="0">
                          <a:latin typeface="Cambria Math"/>
                          <a:ea typeface="宋体" charset="-122"/>
                        </a:rPr>
                        <m:t>＝</m:t>
                      </m:r>
                      <m:r>
                        <a:rPr lang="en-US" altLang="zh-CN" i="1" dirty="0" smtClean="0">
                          <a:latin typeface="Cambria Math"/>
                          <a:ea typeface="宋体" charset="-122"/>
                        </a:rPr>
                        <m:t>0</m:t>
                      </m:r>
                    </m:oMath>
                  </m:oMathPara>
                </a14:m>
                <a:endParaRPr lang="en-US" altLang="zh-CN" dirty="0" smtClean="0">
                  <a:ea typeface="宋体" charset="-122"/>
                </a:endParaRPr>
              </a:p>
              <a:p>
                <a:pPr lvl="1" eaLnBrk="1" hangingPunct="1">
                  <a:lnSpc>
                    <a:spcPct val="80000"/>
                  </a:lnSpc>
                  <a:buFontTx/>
                  <a:buNone/>
                </a:pPr>
                <a:r>
                  <a:rPr lang="zh-CN" altLang="en-US" dirty="0" smtClean="0">
                    <a:ea typeface="宋体" charset="-122"/>
                  </a:rPr>
                  <a:t>注：规定</a:t>
                </a:r>
                <a14:m>
                  <m:oMath xmlns:m="http://schemas.openxmlformats.org/officeDocument/2006/math">
                    <m:r>
                      <m:rPr>
                        <m:sty m:val="p"/>
                      </m:rPr>
                      <a:rPr lang="en-US" altLang="zh-CN" i="1" dirty="0" smtClean="0">
                        <a:latin typeface="Cambria Math"/>
                        <a:ea typeface="宋体" charset="-122"/>
                      </a:rPr>
                      <m:t>log</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0</m:t>
                    </m:r>
                  </m:oMath>
                </a14:m>
                <a:endParaRPr lang="en-US" altLang="zh-CN" dirty="0" smtClean="0">
                  <a:ea typeface="宋体" charset="-122"/>
                </a:endParaRPr>
              </a:p>
              <a:p>
                <a:pPr lvl="1" eaLnBrk="1" hangingPunct="1">
                  <a:lnSpc>
                    <a:spcPct val="80000"/>
                  </a:lnSpc>
                </a:pPr>
                <a:r>
                  <a:rPr lang="zh-CN" altLang="en-US" dirty="0" smtClean="0">
                    <a:ea typeface="宋体" charset="-122"/>
                  </a:rPr>
                  <a:t>当</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0</m:t>
                    </m:r>
                  </m:oMath>
                </a14:m>
                <a:r>
                  <a:rPr lang="zh-CN" altLang="en-US" dirty="0" smtClean="0">
                    <a:ea typeface="宋体" charset="-122"/>
                  </a:rPr>
                  <a:t>时，</a:t>
                </a:r>
                <a:r>
                  <a:rPr lang="zh-CN" altLang="en-US" i="1" dirty="0" smtClean="0">
                    <a:ea typeface="宋体" charset="-122"/>
                  </a:rPr>
                  <a:t>              </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oMath>
                </a14:m>
                <a:endParaRPr lang="en-US"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zh-CN" altLang="en-US" i="1" dirty="0" smtClean="0">
                          <a:latin typeface="Cambria Math"/>
                          <a:ea typeface="宋体" charset="-122"/>
                        </a:rPr>
                        <m:t>＝－</m:t>
                      </m:r>
                      <m:r>
                        <a:rPr lang="en-US" altLang="zh-CN" i="1" dirty="0" smtClean="0">
                          <a:latin typeface="Cambria Math"/>
                          <a:ea typeface="宋体" charset="-122"/>
                        </a:rPr>
                        <m:t>1</m:t>
                      </m:r>
                      <m:r>
                        <m:rPr>
                          <m:sty m:val="p"/>
                        </m:rPr>
                        <a:rPr lang="en-US" altLang="zh-CN" i="1" dirty="0" smtClean="0">
                          <a:latin typeface="Cambria Math"/>
                          <a:ea typeface="宋体" charset="-122"/>
                        </a:rPr>
                        <m:t>log</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0</m:t>
                      </m:r>
                      <m:r>
                        <m:rPr>
                          <m:sty m:val="p"/>
                        </m:rPr>
                        <a:rPr lang="en-US" altLang="zh-CN" i="1" dirty="0" smtClean="0">
                          <a:latin typeface="Cambria Math"/>
                          <a:ea typeface="宋体" charset="-122"/>
                        </a:rPr>
                        <m:t>log</m:t>
                      </m:r>
                      <m:r>
                        <a:rPr lang="en-US" altLang="zh-CN" i="1" dirty="0" smtClean="0">
                          <a:latin typeface="Cambria Math"/>
                          <a:ea typeface="宋体" charset="-122"/>
                        </a:rPr>
                        <m:t>0</m:t>
                      </m:r>
                    </m:oMath>
                  </m:oMathPara>
                </a14:m>
                <a:endParaRPr lang="en-US"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zh-CN" altLang="sv-SE" i="1" dirty="0" smtClean="0">
                          <a:latin typeface="Cambria Math"/>
                          <a:ea typeface="宋体" charset="-122"/>
                        </a:rPr>
                        <m:t>＝</m:t>
                      </m:r>
                      <m:r>
                        <a:rPr lang="sv-SE" altLang="zh-CN" i="1" dirty="0" smtClean="0">
                          <a:latin typeface="Cambria Math"/>
                          <a:ea typeface="宋体" charset="-122"/>
                        </a:rPr>
                        <m:t>0</m:t>
                      </m:r>
                    </m:oMath>
                  </m:oMathPara>
                </a14:m>
                <a:endParaRPr lang="sv-SE" altLang="zh-CN" dirty="0" smtClean="0">
                  <a:ea typeface="宋体" charset="-122"/>
                </a:endParaRPr>
              </a:p>
              <a:p>
                <a:pPr lvl="1" eaLnBrk="1" hangingPunct="1">
                  <a:lnSpc>
                    <a:spcPct val="80000"/>
                  </a:lnSpc>
                </a:pPr>
                <a:r>
                  <a:rPr lang="zh-CN" altLang="sv-SE" dirty="0" smtClean="0">
                    <a:ea typeface="宋体" charset="-122"/>
                  </a:rPr>
                  <a:t>如果以</a:t>
                </a:r>
                <a14:m>
                  <m:oMath xmlns:m="http://schemas.openxmlformats.org/officeDocument/2006/math">
                    <m:r>
                      <a:rPr lang="sv-SE" altLang="zh-CN" i="1" dirty="0" smtClean="0">
                        <a:latin typeface="Cambria Math"/>
                        <a:ea typeface="宋体" charset="-122"/>
                      </a:rPr>
                      <m:t>𝑝</m:t>
                    </m:r>
                    <m:r>
                      <a:rPr lang="sv-SE" altLang="zh-CN" i="1" dirty="0" smtClean="0">
                        <a:latin typeface="Cambria Math"/>
                        <a:ea typeface="宋体" charset="-122"/>
                      </a:rPr>
                      <m:t>(0≤</m:t>
                    </m:r>
                    <m:r>
                      <a:rPr lang="sv-SE" altLang="zh-CN" i="1" dirty="0" smtClean="0">
                        <a:latin typeface="Cambria Math"/>
                        <a:ea typeface="宋体" charset="-122"/>
                      </a:rPr>
                      <m:t>𝑝</m:t>
                    </m:r>
                    <m:r>
                      <a:rPr lang="sv-SE" altLang="zh-CN" i="1" dirty="0" smtClean="0">
                        <a:latin typeface="Cambria Math"/>
                        <a:ea typeface="宋体" charset="-122"/>
                      </a:rPr>
                      <m:t>≤1)</m:t>
                    </m:r>
                    <m:r>
                      <a:rPr lang="zh-CN" altLang="sv-SE" i="1" dirty="0" smtClean="0">
                        <a:latin typeface="Cambria Math"/>
                        <a:ea typeface="宋体" charset="-122"/>
                      </a:rPr>
                      <m:t>表示</m:t>
                    </m:r>
                    <m:r>
                      <a:rPr lang="sv-SE" altLang="zh-CN" i="1" dirty="0" smtClean="0">
                        <a:latin typeface="Cambria Math"/>
                        <a:ea typeface="宋体" charset="-122"/>
                      </a:rPr>
                      <m:t>𝑝</m:t>
                    </m:r>
                    <m:r>
                      <a:rPr lang="sv-SE" altLang="zh-CN" i="1" dirty="0" smtClean="0">
                        <a:latin typeface="Cambria Math"/>
                        <a:ea typeface="宋体" charset="-122"/>
                      </a:rPr>
                      <m:t>(0)</m:t>
                    </m:r>
                    <m:r>
                      <a:rPr lang="zh-CN" altLang="sv-SE" i="1" dirty="0" smtClean="0">
                        <a:latin typeface="Cambria Math"/>
                        <a:ea typeface="宋体" charset="-122"/>
                      </a:rPr>
                      <m:t>，以</m:t>
                    </m:r>
                    <m:r>
                      <a:rPr lang="sv-SE" altLang="zh-CN" i="1" dirty="0" smtClean="0">
                        <a:latin typeface="Cambria Math"/>
                        <a:ea typeface="宋体" charset="-122"/>
                      </a:rPr>
                      <m:t>𝑞</m:t>
                    </m:r>
                    <m:r>
                      <a:rPr lang="zh-CN" altLang="sv-SE" i="1" dirty="0" smtClean="0">
                        <a:latin typeface="Cambria Math"/>
                        <a:ea typeface="宋体" charset="-122"/>
                      </a:rPr>
                      <m:t>表示</m:t>
                    </m:r>
                    <m:r>
                      <a:rPr lang="sv-SE" altLang="zh-CN" i="1" dirty="0" smtClean="0">
                        <a:latin typeface="Cambria Math"/>
                        <a:ea typeface="宋体" charset="-122"/>
                      </a:rPr>
                      <m:t>𝑝</m:t>
                    </m:r>
                    <m:r>
                      <a:rPr lang="sv-SE" altLang="zh-CN" i="1" dirty="0" smtClean="0">
                        <a:latin typeface="Cambria Math"/>
                        <a:ea typeface="宋体" charset="-122"/>
                      </a:rPr>
                      <m:t>(1)</m:t>
                    </m:r>
                  </m:oMath>
                </a14:m>
                <a:r>
                  <a:rPr lang="zh-CN" altLang="sv-SE" dirty="0" smtClean="0">
                    <a:ea typeface="宋体" charset="-122"/>
                  </a:rPr>
                  <a:t>，则：</a:t>
                </a:r>
              </a:p>
              <a:p>
                <a:pPr lvl="1" eaLnBrk="1" hangingPunct="1">
                  <a:lnSpc>
                    <a:spcPct val="80000"/>
                  </a:lnSpc>
                  <a:buFontTx/>
                  <a:buNone/>
                </a:pPr>
                <a:r>
                  <a:rPr lang="zh-CN" altLang="sv-SE" dirty="0" smtClean="0">
                    <a:ea typeface="宋体" charset="-122"/>
                  </a:rPr>
                  <a:t>             </a:t>
                </a:r>
                <a14:m>
                  <m:oMath xmlns:m="http://schemas.openxmlformats.org/officeDocument/2006/math">
                    <m:r>
                      <a:rPr lang="pt-BR" altLang="zh-CN" b="1" i="1" dirty="0" smtClean="0">
                        <a:solidFill>
                          <a:srgbClr val="CC3300"/>
                        </a:solidFill>
                        <a:latin typeface="Cambria Math"/>
                        <a:ea typeface="宋体" charset="-122"/>
                      </a:rPr>
                      <m:t>𝑯</m:t>
                    </m:r>
                    <m:r>
                      <a:rPr lang="pt-BR" altLang="zh-CN" b="1" i="1" dirty="0" smtClean="0">
                        <a:solidFill>
                          <a:srgbClr val="CC3300"/>
                        </a:solidFill>
                        <a:latin typeface="Cambria Math"/>
                        <a:ea typeface="宋体" charset="-122"/>
                      </a:rPr>
                      <m:t>(</m:t>
                    </m:r>
                    <m:r>
                      <a:rPr lang="pt-BR" altLang="zh-CN" b="1" i="1" dirty="0" smtClean="0">
                        <a:solidFill>
                          <a:srgbClr val="CC3300"/>
                        </a:solidFill>
                        <a:latin typeface="Cambria Math"/>
                        <a:ea typeface="宋体" charset="-122"/>
                      </a:rPr>
                      <m:t>𝑿</m:t>
                    </m:r>
                    <m:r>
                      <a:rPr lang="pt-BR" altLang="zh-CN" b="1" i="1" dirty="0" smtClean="0">
                        <a:solidFill>
                          <a:srgbClr val="CC3300"/>
                        </a:solidFill>
                        <a:latin typeface="Cambria Math"/>
                        <a:ea typeface="宋体" charset="-122"/>
                      </a:rPr>
                      <m:t>)</m:t>
                    </m:r>
                    <m:r>
                      <a:rPr lang="zh-CN" altLang="pt-BR" i="1" dirty="0" smtClean="0">
                        <a:latin typeface="Cambria Math"/>
                        <a:ea typeface="宋体" charset="-122"/>
                      </a:rPr>
                      <m:t>＝－</m:t>
                    </m:r>
                    <m:r>
                      <a:rPr lang="pt-BR" altLang="zh-CN" i="1" dirty="0" smtClean="0">
                        <a:latin typeface="Cambria Math"/>
                        <a:ea typeface="宋体" charset="-122"/>
                      </a:rPr>
                      <m:t>𝑝</m:t>
                    </m:r>
                    <m:r>
                      <a:rPr lang="pt-BR" altLang="zh-CN" i="1" dirty="0" smtClean="0">
                        <a:latin typeface="Cambria Math"/>
                        <a:ea typeface="宋体" charset="-122"/>
                      </a:rPr>
                      <m:t> </m:t>
                    </m:r>
                    <m:r>
                      <m:rPr>
                        <m:sty m:val="p"/>
                      </m:rPr>
                      <a:rPr lang="pt-BR" altLang="zh-CN" i="1" dirty="0" smtClean="0">
                        <a:latin typeface="Cambria Math"/>
                        <a:ea typeface="宋体" charset="-122"/>
                      </a:rPr>
                      <m:t>log</m:t>
                    </m:r>
                    <m:r>
                      <a:rPr lang="pt-BR" altLang="zh-CN" i="1" dirty="0" smtClean="0">
                        <a:latin typeface="Cambria Math"/>
                        <a:ea typeface="宋体" charset="-122"/>
                      </a:rPr>
                      <m:t>⁡</m:t>
                    </m:r>
                    <m:r>
                      <a:rPr lang="pt-BR" altLang="zh-CN" i="1" dirty="0" smtClean="0">
                        <a:latin typeface="Cambria Math"/>
                        <a:ea typeface="宋体" charset="-122"/>
                      </a:rPr>
                      <m:t>𝑝</m:t>
                    </m:r>
                    <m:r>
                      <a:rPr lang="zh-CN" altLang="pt-BR" i="1" dirty="0" smtClean="0">
                        <a:latin typeface="Cambria Math"/>
                        <a:ea typeface="宋体" charset="-122"/>
                      </a:rPr>
                      <m:t>－</m:t>
                    </m:r>
                    <m:r>
                      <a:rPr lang="pt-BR" altLang="zh-CN" i="1" dirty="0" smtClean="0">
                        <a:latin typeface="Cambria Math"/>
                        <a:ea typeface="宋体" charset="-122"/>
                      </a:rPr>
                      <m:t>𝑞</m:t>
                    </m:r>
                    <m:r>
                      <a:rPr lang="pt-BR" altLang="zh-CN" i="1" dirty="0" smtClean="0">
                        <a:latin typeface="Cambria Math"/>
                        <a:ea typeface="宋体" charset="-122"/>
                      </a:rPr>
                      <m:t> </m:t>
                    </m:r>
                    <m:r>
                      <m:rPr>
                        <m:sty m:val="p"/>
                      </m:rPr>
                      <a:rPr lang="pt-BR" altLang="zh-CN" i="1" dirty="0" smtClean="0">
                        <a:latin typeface="Cambria Math"/>
                        <a:ea typeface="宋体" charset="-122"/>
                      </a:rPr>
                      <m:t>log</m:t>
                    </m:r>
                    <m:r>
                      <a:rPr lang="pt-BR" altLang="zh-CN" i="1" dirty="0" smtClean="0">
                        <a:latin typeface="Cambria Math"/>
                        <a:ea typeface="宋体" charset="-122"/>
                      </a:rPr>
                      <m:t>⁡</m:t>
                    </m:r>
                    <m:r>
                      <a:rPr lang="pt-BR" altLang="zh-CN" i="1" dirty="0" smtClean="0">
                        <a:latin typeface="Cambria Math"/>
                        <a:ea typeface="宋体" charset="-122"/>
                      </a:rPr>
                      <m:t>𝑞</m:t>
                    </m:r>
                  </m:oMath>
                </a14:m>
                <a:endParaRPr lang="pt-BR"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pt-BR" altLang="zh-CN" i="1" dirty="0" smtClean="0">
                          <a:latin typeface="Cambria Math"/>
                          <a:ea typeface="宋体" charset="-122"/>
                        </a:rPr>
                        <m:t>                       </m:t>
                      </m:r>
                      <m:r>
                        <a:rPr lang="zh-CN" altLang="pt-BR" i="1" dirty="0" smtClean="0">
                          <a:latin typeface="Cambria Math"/>
                          <a:ea typeface="宋体" charset="-122"/>
                        </a:rPr>
                        <m:t>＝－</m:t>
                      </m:r>
                      <m:r>
                        <a:rPr lang="pt-BR" altLang="zh-CN" i="1" dirty="0" smtClean="0">
                          <a:latin typeface="Cambria Math"/>
                          <a:ea typeface="宋体" charset="-122"/>
                        </a:rPr>
                        <m:t>𝑝</m:t>
                      </m:r>
                      <m:r>
                        <a:rPr lang="pt-BR" altLang="zh-CN" i="1" dirty="0" smtClean="0">
                          <a:latin typeface="Cambria Math"/>
                          <a:ea typeface="宋体" charset="-122"/>
                        </a:rPr>
                        <m:t> </m:t>
                      </m:r>
                      <m:r>
                        <m:rPr>
                          <m:sty m:val="p"/>
                        </m:rPr>
                        <a:rPr lang="pt-BR" altLang="zh-CN" i="1" dirty="0" smtClean="0">
                          <a:latin typeface="Cambria Math"/>
                          <a:ea typeface="宋体" charset="-122"/>
                        </a:rPr>
                        <m:t>log</m:t>
                      </m:r>
                      <m:r>
                        <a:rPr lang="pt-BR" altLang="zh-CN" i="1" dirty="0" smtClean="0">
                          <a:latin typeface="Cambria Math"/>
                          <a:ea typeface="宋体" charset="-122"/>
                        </a:rPr>
                        <m:t>⁡</m:t>
                      </m:r>
                      <m:r>
                        <a:rPr lang="pt-BR" altLang="zh-CN" i="1" dirty="0" smtClean="0">
                          <a:latin typeface="Cambria Math"/>
                          <a:ea typeface="宋体" charset="-122"/>
                        </a:rPr>
                        <m:t>𝑝</m:t>
                      </m:r>
                      <m:r>
                        <a:rPr lang="zh-CN" altLang="pt-BR" i="1" dirty="0" smtClean="0">
                          <a:latin typeface="Cambria Math"/>
                          <a:ea typeface="宋体" charset="-122"/>
                        </a:rPr>
                        <m:t>－</m:t>
                      </m:r>
                      <m:r>
                        <a:rPr lang="pt-BR" altLang="zh-CN" i="1" dirty="0" smtClean="0">
                          <a:latin typeface="Cambria Math"/>
                          <a:ea typeface="宋体" charset="-122"/>
                        </a:rPr>
                        <m:t>(1</m:t>
                      </m:r>
                      <m:r>
                        <a:rPr lang="zh-CN" altLang="pt-BR" i="1" dirty="0" smtClean="0">
                          <a:latin typeface="Cambria Math"/>
                          <a:ea typeface="宋体" charset="-122"/>
                        </a:rPr>
                        <m:t>－</m:t>
                      </m:r>
                      <m:r>
                        <a:rPr lang="pt-BR" altLang="zh-CN" i="1" dirty="0" smtClean="0">
                          <a:latin typeface="Cambria Math"/>
                          <a:ea typeface="宋体" charset="-122"/>
                        </a:rPr>
                        <m:t>𝑝</m:t>
                      </m:r>
                      <m:r>
                        <a:rPr lang="pt-BR" altLang="zh-CN" i="1" dirty="0" smtClean="0">
                          <a:latin typeface="Cambria Math"/>
                          <a:ea typeface="宋体" charset="-122"/>
                        </a:rPr>
                        <m:t>)</m:t>
                      </m:r>
                      <m:r>
                        <m:rPr>
                          <m:sty m:val="p"/>
                        </m:rPr>
                        <a:rPr lang="pt-BR" altLang="zh-CN" i="1" dirty="0" smtClean="0">
                          <a:latin typeface="Cambria Math"/>
                          <a:ea typeface="宋体" charset="-122"/>
                        </a:rPr>
                        <m:t>log</m:t>
                      </m:r>
                      <m:r>
                        <a:rPr lang="pt-BR" altLang="zh-CN" i="1" dirty="0" smtClean="0">
                          <a:latin typeface="Cambria Math"/>
                          <a:ea typeface="宋体" charset="-122"/>
                        </a:rPr>
                        <m:t>⁡(1</m:t>
                      </m:r>
                      <m:r>
                        <a:rPr lang="zh-CN" altLang="pt-BR" i="1" dirty="0" smtClean="0">
                          <a:latin typeface="Cambria Math"/>
                          <a:ea typeface="宋体" charset="-122"/>
                        </a:rPr>
                        <m:t>－</m:t>
                      </m:r>
                      <m:r>
                        <a:rPr lang="pt-BR" altLang="zh-CN" i="1" dirty="0" smtClean="0">
                          <a:latin typeface="Cambria Math"/>
                          <a:ea typeface="宋体" charset="-122"/>
                        </a:rPr>
                        <m:t>𝑝</m:t>
                      </m:r>
                      <m:r>
                        <a:rPr lang="pt-BR" altLang="zh-CN" i="1" dirty="0" smtClean="0">
                          <a:latin typeface="Cambria Math"/>
                          <a:ea typeface="宋体" charset="-122"/>
                        </a:rPr>
                        <m:t>)</m:t>
                      </m:r>
                      <m:r>
                        <a:rPr lang="zh-CN" altLang="sv-SE" i="1" dirty="0" smtClean="0">
                          <a:latin typeface="Cambria Math"/>
                          <a:ea typeface="宋体" charset="-122"/>
                        </a:rPr>
                        <m:t>＝</m:t>
                      </m:r>
                      <m:r>
                        <a:rPr lang="en-US" altLang="zh-CN" b="1" i="1" dirty="0" smtClean="0">
                          <a:solidFill>
                            <a:srgbClr val="CC3300"/>
                          </a:solidFill>
                          <a:latin typeface="Cambria Math"/>
                          <a:ea typeface="宋体" charset="-122"/>
                        </a:rPr>
                        <m:t>𝑯</m:t>
                      </m:r>
                      <m:r>
                        <a:rPr lang="en-US" altLang="zh-CN" b="1" i="1" dirty="0" smtClean="0">
                          <a:solidFill>
                            <a:srgbClr val="CC3300"/>
                          </a:solidFill>
                          <a:latin typeface="Cambria Math"/>
                          <a:ea typeface="宋体" charset="-122"/>
                        </a:rPr>
                        <m:t>(</m:t>
                      </m:r>
                      <m:r>
                        <a:rPr lang="en-US" altLang="zh-CN" b="1" i="1" dirty="0" smtClean="0">
                          <a:solidFill>
                            <a:srgbClr val="CC3300"/>
                          </a:solidFill>
                          <a:latin typeface="Cambria Math"/>
                          <a:ea typeface="宋体" charset="-122"/>
                        </a:rPr>
                        <m:t>𝒑</m:t>
                      </m:r>
                      <m:r>
                        <a:rPr lang="en-US" altLang="zh-CN" b="1" i="1" dirty="0" smtClean="0">
                          <a:solidFill>
                            <a:srgbClr val="CC3300"/>
                          </a:solidFill>
                          <a:latin typeface="Cambria Math"/>
                          <a:ea typeface="宋体" charset="-122"/>
                        </a:rPr>
                        <m:t>)</m:t>
                      </m:r>
                    </m:oMath>
                  </m:oMathPara>
                </a14:m>
                <a:endParaRPr lang="en-US" altLang="zh-CN" b="1" dirty="0" smtClean="0">
                  <a:solidFill>
                    <a:srgbClr val="CC3300"/>
                  </a:solidFill>
                  <a:ea typeface="宋体" charset="-122"/>
                </a:endParaRPr>
              </a:p>
              <a:p>
                <a:pPr eaLnBrk="1" hangingPunct="1"/>
                <a:endParaRPr lang="zh-CN" altLang="en-US" dirty="0" smtClean="0">
                  <a:ea typeface="宋体" charset="-122"/>
                </a:endParaRPr>
              </a:p>
            </p:txBody>
          </p:sp>
        </mc:Choice>
        <mc:Fallback xmlns="">
          <p:sp>
            <p:nvSpPr>
              <p:cNvPr id="108546"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a:stretch>
                  <a:fillRect t="-3014"/>
                </a:stretch>
              </a:blipFill>
            </p:spPr>
            <p:txBody>
              <a:bodyPr/>
              <a:lstStyle/>
              <a:p>
                <a:r>
                  <a:rPr lang="zh-CN" altLang="en-US">
                    <a:noFill/>
                  </a:rPr>
                  <a:t> </a:t>
                </a:r>
              </a:p>
            </p:txBody>
          </p:sp>
        </mc:Fallback>
      </mc:AlternateContent>
      <p:sp>
        <p:nvSpPr>
          <p:cNvPr id="108547" name="日期占位符 3"/>
          <p:cNvSpPr>
            <a:spLocks noGrp="1"/>
          </p:cNvSpPr>
          <p:nvPr>
            <p:ph type="dt" sz="quarter" idx="10"/>
          </p:nvPr>
        </p:nvSpPr>
        <p:spPr>
          <a:noFill/>
        </p:spPr>
        <p:txBody>
          <a:bodyPr/>
          <a:lstStyle/>
          <a:p>
            <a:fld id="{3ECD6C2B-A7B1-481C-B01F-FA21F8CC16DB}" type="datetime1">
              <a:rPr lang="zh-CN" altLang="en-US" smtClean="0">
                <a:ea typeface="宋体" charset="-122"/>
              </a:rPr>
              <a:pPr/>
              <a:t>2018/11/13</a:t>
            </a:fld>
            <a:endParaRPr lang="en-US" altLang="zh-CN" smtClean="0">
              <a:ea typeface="宋体" charset="-122"/>
            </a:endParaRPr>
          </a:p>
        </p:txBody>
      </p:sp>
      <p:sp>
        <p:nvSpPr>
          <p:cNvPr id="10854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08549" name="灯片编号占位符 5"/>
          <p:cNvSpPr>
            <a:spLocks noGrp="1"/>
          </p:cNvSpPr>
          <p:nvPr>
            <p:ph type="sldNum" sz="quarter" idx="12"/>
          </p:nvPr>
        </p:nvSpPr>
        <p:spPr>
          <a:noFill/>
        </p:spPr>
        <p:txBody>
          <a:bodyPr/>
          <a:lstStyle/>
          <a:p>
            <a:fld id="{8C40AC85-E0D0-4343-B706-99937776A5E6}" type="slidenum">
              <a:rPr lang="en-US" altLang="zh-CN" smtClean="0">
                <a:ea typeface="宋体" charset="-122"/>
              </a:rPr>
              <a:pPr/>
              <a:t>33</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14690" name="内容占位符 2"/>
              <p:cNvSpPr>
                <a:spLocks noGrp="1"/>
              </p:cNvSpPr>
              <p:nvPr>
                <p:ph idx="1"/>
              </p:nvPr>
            </p:nvSpPr>
            <p:spPr/>
            <p:txBody>
              <a:bodyPr/>
              <a:lstStyle/>
              <a:p>
                <a:pPr eaLnBrk="1" hangingPunct="1"/>
                <a:r>
                  <a:rPr lang="zh-CN" altLang="en-US" dirty="0" smtClean="0">
                    <a:ea typeface="宋体" charset="-122"/>
                  </a:rPr>
                  <a:t>该例中，熵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oMath>
                </a14:m>
                <a:r>
                  <a:rPr lang="zh-CN" altLang="en-US" dirty="0" smtClean="0">
                    <a:ea typeface="宋体" charset="-122"/>
                  </a:rPr>
                  <a:t>是概率</a:t>
                </a:r>
                <a14:m>
                  <m:oMath xmlns:m="http://schemas.openxmlformats.org/officeDocument/2006/math">
                    <m:r>
                      <a:rPr lang="en-US" altLang="zh-CN" i="1" dirty="0" smtClean="0">
                        <a:latin typeface="Cambria Math"/>
                        <a:ea typeface="宋体" charset="-122"/>
                      </a:rPr>
                      <m:t>𝑝</m:t>
                    </m:r>
                  </m:oMath>
                </a14:m>
                <a:r>
                  <a:rPr lang="zh-CN" altLang="en-US" dirty="0" smtClean="0">
                    <a:ea typeface="宋体" charset="-122"/>
                  </a:rPr>
                  <a:t>的函数，通常用</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oMath>
                </a14:m>
                <a:r>
                  <a:rPr lang="zh-CN" altLang="en-US" dirty="0" smtClean="0">
                    <a:ea typeface="宋体" charset="-122"/>
                  </a:rPr>
                  <a:t>表示，</a:t>
                </a:r>
                <a14:m>
                  <m:oMath xmlns:m="http://schemas.openxmlformats.org/officeDocument/2006/math">
                    <m:r>
                      <a:rPr lang="en-US" altLang="zh-CN" i="1" dirty="0" smtClean="0">
                        <a:latin typeface="Cambria Math"/>
                        <a:ea typeface="宋体" charset="-122"/>
                      </a:rPr>
                      <m:t>𝑝</m:t>
                    </m:r>
                  </m:oMath>
                </a14:m>
                <a:r>
                  <a:rPr lang="zh-CN" altLang="en-US" dirty="0" smtClean="0">
                    <a:ea typeface="宋体" charset="-122"/>
                  </a:rPr>
                  <a:t>取值于</a:t>
                </a:r>
                <a14:m>
                  <m:oMath xmlns:m="http://schemas.openxmlformats.org/officeDocument/2006/math">
                    <m:r>
                      <a:rPr lang="en-US" altLang="zh-CN" i="1" dirty="0" smtClean="0">
                        <a:latin typeface="Cambria Math"/>
                        <a:ea typeface="宋体" charset="-122"/>
                      </a:rPr>
                      <m:t>[0, 1]</m:t>
                    </m:r>
                  </m:oMath>
                </a14:m>
                <a:r>
                  <a:rPr lang="zh-CN" altLang="en-US" dirty="0" smtClean="0">
                    <a:ea typeface="宋体" charset="-122"/>
                  </a:rPr>
                  <a:t>区间。</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oMath>
                </a14:m>
                <a:r>
                  <a:rPr lang="zh-CN" altLang="en-US" dirty="0" smtClean="0">
                    <a:ea typeface="宋体" charset="-122"/>
                  </a:rPr>
                  <a:t>的函数如图所示</a:t>
                </a:r>
              </a:p>
            </p:txBody>
          </p:sp>
        </mc:Choice>
        <mc:Fallback xmlns="">
          <p:sp>
            <p:nvSpPr>
              <p:cNvPr id="114690"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a:stretch>
              </a:blipFill>
            </p:spPr>
            <p:txBody>
              <a:bodyPr/>
              <a:lstStyle/>
              <a:p>
                <a:r>
                  <a:rPr lang="zh-CN" altLang="en-US">
                    <a:noFill/>
                  </a:rPr>
                  <a:t> </a:t>
                </a:r>
              </a:p>
            </p:txBody>
          </p:sp>
        </mc:Fallback>
      </mc:AlternateContent>
      <p:sp>
        <p:nvSpPr>
          <p:cNvPr id="114691" name="日期占位符 3"/>
          <p:cNvSpPr>
            <a:spLocks noGrp="1"/>
          </p:cNvSpPr>
          <p:nvPr>
            <p:ph type="dt" sz="quarter" idx="10"/>
          </p:nvPr>
        </p:nvSpPr>
        <p:spPr>
          <a:noFill/>
        </p:spPr>
        <p:txBody>
          <a:bodyPr/>
          <a:lstStyle/>
          <a:p>
            <a:fld id="{AF748C9A-31A0-44B5-A908-970C7CB474A2}" type="datetime1">
              <a:rPr lang="zh-CN" altLang="en-US" smtClean="0">
                <a:ea typeface="宋体" charset="-122"/>
              </a:rPr>
              <a:pPr/>
              <a:t>2018/11/13</a:t>
            </a:fld>
            <a:endParaRPr lang="en-US" altLang="zh-CN" smtClean="0">
              <a:ea typeface="宋体" charset="-122"/>
            </a:endParaRPr>
          </a:p>
        </p:txBody>
      </p:sp>
      <p:sp>
        <p:nvSpPr>
          <p:cNvPr id="114692"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14693" name="灯片编号占位符 5"/>
          <p:cNvSpPr>
            <a:spLocks noGrp="1"/>
          </p:cNvSpPr>
          <p:nvPr>
            <p:ph type="sldNum" sz="quarter" idx="12"/>
          </p:nvPr>
        </p:nvSpPr>
        <p:spPr>
          <a:noFill/>
        </p:spPr>
        <p:txBody>
          <a:bodyPr/>
          <a:lstStyle/>
          <a:p>
            <a:fld id="{8A326864-90E0-4E40-B300-DCDC7B9861B0}" type="slidenum">
              <a:rPr lang="en-US" altLang="zh-CN" smtClean="0">
                <a:ea typeface="宋体" charset="-122"/>
              </a:rPr>
              <a:pPr/>
              <a:t>34</a:t>
            </a:fld>
            <a:endParaRPr lang="en-US" altLang="zh-CN" smtClean="0">
              <a:ea typeface="宋体" charset="-122"/>
            </a:endParaRPr>
          </a:p>
        </p:txBody>
      </p:sp>
      <p:grpSp>
        <p:nvGrpSpPr>
          <p:cNvPr id="114694" name="Group 4"/>
          <p:cNvGrpSpPr>
            <a:grpSpLocks/>
          </p:cNvGrpSpPr>
          <p:nvPr/>
        </p:nvGrpSpPr>
        <p:grpSpPr bwMode="auto">
          <a:xfrm>
            <a:off x="3657600" y="2819400"/>
            <a:ext cx="5715000" cy="3429000"/>
            <a:chOff x="0" y="0"/>
            <a:chExt cx="3780" cy="2847"/>
          </a:xfrm>
        </p:grpSpPr>
        <p:sp>
          <p:nvSpPr>
            <p:cNvPr id="114696" name="AutoShape 5"/>
            <p:cNvSpPr>
              <a:spLocks noChangeAspect="1" noChangeArrowheads="1"/>
            </p:cNvSpPr>
            <p:nvPr/>
          </p:nvSpPr>
          <p:spPr bwMode="auto">
            <a:xfrm>
              <a:off x="0" y="0"/>
              <a:ext cx="3780" cy="2847"/>
            </a:xfrm>
            <a:prstGeom prst="rect">
              <a:avLst/>
            </a:prstGeom>
            <a:noFill/>
            <a:ln w="9525">
              <a:noFill/>
              <a:miter lim="800000"/>
              <a:headEnd/>
              <a:tailEnd/>
            </a:ln>
          </p:spPr>
          <p:txBody>
            <a:bodyPr/>
            <a:lstStyle/>
            <a:p>
              <a:endParaRPr lang="zh-CN" altLang="en-US"/>
            </a:p>
          </p:txBody>
        </p:sp>
        <p:sp>
          <p:nvSpPr>
            <p:cNvPr id="114697" name="未知"/>
            <p:cNvSpPr>
              <a:spLocks/>
            </p:cNvSpPr>
            <p:nvPr/>
          </p:nvSpPr>
          <p:spPr bwMode="auto">
            <a:xfrm>
              <a:off x="746" y="455"/>
              <a:ext cx="1980" cy="2028"/>
            </a:xfrm>
            <a:custGeom>
              <a:avLst/>
              <a:gdLst>
                <a:gd name="T0" fmla="*/ 0 w 3060"/>
                <a:gd name="T1" fmla="*/ 2028 h 3900"/>
                <a:gd name="T2" fmla="*/ 1048 w 3060"/>
                <a:gd name="T3" fmla="*/ 0 h 3900"/>
                <a:gd name="T4" fmla="*/ 1980 w 3060"/>
                <a:gd name="T5" fmla="*/ 2028 h 3900"/>
                <a:gd name="T6" fmla="*/ 0 60000 65536"/>
                <a:gd name="T7" fmla="*/ 0 60000 65536"/>
                <a:gd name="T8" fmla="*/ 0 60000 65536"/>
                <a:gd name="T9" fmla="*/ 0 w 3060"/>
                <a:gd name="T10" fmla="*/ 0 h 3900"/>
                <a:gd name="T11" fmla="*/ 3060 w 3060"/>
                <a:gd name="T12" fmla="*/ 3900 h 3900"/>
              </a:gdLst>
              <a:ahLst/>
              <a:cxnLst>
                <a:cxn ang="T6">
                  <a:pos x="T0" y="T1"/>
                </a:cxn>
                <a:cxn ang="T7">
                  <a:pos x="T2" y="T3"/>
                </a:cxn>
                <a:cxn ang="T8">
                  <a:pos x="T4" y="T5"/>
                </a:cxn>
              </a:cxnLst>
              <a:rect l="T9" t="T10" r="T11" b="T12"/>
              <a:pathLst>
                <a:path w="3060" h="3900">
                  <a:moveTo>
                    <a:pt x="0" y="3900"/>
                  </a:moveTo>
                  <a:cubicBezTo>
                    <a:pt x="555" y="1950"/>
                    <a:pt x="1110" y="0"/>
                    <a:pt x="1620" y="0"/>
                  </a:cubicBezTo>
                  <a:cubicBezTo>
                    <a:pt x="2130" y="0"/>
                    <a:pt x="2595" y="1950"/>
                    <a:pt x="3060" y="3900"/>
                  </a:cubicBezTo>
                </a:path>
              </a:pathLst>
            </a:custGeom>
            <a:noFill/>
            <a:ln w="9525">
              <a:solidFill>
                <a:srgbClr val="000000"/>
              </a:solidFill>
              <a:round/>
              <a:headEnd/>
              <a:tailEnd/>
            </a:ln>
          </p:spPr>
          <p:txBody>
            <a:bodyPr/>
            <a:lstStyle/>
            <a:p>
              <a:endParaRPr lang="zh-CN" altLang="en-US"/>
            </a:p>
          </p:txBody>
        </p:sp>
        <p:sp>
          <p:nvSpPr>
            <p:cNvPr id="114698" name="Text Box 7"/>
            <p:cNvSpPr txBox="1">
              <a:spLocks noChangeArrowheads="1"/>
            </p:cNvSpPr>
            <p:nvPr/>
          </p:nvSpPr>
          <p:spPr bwMode="auto">
            <a:xfrm>
              <a:off x="2880" y="2184"/>
              <a:ext cx="360" cy="468"/>
            </a:xfrm>
            <a:prstGeom prst="rect">
              <a:avLst/>
            </a:prstGeom>
            <a:solidFill>
              <a:srgbClr val="FFFFFF"/>
            </a:solidFill>
            <a:ln w="9525">
              <a:noFill/>
              <a:miter lim="800000"/>
              <a:headEnd/>
              <a:tailEnd/>
            </a:ln>
          </p:spPr>
          <p:txBody>
            <a:bodyPr/>
            <a:lstStyle/>
            <a:p>
              <a:pPr algn="just"/>
              <a:r>
                <a:rPr lang="en-US" altLang="zh-CN" sz="700" i="1">
                  <a:latin typeface="Times New Roman" pitchFamily="18" charset="0"/>
                </a:rPr>
                <a:t>P</a:t>
              </a:r>
              <a:endParaRPr lang="en-US" altLang="zh-CN"/>
            </a:p>
          </p:txBody>
        </p:sp>
        <p:sp>
          <p:nvSpPr>
            <p:cNvPr id="114699" name="Line 8"/>
            <p:cNvSpPr>
              <a:spLocks noChangeShapeType="1"/>
            </p:cNvSpPr>
            <p:nvPr/>
          </p:nvSpPr>
          <p:spPr bwMode="auto">
            <a:xfrm>
              <a:off x="733" y="2496"/>
              <a:ext cx="2160" cy="1"/>
            </a:xfrm>
            <a:prstGeom prst="line">
              <a:avLst/>
            </a:prstGeom>
            <a:noFill/>
            <a:ln w="9525">
              <a:solidFill>
                <a:srgbClr val="000000"/>
              </a:solidFill>
              <a:round/>
              <a:headEnd/>
              <a:tailEnd type="stealth" w="sm" len="med"/>
            </a:ln>
          </p:spPr>
          <p:txBody>
            <a:bodyPr/>
            <a:lstStyle/>
            <a:p>
              <a:endParaRPr lang="zh-CN" altLang="en-US"/>
            </a:p>
          </p:txBody>
        </p:sp>
        <p:sp>
          <p:nvSpPr>
            <p:cNvPr id="114700" name="Text Box 9"/>
            <p:cNvSpPr txBox="1">
              <a:spLocks noChangeArrowheads="1"/>
            </p:cNvSpPr>
            <p:nvPr/>
          </p:nvSpPr>
          <p:spPr bwMode="auto">
            <a:xfrm>
              <a:off x="898" y="2522"/>
              <a:ext cx="36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0.2</a:t>
              </a:r>
              <a:endParaRPr lang="en-US" altLang="zh-CN"/>
            </a:p>
          </p:txBody>
        </p:sp>
        <p:sp>
          <p:nvSpPr>
            <p:cNvPr id="114701" name="Text Box 10"/>
            <p:cNvSpPr txBox="1">
              <a:spLocks noChangeArrowheads="1"/>
            </p:cNvSpPr>
            <p:nvPr/>
          </p:nvSpPr>
          <p:spPr bwMode="auto">
            <a:xfrm>
              <a:off x="2600" y="2535"/>
              <a:ext cx="36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1.0</a:t>
              </a:r>
              <a:endParaRPr lang="en-US" altLang="zh-CN"/>
            </a:p>
          </p:txBody>
        </p:sp>
        <p:sp>
          <p:nvSpPr>
            <p:cNvPr id="114702" name="Text Box 11"/>
            <p:cNvSpPr txBox="1">
              <a:spLocks noChangeArrowheads="1"/>
            </p:cNvSpPr>
            <p:nvPr/>
          </p:nvSpPr>
          <p:spPr bwMode="auto">
            <a:xfrm>
              <a:off x="1332" y="2535"/>
              <a:ext cx="36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0.4</a:t>
              </a:r>
              <a:endParaRPr lang="en-US" altLang="zh-CN"/>
            </a:p>
          </p:txBody>
        </p:sp>
        <p:sp>
          <p:nvSpPr>
            <p:cNvPr id="114703" name="Text Box 12"/>
            <p:cNvSpPr txBox="1">
              <a:spLocks noChangeArrowheads="1"/>
            </p:cNvSpPr>
            <p:nvPr/>
          </p:nvSpPr>
          <p:spPr bwMode="auto">
            <a:xfrm>
              <a:off x="1802" y="2535"/>
              <a:ext cx="362"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0.6</a:t>
              </a:r>
              <a:endParaRPr lang="en-US" altLang="zh-CN"/>
            </a:p>
          </p:txBody>
        </p:sp>
        <p:sp>
          <p:nvSpPr>
            <p:cNvPr id="114704" name="Text Box 13"/>
            <p:cNvSpPr txBox="1">
              <a:spLocks noChangeArrowheads="1"/>
            </p:cNvSpPr>
            <p:nvPr/>
          </p:nvSpPr>
          <p:spPr bwMode="auto">
            <a:xfrm>
              <a:off x="2227" y="2535"/>
              <a:ext cx="36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0.8</a:t>
              </a:r>
              <a:endParaRPr lang="en-US" altLang="zh-CN"/>
            </a:p>
          </p:txBody>
        </p:sp>
        <p:sp>
          <p:nvSpPr>
            <p:cNvPr id="114705" name="Text Box 14"/>
            <p:cNvSpPr txBox="1">
              <a:spLocks noChangeArrowheads="1"/>
            </p:cNvSpPr>
            <p:nvPr/>
          </p:nvSpPr>
          <p:spPr bwMode="auto">
            <a:xfrm>
              <a:off x="540" y="2431"/>
              <a:ext cx="18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a:t>
              </a:r>
              <a:endParaRPr lang="en-US" altLang="zh-CN"/>
            </a:p>
          </p:txBody>
        </p:sp>
        <p:sp>
          <p:nvSpPr>
            <p:cNvPr id="114706" name="Text Box 15"/>
            <p:cNvSpPr txBox="1">
              <a:spLocks noChangeArrowheads="1"/>
            </p:cNvSpPr>
            <p:nvPr/>
          </p:nvSpPr>
          <p:spPr bwMode="auto">
            <a:xfrm>
              <a:off x="375" y="1989"/>
              <a:ext cx="359"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0.2</a:t>
              </a:r>
              <a:endParaRPr lang="en-US" altLang="zh-CN"/>
            </a:p>
          </p:txBody>
        </p:sp>
        <p:sp>
          <p:nvSpPr>
            <p:cNvPr id="114707" name="Text Box 16"/>
            <p:cNvSpPr txBox="1">
              <a:spLocks noChangeArrowheads="1"/>
            </p:cNvSpPr>
            <p:nvPr/>
          </p:nvSpPr>
          <p:spPr bwMode="auto">
            <a:xfrm>
              <a:off x="362" y="1560"/>
              <a:ext cx="36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0.4</a:t>
              </a:r>
              <a:endParaRPr lang="en-US" altLang="zh-CN"/>
            </a:p>
          </p:txBody>
        </p:sp>
        <p:sp>
          <p:nvSpPr>
            <p:cNvPr id="114708" name="Text Box 17"/>
            <p:cNvSpPr txBox="1">
              <a:spLocks noChangeArrowheads="1"/>
            </p:cNvSpPr>
            <p:nvPr/>
          </p:nvSpPr>
          <p:spPr bwMode="auto">
            <a:xfrm>
              <a:off x="349" y="1131"/>
              <a:ext cx="362"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0.6</a:t>
              </a:r>
              <a:endParaRPr lang="en-US" altLang="zh-CN"/>
            </a:p>
          </p:txBody>
        </p:sp>
        <p:sp>
          <p:nvSpPr>
            <p:cNvPr id="114709" name="Text Box 18"/>
            <p:cNvSpPr txBox="1">
              <a:spLocks noChangeArrowheads="1"/>
            </p:cNvSpPr>
            <p:nvPr/>
          </p:nvSpPr>
          <p:spPr bwMode="auto">
            <a:xfrm>
              <a:off x="349" y="722"/>
              <a:ext cx="359"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0.8</a:t>
              </a:r>
              <a:endParaRPr lang="en-US" altLang="zh-CN"/>
            </a:p>
          </p:txBody>
        </p:sp>
        <p:sp>
          <p:nvSpPr>
            <p:cNvPr id="114710" name="Text Box 19"/>
            <p:cNvSpPr txBox="1">
              <a:spLocks noChangeArrowheads="1"/>
            </p:cNvSpPr>
            <p:nvPr/>
          </p:nvSpPr>
          <p:spPr bwMode="auto">
            <a:xfrm>
              <a:off x="360" y="312"/>
              <a:ext cx="360" cy="311"/>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1.0</a:t>
              </a:r>
              <a:endParaRPr lang="en-US" altLang="zh-CN"/>
            </a:p>
          </p:txBody>
        </p:sp>
        <p:sp>
          <p:nvSpPr>
            <p:cNvPr id="114711" name="Text Box 20"/>
            <p:cNvSpPr txBox="1">
              <a:spLocks noChangeArrowheads="1"/>
            </p:cNvSpPr>
            <p:nvPr/>
          </p:nvSpPr>
          <p:spPr bwMode="auto">
            <a:xfrm>
              <a:off x="540" y="0"/>
              <a:ext cx="360" cy="313"/>
            </a:xfrm>
            <a:prstGeom prst="rect">
              <a:avLst/>
            </a:prstGeom>
            <a:solidFill>
              <a:srgbClr val="FFFFFF"/>
            </a:solidFill>
            <a:ln w="9525">
              <a:noFill/>
              <a:miter lim="800000"/>
              <a:headEnd/>
              <a:tailEnd/>
            </a:ln>
          </p:spPr>
          <p:txBody>
            <a:bodyPr lIns="18000" tIns="10800" rIns="18000" bIns="10800"/>
            <a:lstStyle/>
            <a:p>
              <a:pPr algn="just"/>
              <a:r>
                <a:rPr lang="en-US" altLang="zh-CN" sz="700" i="1">
                  <a:latin typeface="Times New Roman" pitchFamily="18" charset="0"/>
                </a:rPr>
                <a:t>I</a:t>
              </a:r>
              <a:endParaRPr lang="en-US" altLang="zh-CN"/>
            </a:p>
          </p:txBody>
        </p:sp>
        <p:sp>
          <p:nvSpPr>
            <p:cNvPr id="114712" name="Line 21"/>
            <p:cNvSpPr>
              <a:spLocks noChangeShapeType="1"/>
            </p:cNvSpPr>
            <p:nvPr/>
          </p:nvSpPr>
          <p:spPr bwMode="auto">
            <a:xfrm flipH="1" flipV="1">
              <a:off x="720" y="312"/>
              <a:ext cx="15" cy="2185"/>
            </a:xfrm>
            <a:prstGeom prst="line">
              <a:avLst/>
            </a:prstGeom>
            <a:noFill/>
            <a:ln w="9525">
              <a:solidFill>
                <a:srgbClr val="000000"/>
              </a:solidFill>
              <a:round/>
              <a:headEnd/>
              <a:tailEnd type="stealth" w="sm" len="med"/>
            </a:ln>
          </p:spPr>
          <p:txBody>
            <a:bodyPr lIns="0" tIns="0" rIns="0" bIns="0"/>
            <a:lstStyle/>
            <a:p>
              <a:endParaRPr lang="zh-CN" altLang="en-US"/>
            </a:p>
          </p:txBody>
        </p:sp>
      </p:grpSp>
      <mc:AlternateContent xmlns:mc="http://schemas.openxmlformats.org/markup-compatibility/2006" xmlns:a14="http://schemas.microsoft.com/office/drawing/2010/main">
        <mc:Choice Requires="a14">
          <p:sp>
            <p:nvSpPr>
              <p:cNvPr id="25" name="TextBox 24"/>
              <p:cNvSpPr txBox="1">
                <a:spLocks noChangeArrowheads="1"/>
              </p:cNvSpPr>
              <p:nvPr/>
            </p:nvSpPr>
            <p:spPr bwMode="auto">
              <a:xfrm>
                <a:off x="685800" y="3048000"/>
                <a:ext cx="3200400" cy="3046988"/>
              </a:xfrm>
              <a:prstGeom prst="rect">
                <a:avLst/>
              </a:prstGeom>
              <a:noFill/>
              <a:ln w="9525">
                <a:noFill/>
                <a:miter lim="800000"/>
                <a:headEnd/>
                <a:tailEnd/>
              </a:ln>
            </p:spPr>
            <p:txBody>
              <a:bodyPr wrap="square">
                <a:spAutoFit/>
              </a:bodyPr>
              <a:lstStyle/>
              <a:p>
                <a:pPr>
                  <a:buFont typeface="Arial" charset="0"/>
                  <a:buChar char="•"/>
                </a:pPr>
                <a:r>
                  <a:rPr lang="zh-CN" altLang="en-US" sz="2400" b="1" dirty="0">
                    <a:solidFill>
                      <a:srgbClr val="0070C0"/>
                    </a:solidFill>
                  </a:rPr>
                  <a:t>如果二元信息源的输出符号是确定的，即</a:t>
                </a:r>
                <a14:m>
                  <m:oMath xmlns:m="http://schemas.openxmlformats.org/officeDocument/2006/math">
                    <m:r>
                      <a:rPr lang="en-US" altLang="zh-CN" sz="2400" b="1" i="1" dirty="0" smtClean="0">
                        <a:solidFill>
                          <a:srgbClr val="0070C0"/>
                        </a:solidFill>
                        <a:latin typeface="Cambria Math"/>
                      </a:rPr>
                      <m:t>𝒑</m:t>
                    </m:r>
                    <m:r>
                      <a:rPr lang="zh-CN" altLang="en-US" sz="2400" b="1" i="1" dirty="0">
                        <a:solidFill>
                          <a:srgbClr val="0070C0"/>
                        </a:solidFill>
                        <a:latin typeface="Cambria Math"/>
                      </a:rPr>
                      <m:t>＝</m:t>
                    </m:r>
                    <m:r>
                      <a:rPr lang="en-US" altLang="zh-CN" sz="2400" b="1" i="1" dirty="0">
                        <a:solidFill>
                          <a:srgbClr val="0070C0"/>
                        </a:solidFill>
                        <a:latin typeface="Cambria Math"/>
                      </a:rPr>
                      <m:t>𝟏</m:t>
                    </m:r>
                    <m:r>
                      <a:rPr lang="zh-CN" altLang="en-US" sz="2400" b="1" i="1" dirty="0">
                        <a:solidFill>
                          <a:srgbClr val="0070C0"/>
                        </a:solidFill>
                        <a:latin typeface="Cambria Math"/>
                      </a:rPr>
                      <m:t>或</m:t>
                    </m:r>
                    <m:r>
                      <a:rPr lang="en-US" altLang="zh-CN" sz="2400" b="1" i="1" dirty="0">
                        <a:solidFill>
                          <a:srgbClr val="0070C0"/>
                        </a:solidFill>
                        <a:latin typeface="Cambria Math"/>
                      </a:rPr>
                      <m:t>𝒒</m:t>
                    </m:r>
                    <m:r>
                      <a:rPr lang="zh-CN" altLang="en-US" sz="2400" b="1" i="1" dirty="0">
                        <a:solidFill>
                          <a:srgbClr val="0070C0"/>
                        </a:solidFill>
                        <a:latin typeface="Cambria Math"/>
                      </a:rPr>
                      <m:t>＝</m:t>
                    </m:r>
                    <m:r>
                      <a:rPr lang="en-US" altLang="zh-CN" sz="2400" b="1" i="1" dirty="0">
                        <a:solidFill>
                          <a:srgbClr val="0070C0"/>
                        </a:solidFill>
                        <a:latin typeface="Cambria Math"/>
                      </a:rPr>
                      <m:t>𝟏</m:t>
                    </m:r>
                  </m:oMath>
                </a14:m>
                <a:r>
                  <a:rPr lang="zh-CN" altLang="en-US" sz="2400" b="1" dirty="0">
                    <a:solidFill>
                      <a:srgbClr val="0070C0"/>
                    </a:solidFill>
                  </a:rPr>
                  <a:t>，则该信源不提供任何信息。</a:t>
                </a:r>
                <a:endParaRPr lang="en-US" altLang="zh-CN" sz="2400" b="1" dirty="0">
                  <a:solidFill>
                    <a:srgbClr val="0070C0"/>
                  </a:solidFill>
                </a:endParaRPr>
              </a:p>
              <a:p>
                <a:pPr>
                  <a:buFont typeface="Arial" charset="0"/>
                  <a:buChar char="•"/>
                </a:pPr>
                <a:r>
                  <a:rPr lang="zh-CN" altLang="en-US" sz="2400" b="1" dirty="0">
                    <a:solidFill>
                      <a:srgbClr val="0070C0"/>
                    </a:solidFill>
                  </a:rPr>
                  <a:t>当二元信息符号</a:t>
                </a:r>
                <a:r>
                  <a:rPr lang="en-US" altLang="zh-CN" sz="2400" b="1" dirty="0">
                    <a:solidFill>
                      <a:srgbClr val="0070C0"/>
                    </a:solidFill>
                  </a:rPr>
                  <a:t>0</a:t>
                </a:r>
                <a:r>
                  <a:rPr lang="zh-CN" altLang="en-US" sz="2400" b="1" dirty="0">
                    <a:solidFill>
                      <a:srgbClr val="0070C0"/>
                    </a:solidFill>
                  </a:rPr>
                  <a:t>和</a:t>
                </a:r>
                <a:r>
                  <a:rPr lang="en-US" altLang="zh-CN" sz="2400" b="1" dirty="0">
                    <a:solidFill>
                      <a:srgbClr val="0070C0"/>
                    </a:solidFill>
                  </a:rPr>
                  <a:t>1</a:t>
                </a:r>
                <a:r>
                  <a:rPr lang="zh-CN" altLang="en-US" sz="2400" b="1" dirty="0">
                    <a:solidFill>
                      <a:srgbClr val="0070C0"/>
                    </a:solidFill>
                  </a:rPr>
                  <a:t>以等概率发生时，信源熵达到极大值，等于</a:t>
                </a:r>
                <a:r>
                  <a:rPr lang="en-US" altLang="zh-CN" sz="2400" b="1" dirty="0">
                    <a:solidFill>
                      <a:srgbClr val="0070C0"/>
                    </a:solidFill>
                  </a:rPr>
                  <a:t>1</a:t>
                </a:r>
                <a:r>
                  <a:rPr lang="zh-CN" altLang="en-US" sz="2400" b="1" dirty="0">
                    <a:solidFill>
                      <a:srgbClr val="0070C0"/>
                    </a:solidFill>
                  </a:rPr>
                  <a:t>比特信息量</a:t>
                </a:r>
              </a:p>
            </p:txBody>
          </p:sp>
        </mc:Choice>
        <mc:Fallback xmlns="">
          <p:sp>
            <p:nvSpPr>
              <p:cNvPr id="25" name="TextBox 24"/>
              <p:cNvSpPr txBox="1">
                <a:spLocks noRot="1" noChangeAspect="1" noMove="1" noResize="1" noEditPoints="1" noAdjustHandles="1" noChangeArrowheads="1" noChangeShapeType="1" noTextEdit="1"/>
              </p:cNvSpPr>
              <p:nvPr/>
            </p:nvSpPr>
            <p:spPr bwMode="auto">
              <a:xfrm>
                <a:off x="685800" y="3048000"/>
                <a:ext cx="3200400" cy="3046988"/>
              </a:xfrm>
              <a:prstGeom prst="rect">
                <a:avLst/>
              </a:prstGeom>
              <a:blipFill rotWithShape="1">
                <a:blip r:embed="rId3"/>
                <a:stretch>
                  <a:fillRect l="-3048" t="-1600" b="-3800"/>
                </a:stretch>
              </a:blipFill>
              <a:ln w="9525">
                <a:noFill/>
                <a:miter lim="800000"/>
                <a:headEnd/>
                <a:tailEnd/>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标题 1"/>
          <p:cNvSpPr>
            <a:spLocks noGrp="1"/>
          </p:cNvSpPr>
          <p:nvPr>
            <p:ph type="title"/>
          </p:nvPr>
        </p:nvSpPr>
        <p:spPr/>
        <p:txBody>
          <a:bodyPr/>
          <a:lstStyle/>
          <a:p>
            <a:pPr eaLnBrk="1" hangingPunct="1"/>
            <a:r>
              <a:rPr lang="zh-CN" altLang="en-US" b="0" smtClean="0">
                <a:solidFill>
                  <a:srgbClr val="CC3300"/>
                </a:solidFill>
                <a:ea typeface="宋体" charset="-122"/>
              </a:rPr>
              <a:t>条件熵</a:t>
            </a:r>
          </a:p>
        </p:txBody>
      </p:sp>
      <mc:AlternateContent xmlns:mc="http://schemas.openxmlformats.org/markup-compatibility/2006" xmlns:a14="http://schemas.microsoft.com/office/drawing/2010/main">
        <mc:Choice Requires="a14">
          <p:sp>
            <p:nvSpPr>
              <p:cNvPr id="37895" name="内容占位符 2"/>
              <p:cNvSpPr>
                <a:spLocks noGrp="1"/>
              </p:cNvSpPr>
              <p:nvPr>
                <p:ph idx="1"/>
              </p:nvPr>
            </p:nvSpPr>
            <p:spPr/>
            <p:txBody>
              <a:bodyPr/>
              <a:lstStyle/>
              <a:p>
                <a:pPr eaLnBrk="1" hangingPunct="1"/>
                <a:r>
                  <a:rPr lang="zh-CN" altLang="en-US" dirty="0" smtClean="0">
                    <a:ea typeface="宋体" charset="-122"/>
                  </a:rPr>
                  <a:t>在给定</a:t>
                </a:r>
                <a14:m>
                  <m:oMath xmlns:m="http://schemas.openxmlformats.org/officeDocument/2006/math">
                    <m:r>
                      <a:rPr lang="en-US" altLang="zh-CN" i="1" dirty="0" smtClean="0">
                        <a:latin typeface="Cambria Math"/>
                        <a:ea typeface="宋体" charset="-122"/>
                      </a:rPr>
                      <m:t>𝑦</m:t>
                    </m:r>
                    <m:r>
                      <a:rPr lang="en-US" altLang="zh-CN" i="1" baseline="-25000" dirty="0" err="1" smtClean="0">
                        <a:latin typeface="Cambria Math"/>
                        <a:ea typeface="宋体" charset="-122"/>
                      </a:rPr>
                      <m:t>𝑗</m:t>
                    </m:r>
                  </m:oMath>
                </a14:m>
                <a:r>
                  <a:rPr lang="zh-CN" altLang="en-US" dirty="0" smtClean="0">
                    <a:ea typeface="宋体" charset="-122"/>
                  </a:rPr>
                  <a:t>条件下，</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oMath>
                </a14:m>
                <a:r>
                  <a:rPr lang="zh-CN" altLang="en-US" dirty="0" smtClean="0">
                    <a:ea typeface="宋体" charset="-122"/>
                  </a:rPr>
                  <a:t>的条件自信息量为</a:t>
                </a:r>
                <a14:m>
                  <m:oMath xmlns:m="http://schemas.openxmlformats.org/officeDocument/2006/math">
                    <m:r>
                      <a:rPr lang="en-US" altLang="zh-CN" b="1" i="1" dirty="0">
                        <a:solidFill>
                          <a:srgbClr val="FF0000"/>
                        </a:solidFill>
                        <a:latin typeface="Cambria Math"/>
                        <a:ea typeface="宋体" charset="-122"/>
                      </a:rPr>
                      <m:t>𝑰</m:t>
                    </m:r>
                    <m:r>
                      <a:rPr lang="en-US" altLang="zh-CN" b="1" i="1" dirty="0">
                        <a:solidFill>
                          <a:srgbClr val="FF0000"/>
                        </a:solidFill>
                        <a:latin typeface="Cambria Math"/>
                        <a:ea typeface="宋体" charset="-122"/>
                      </a:rPr>
                      <m:t>(</m:t>
                    </m:r>
                    <m:sSub>
                      <m:sSubPr>
                        <m:ctrlPr>
                          <a:rPr lang="pl-PL" altLang="zh-CN" b="1" i="1" dirty="0">
                            <a:solidFill>
                              <a:srgbClr val="FF0000"/>
                            </a:solidFill>
                            <a:latin typeface="Cambria Math" panose="02040503050406030204" pitchFamily="18" charset="0"/>
                          </a:rPr>
                        </m:ctrlPr>
                      </m:sSubPr>
                      <m:e>
                        <m:r>
                          <a:rPr lang="en-US" altLang="zh-CN" b="1" i="1" dirty="0">
                            <a:solidFill>
                              <a:srgbClr val="FF0000"/>
                            </a:solidFill>
                            <a:latin typeface="Cambria Math"/>
                          </a:rPr>
                          <m:t>𝒙</m:t>
                        </m:r>
                      </m:e>
                      <m:sub>
                        <m:r>
                          <a:rPr lang="en-US" altLang="zh-CN" b="1" i="1" dirty="0">
                            <a:solidFill>
                              <a:srgbClr val="FF0000"/>
                            </a:solidFill>
                            <a:latin typeface="Cambria Math"/>
                          </a:rPr>
                          <m:t>𝒊</m:t>
                        </m:r>
                      </m:sub>
                    </m:sSub>
                    <m:r>
                      <a:rPr lang="pl-PL" altLang="zh-CN" b="1" i="1" dirty="0">
                        <a:solidFill>
                          <a:srgbClr val="FF0000"/>
                        </a:solidFill>
                        <a:latin typeface="Cambria Math"/>
                      </a:rPr>
                      <m:t>,</m:t>
                    </m:r>
                    <m:sSub>
                      <m:sSubPr>
                        <m:ctrlPr>
                          <a:rPr lang="en-US" altLang="zh-CN" b="1" i="1" dirty="0">
                            <a:solidFill>
                              <a:srgbClr val="FF0000"/>
                            </a:solidFill>
                            <a:latin typeface="Cambria Math" panose="02040503050406030204" pitchFamily="18" charset="0"/>
                            <a:ea typeface="宋体" charset="-122"/>
                          </a:rPr>
                        </m:ctrlPr>
                      </m:sSubPr>
                      <m:e>
                        <m:r>
                          <a:rPr lang="en-US" altLang="zh-CN" b="1" i="1" dirty="0">
                            <a:solidFill>
                              <a:srgbClr val="FF0000"/>
                            </a:solidFill>
                            <a:latin typeface="Cambria Math"/>
                            <a:ea typeface="宋体" charset="-122"/>
                          </a:rPr>
                          <m:t>𝑦</m:t>
                        </m:r>
                      </m:e>
                      <m:sub>
                        <m:r>
                          <a:rPr lang="en-US" altLang="zh-CN" b="1" i="1" dirty="0">
                            <a:solidFill>
                              <a:srgbClr val="FF0000"/>
                            </a:solidFill>
                            <a:latin typeface="Cambria Math"/>
                            <a:ea typeface="宋体" charset="-122"/>
                          </a:rPr>
                          <m:t>𝑗</m:t>
                        </m:r>
                      </m:sub>
                    </m:sSub>
                    <m:r>
                      <a:rPr lang="en-US" altLang="zh-CN" b="1" i="1" dirty="0">
                        <a:solidFill>
                          <a:srgbClr val="FF0000"/>
                        </a:solidFill>
                        <a:latin typeface="Cambria Math"/>
                        <a:ea typeface="宋体" charset="-122"/>
                      </a:rPr>
                      <m:t>)</m:t>
                    </m:r>
                  </m:oMath>
                </a14:m>
                <a:r>
                  <a:rPr lang="zh-CN" altLang="en-US" dirty="0" smtClean="0">
                    <a:ea typeface="宋体" charset="-122"/>
                  </a:rPr>
                  <a:t>，</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集合的</a:t>
                </a:r>
                <a:r>
                  <a:rPr lang="zh-CN" altLang="en-US" b="1" dirty="0" smtClean="0">
                    <a:solidFill>
                      <a:srgbClr val="CC3300"/>
                    </a:solidFill>
                    <a:ea typeface="宋体" charset="-122"/>
                  </a:rPr>
                  <a:t>条件熵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err="1" smtClean="0">
                        <a:latin typeface="Cambria Math"/>
                        <a:ea typeface="宋体" charset="-122"/>
                      </a:rPr>
                      <m:t>𝑦</m:t>
                    </m:r>
                    <m:r>
                      <a:rPr lang="en-US" altLang="zh-CN" i="1" baseline="-25000" dirty="0" err="1" smtClean="0">
                        <a:latin typeface="Cambria Math"/>
                        <a:ea typeface="宋体" charset="-122"/>
                      </a:rPr>
                      <m:t>𝑗</m:t>
                    </m:r>
                    <m:r>
                      <a:rPr lang="en-US" altLang="zh-CN" i="1" dirty="0" smtClean="0">
                        <a:latin typeface="Cambria Math"/>
                        <a:ea typeface="宋体" charset="-122"/>
                      </a:rPr>
                      <m:t>)</m:t>
                    </m:r>
                  </m:oMath>
                </a14:m>
                <a:r>
                  <a:rPr lang="zh-CN" altLang="en-US" dirty="0" smtClean="0">
                    <a:ea typeface="宋体" charset="-122"/>
                  </a:rPr>
                  <a:t>为 ：</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在给定</a:t>
                </a:r>
                <a14:m>
                  <m:oMath xmlns:m="http://schemas.openxmlformats.org/officeDocument/2006/math">
                    <m:r>
                      <a:rPr lang="en-US" altLang="zh-CN" i="1" dirty="0" smtClean="0">
                        <a:latin typeface="Cambria Math"/>
                        <a:ea typeface="宋体" charset="-122"/>
                      </a:rPr>
                      <m:t>𝑌</m:t>
                    </m:r>
                  </m:oMath>
                </a14:m>
                <a:r>
                  <a:rPr lang="zh-CN" altLang="en-US" dirty="0" smtClean="0">
                    <a:ea typeface="宋体" charset="-122"/>
                  </a:rPr>
                  <a:t>（即各个</a:t>
                </a:r>
                <a14:m>
                  <m:oMath xmlns:m="http://schemas.openxmlformats.org/officeDocument/2006/math">
                    <m:r>
                      <a:rPr lang="en-US" altLang="zh-CN" i="1" dirty="0" smtClean="0">
                        <a:latin typeface="Cambria Math"/>
                        <a:ea typeface="宋体" charset="-122"/>
                      </a:rPr>
                      <m:t>𝑦</m:t>
                    </m:r>
                    <m:r>
                      <a:rPr lang="en-US" altLang="zh-CN" i="1" baseline="-25000" dirty="0" err="1" smtClean="0">
                        <a:latin typeface="Cambria Math"/>
                        <a:ea typeface="宋体" charset="-122"/>
                      </a:rPr>
                      <m:t>𝑗</m:t>
                    </m:r>
                  </m:oMath>
                </a14:m>
                <a:r>
                  <a:rPr lang="zh-CN" altLang="en-US" dirty="0" smtClean="0">
                    <a:ea typeface="宋体" charset="-122"/>
                  </a:rPr>
                  <a:t>）条件下，</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集合的条件熵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oMath>
                </a14:m>
                <a:r>
                  <a:rPr lang="zh-CN" altLang="en-US" dirty="0" smtClean="0">
                    <a:ea typeface="宋体" charset="-122"/>
                  </a:rPr>
                  <a:t>定义为 </a:t>
                </a:r>
              </a:p>
              <a:p>
                <a:pPr eaLnBrk="1" hangingPunct="1"/>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37895"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762"/>
                </a:stretch>
              </a:blipFill>
            </p:spPr>
            <p:txBody>
              <a:bodyPr/>
              <a:lstStyle/>
              <a:p>
                <a:r>
                  <a:rPr lang="zh-CN" altLang="en-US">
                    <a:noFill/>
                  </a:rPr>
                  <a:t> </a:t>
                </a:r>
              </a:p>
            </p:txBody>
          </p:sp>
        </mc:Fallback>
      </mc:AlternateContent>
      <p:sp>
        <p:nvSpPr>
          <p:cNvPr id="37896" name="日期占位符 3"/>
          <p:cNvSpPr>
            <a:spLocks noGrp="1"/>
          </p:cNvSpPr>
          <p:nvPr>
            <p:ph type="dt" sz="quarter" idx="10"/>
          </p:nvPr>
        </p:nvSpPr>
        <p:spPr>
          <a:noFill/>
        </p:spPr>
        <p:txBody>
          <a:bodyPr/>
          <a:lstStyle/>
          <a:p>
            <a:fld id="{0DAD8915-F723-4855-BFC2-1617AA80F49C}" type="datetime1">
              <a:rPr lang="zh-CN" altLang="en-US" smtClean="0">
                <a:ea typeface="宋体" charset="-122"/>
              </a:rPr>
              <a:pPr/>
              <a:t>2018/11/13</a:t>
            </a:fld>
            <a:endParaRPr lang="en-US" altLang="zh-CN" smtClean="0">
              <a:ea typeface="宋体" charset="-122"/>
            </a:endParaRPr>
          </a:p>
        </p:txBody>
      </p:sp>
      <p:sp>
        <p:nvSpPr>
          <p:cNvPr id="37897"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37898" name="灯片编号占位符 5"/>
          <p:cNvSpPr>
            <a:spLocks noGrp="1"/>
          </p:cNvSpPr>
          <p:nvPr>
            <p:ph type="sldNum" sz="quarter" idx="12"/>
          </p:nvPr>
        </p:nvSpPr>
        <p:spPr>
          <a:noFill/>
        </p:spPr>
        <p:txBody>
          <a:bodyPr/>
          <a:lstStyle/>
          <a:p>
            <a:fld id="{D245DF0C-08AA-4F85-B4E9-140E654B1839}" type="slidenum">
              <a:rPr lang="en-US" altLang="zh-CN" smtClean="0">
                <a:ea typeface="宋体" charset="-122"/>
              </a:rPr>
              <a:pPr/>
              <a:t>35</a:t>
            </a:fld>
            <a:endParaRPr lang="en-US" altLang="zh-CN" smtClean="0">
              <a:ea typeface="宋体" charset="-122"/>
            </a:endParaRPr>
          </a:p>
        </p:txBody>
      </p:sp>
      <p:graphicFrame>
        <p:nvGraphicFramePr>
          <p:cNvPr id="37890" name="Object 4"/>
          <p:cNvGraphicFramePr>
            <a:graphicFrameLocks noChangeAspect="1"/>
          </p:cNvGraphicFramePr>
          <p:nvPr/>
        </p:nvGraphicFramePr>
        <p:xfrm>
          <a:off x="2090738" y="2971800"/>
          <a:ext cx="4811712" cy="782638"/>
        </p:xfrm>
        <a:graphic>
          <a:graphicData uri="http://schemas.openxmlformats.org/presentationml/2006/ole">
            <mc:AlternateContent xmlns:mc="http://schemas.openxmlformats.org/markup-compatibility/2006">
              <mc:Choice xmlns:v="urn:schemas-microsoft-com:vml" Requires="v">
                <p:oleObj spid="_x0000_s38586" name="Equation" r:id="rId4" imgW="2108160" imgH="342720" progId="Equation.DSMT4">
                  <p:embed/>
                </p:oleObj>
              </mc:Choice>
              <mc:Fallback>
                <p:oleObj name="Equation" r:id="rId4" imgW="2108160" imgH="34272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738" y="2971800"/>
                        <a:ext cx="4811712"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1" name="Object 6"/>
          <p:cNvGraphicFramePr>
            <a:graphicFrameLocks noChangeAspect="1"/>
          </p:cNvGraphicFramePr>
          <p:nvPr/>
        </p:nvGraphicFramePr>
        <p:xfrm>
          <a:off x="914400" y="4876800"/>
          <a:ext cx="3886200" cy="727075"/>
        </p:xfrm>
        <a:graphic>
          <a:graphicData uri="http://schemas.openxmlformats.org/presentationml/2006/ole">
            <mc:AlternateContent xmlns:mc="http://schemas.openxmlformats.org/markup-compatibility/2006">
              <mc:Choice xmlns:v="urn:schemas-microsoft-com:vml" Requires="v">
                <p:oleObj spid="_x0000_s38587" r:id="rId6" imgW="1905510" imgH="355460" progId="Equation.DSMT4">
                  <p:embed/>
                </p:oleObj>
              </mc:Choice>
              <mc:Fallback>
                <p:oleObj r:id="rId6" imgW="1905510" imgH="35546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4876800"/>
                        <a:ext cx="388620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2" name="Object 8"/>
          <p:cNvGraphicFramePr>
            <a:graphicFrameLocks noChangeAspect="1"/>
          </p:cNvGraphicFramePr>
          <p:nvPr/>
        </p:nvGraphicFramePr>
        <p:xfrm>
          <a:off x="4876800" y="4876800"/>
          <a:ext cx="3733800" cy="749300"/>
        </p:xfrm>
        <a:graphic>
          <a:graphicData uri="http://schemas.openxmlformats.org/presentationml/2006/ole">
            <mc:AlternateContent xmlns:mc="http://schemas.openxmlformats.org/markup-compatibility/2006">
              <mc:Choice xmlns:v="urn:schemas-microsoft-com:vml" Requires="v">
                <p:oleObj spid="_x0000_s38588" r:id="rId8" imgW="1791345" imgH="355460" progId="Equation.DSMT4">
                  <p:embed/>
                </p:oleObj>
              </mc:Choice>
              <mc:Fallback>
                <p:oleObj r:id="rId8" imgW="1791345" imgH="35546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876800"/>
                        <a:ext cx="37338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3" name="Object 10"/>
          <p:cNvGraphicFramePr>
            <a:graphicFrameLocks noChangeAspect="1"/>
          </p:cNvGraphicFramePr>
          <p:nvPr/>
        </p:nvGraphicFramePr>
        <p:xfrm>
          <a:off x="2133600" y="5638800"/>
          <a:ext cx="2971800" cy="749300"/>
        </p:xfrm>
        <a:graphic>
          <a:graphicData uri="http://schemas.openxmlformats.org/presentationml/2006/ole">
            <mc:AlternateContent xmlns:mc="http://schemas.openxmlformats.org/markup-compatibility/2006">
              <mc:Choice xmlns:v="urn:schemas-microsoft-com:vml" Requires="v">
                <p:oleObj spid="_x0000_s38589" r:id="rId10" imgW="1414412" imgH="356583" progId="Equation.DSMT4">
                  <p:embed/>
                </p:oleObj>
              </mc:Choice>
              <mc:Fallback>
                <p:oleObj r:id="rId10" imgW="1414412" imgH="356583"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5638800"/>
                        <a:ext cx="29718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8917" name="内容占位符 2"/>
              <p:cNvSpPr>
                <a:spLocks noGrp="1"/>
              </p:cNvSpPr>
              <p:nvPr>
                <p:ph idx="1"/>
              </p:nvPr>
            </p:nvSpPr>
            <p:spPr/>
            <p:txBody>
              <a:bodyPr/>
              <a:lstStyle/>
              <a:p>
                <a:pPr eaLnBrk="1" hangingPunct="1"/>
                <a:r>
                  <a:rPr lang="zh-CN" altLang="en-US" dirty="0" smtClean="0">
                    <a:ea typeface="宋体" charset="-122"/>
                  </a:rPr>
                  <a:t>条件熵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oMath>
                </a14:m>
                <a:r>
                  <a:rPr lang="zh-CN" altLang="en-US" dirty="0" smtClean="0">
                    <a:ea typeface="宋体" charset="-122"/>
                  </a:rPr>
                  <a:t>表示已知</a:t>
                </a:r>
                <a14:m>
                  <m:oMath xmlns:m="http://schemas.openxmlformats.org/officeDocument/2006/math">
                    <m:r>
                      <a:rPr lang="en-US" altLang="zh-CN" i="1" dirty="0" smtClean="0">
                        <a:latin typeface="Cambria Math"/>
                        <a:ea typeface="宋体" charset="-122"/>
                      </a:rPr>
                      <m:t>𝑌</m:t>
                    </m:r>
                  </m:oMath>
                </a14:m>
                <a:r>
                  <a:rPr lang="zh-CN" altLang="en-US" dirty="0" smtClean="0">
                    <a:ea typeface="宋体" charset="-122"/>
                  </a:rPr>
                  <a:t>后，</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的不确定度</a:t>
                </a:r>
                <a:endParaRPr lang="en-US" altLang="zh-CN" dirty="0" smtClean="0">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在给定</a:t>
                </a:r>
                <a14:m>
                  <m:oMath xmlns:m="http://schemas.openxmlformats.org/officeDocument/2006/math">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即各个</m:t>
                    </m:r>
                    <m:r>
                      <a:rPr lang="en-US" altLang="zh-CN" i="1" dirty="0" smtClean="0">
                        <a:latin typeface="Cambria Math"/>
                        <a:ea typeface="宋体" charset="-122"/>
                      </a:rPr>
                      <m:t>𝑥𝑖</m:t>
                    </m:r>
                    <m:r>
                      <a:rPr lang="en-US" altLang="zh-CN" i="1" dirty="0" smtClean="0">
                        <a:latin typeface="Cambria Math"/>
                        <a:ea typeface="宋体" charset="-122"/>
                      </a:rPr>
                      <m:t>)</m:t>
                    </m:r>
                  </m:oMath>
                </a14:m>
                <a:r>
                  <a:rPr lang="zh-CN" altLang="en-US" dirty="0" smtClean="0">
                    <a:ea typeface="宋体" charset="-122"/>
                  </a:rPr>
                  <a:t>条件下，</a:t>
                </a:r>
                <a14:m>
                  <m:oMath xmlns:m="http://schemas.openxmlformats.org/officeDocument/2006/math">
                    <m:r>
                      <a:rPr lang="en-US" altLang="zh-CN" i="1" dirty="0" smtClean="0">
                        <a:latin typeface="Cambria Math"/>
                        <a:ea typeface="宋体" charset="-122"/>
                      </a:rPr>
                      <m:t>𝑌</m:t>
                    </m:r>
                  </m:oMath>
                </a14:m>
                <a:r>
                  <a:rPr lang="zh-CN" altLang="en-US" dirty="0" smtClean="0">
                    <a:ea typeface="宋体" charset="-122"/>
                  </a:rPr>
                  <a:t>集合的条件熵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oMath>
                </a14:m>
                <a:r>
                  <a:rPr lang="zh-CN" altLang="en-US" dirty="0" smtClean="0">
                    <a:ea typeface="宋体" charset="-122"/>
                  </a:rPr>
                  <a:t>定义为：</a:t>
                </a:r>
              </a:p>
            </p:txBody>
          </p:sp>
        </mc:Choice>
        <mc:Fallback xmlns="">
          <p:sp>
            <p:nvSpPr>
              <p:cNvPr id="38917"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762"/>
                </a:stretch>
              </a:blipFill>
            </p:spPr>
            <p:txBody>
              <a:bodyPr/>
              <a:lstStyle/>
              <a:p>
                <a:r>
                  <a:rPr lang="zh-CN" altLang="en-US">
                    <a:noFill/>
                  </a:rPr>
                  <a:t> </a:t>
                </a:r>
              </a:p>
            </p:txBody>
          </p:sp>
        </mc:Fallback>
      </mc:AlternateContent>
      <p:sp>
        <p:nvSpPr>
          <p:cNvPr id="38918" name="日期占位符 3"/>
          <p:cNvSpPr>
            <a:spLocks noGrp="1"/>
          </p:cNvSpPr>
          <p:nvPr>
            <p:ph type="dt" sz="quarter" idx="10"/>
          </p:nvPr>
        </p:nvSpPr>
        <p:spPr>
          <a:noFill/>
        </p:spPr>
        <p:txBody>
          <a:bodyPr/>
          <a:lstStyle/>
          <a:p>
            <a:fld id="{790B90DC-D086-40A4-BAFD-7BC70DC4DD94}" type="datetime1">
              <a:rPr lang="zh-CN" altLang="en-US" smtClean="0">
                <a:ea typeface="宋体" charset="-122"/>
              </a:rPr>
              <a:pPr/>
              <a:t>2018/11/13</a:t>
            </a:fld>
            <a:endParaRPr lang="en-US" altLang="zh-CN" smtClean="0">
              <a:ea typeface="宋体" charset="-122"/>
            </a:endParaRPr>
          </a:p>
        </p:txBody>
      </p:sp>
      <p:sp>
        <p:nvSpPr>
          <p:cNvPr id="38919"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38920" name="灯片编号占位符 5"/>
          <p:cNvSpPr>
            <a:spLocks noGrp="1"/>
          </p:cNvSpPr>
          <p:nvPr>
            <p:ph type="sldNum" sz="quarter" idx="12"/>
          </p:nvPr>
        </p:nvSpPr>
        <p:spPr>
          <a:noFill/>
        </p:spPr>
        <p:txBody>
          <a:bodyPr/>
          <a:lstStyle/>
          <a:p>
            <a:fld id="{D70A991E-5E3D-4849-BC7E-3AF0AE084F90}" type="slidenum">
              <a:rPr lang="en-US" altLang="zh-CN" smtClean="0">
                <a:ea typeface="宋体" charset="-122"/>
              </a:rPr>
              <a:pPr/>
              <a:t>36</a:t>
            </a:fld>
            <a:endParaRPr lang="en-US" altLang="zh-CN" smtClean="0">
              <a:ea typeface="宋体" charset="-122"/>
            </a:endParaRPr>
          </a:p>
        </p:txBody>
      </p:sp>
      <p:graphicFrame>
        <p:nvGraphicFramePr>
          <p:cNvPr id="38914" name="Object 12"/>
          <p:cNvGraphicFramePr>
            <a:graphicFrameLocks noChangeAspect="1"/>
          </p:cNvGraphicFramePr>
          <p:nvPr>
            <p:extLst>
              <p:ext uri="{D42A27DB-BD31-4B8C-83A1-F6EECF244321}">
                <p14:modId xmlns:p14="http://schemas.microsoft.com/office/powerpoint/2010/main" val="1429211594"/>
              </p:ext>
            </p:extLst>
          </p:nvPr>
        </p:nvGraphicFramePr>
        <p:xfrm>
          <a:off x="2087562" y="4114800"/>
          <a:ext cx="4267200" cy="777875"/>
        </p:xfrm>
        <a:graphic>
          <a:graphicData uri="http://schemas.openxmlformats.org/presentationml/2006/ole">
            <mc:AlternateContent xmlns:mc="http://schemas.openxmlformats.org/markup-compatibility/2006">
              <mc:Choice xmlns:v="urn:schemas-microsoft-com:vml" Requires="v">
                <p:oleObj spid="_x0000_s39262" r:id="rId4" imgW="1931080" imgH="355460" progId="Equation.DSMT4">
                  <p:embed/>
                </p:oleObj>
              </mc:Choice>
              <mc:Fallback>
                <p:oleObj r:id="rId4" imgW="1931080" imgH="355460"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2" y="4114800"/>
                        <a:ext cx="42672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5" name="Object 14"/>
          <p:cNvGraphicFramePr>
            <a:graphicFrameLocks noChangeAspect="1"/>
          </p:cNvGraphicFramePr>
          <p:nvPr>
            <p:extLst>
              <p:ext uri="{D42A27DB-BD31-4B8C-83A1-F6EECF244321}">
                <p14:modId xmlns:p14="http://schemas.microsoft.com/office/powerpoint/2010/main" val="975390424"/>
              </p:ext>
            </p:extLst>
          </p:nvPr>
        </p:nvGraphicFramePr>
        <p:xfrm>
          <a:off x="3443288" y="4876800"/>
          <a:ext cx="3719512" cy="755650"/>
        </p:xfrm>
        <a:graphic>
          <a:graphicData uri="http://schemas.openxmlformats.org/presentationml/2006/ole">
            <mc:AlternateContent xmlns:mc="http://schemas.openxmlformats.org/markup-compatibility/2006">
              <mc:Choice xmlns:v="urn:schemas-microsoft-com:vml" Requires="v">
                <p:oleObj spid="_x0000_s39263" name="Equation" r:id="rId6" imgW="1765080" imgH="355320" progId="Equation.DSMT4">
                  <p:embed/>
                </p:oleObj>
              </mc:Choice>
              <mc:Fallback>
                <p:oleObj name="Equation" r:id="rId6" imgW="1765080" imgH="355320" progId="Equation.DSMT4">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3288" y="4876800"/>
                        <a:ext cx="3719512"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标题 1"/>
          <p:cNvSpPr>
            <a:spLocks noGrp="1"/>
          </p:cNvSpPr>
          <p:nvPr>
            <p:ph type="title"/>
          </p:nvPr>
        </p:nvSpPr>
        <p:spPr/>
        <p:txBody>
          <a:bodyPr/>
          <a:lstStyle/>
          <a:p>
            <a:pPr eaLnBrk="1" hangingPunct="1"/>
            <a:r>
              <a:rPr lang="zh-CN" altLang="en-US" smtClean="0">
                <a:ea typeface="宋体" charset="-122"/>
              </a:rPr>
              <a:t>联合熵</a:t>
            </a:r>
          </a:p>
        </p:txBody>
      </p:sp>
      <mc:AlternateContent xmlns:mc="http://schemas.openxmlformats.org/markup-compatibility/2006" xmlns:a14="http://schemas.microsoft.com/office/drawing/2010/main">
        <mc:Choice Requires="a14">
          <p:sp>
            <p:nvSpPr>
              <p:cNvPr id="39941" name="内容占位符 2"/>
              <p:cNvSpPr>
                <a:spLocks noGrp="1"/>
              </p:cNvSpPr>
              <p:nvPr>
                <p:ph idx="1"/>
              </p:nvPr>
            </p:nvSpPr>
            <p:spPr/>
            <p:txBody>
              <a:bodyPr/>
              <a:lstStyle/>
              <a:p>
                <a:pPr eaLnBrk="1" hangingPunct="1"/>
                <a:r>
                  <a:rPr lang="zh-CN" altLang="en-US" b="1" dirty="0" smtClean="0">
                    <a:solidFill>
                      <a:srgbClr val="FF0000"/>
                    </a:solidFill>
                    <a:ea typeface="宋体" charset="-122"/>
                  </a:rPr>
                  <a:t>联合熵</a:t>
                </a:r>
                <a:r>
                  <a:rPr lang="zh-CN" altLang="en-US" dirty="0" smtClean="0">
                    <a:ea typeface="宋体" charset="-122"/>
                  </a:rPr>
                  <a:t>是联合符号集合</a:t>
                </a:r>
                <a14:m>
                  <m:oMath xmlns:m="http://schemas.openxmlformats.org/officeDocument/2006/math">
                    <m:r>
                      <a:rPr lang="en-US" altLang="zh-CN" i="1" dirty="0" smtClean="0">
                        <a:latin typeface="Cambria Math"/>
                        <a:ea typeface="宋体" charset="-122"/>
                      </a:rPr>
                      <m:t>𝑋𝑌</m:t>
                    </m:r>
                  </m:oMath>
                </a14:m>
                <a:r>
                  <a:rPr lang="zh-CN" altLang="en-US" dirty="0" smtClean="0">
                    <a:ea typeface="宋体" charset="-122"/>
                  </a:rPr>
                  <a:t>上的每个元素对</a:t>
                </a:r>
                <a14:m>
                  <m:oMath xmlns:m="http://schemas.openxmlformats.org/officeDocument/2006/math">
                    <m:r>
                      <a:rPr lang="en-US" altLang="zh-CN" i="1" dirty="0" smtClean="0">
                        <a:latin typeface="Cambria Math"/>
                        <a:ea typeface="宋体" charset="-122"/>
                      </a:rPr>
                      <m:t>𝑥</m:t>
                    </m:r>
                    <m:r>
                      <a:rPr lang="en-US" altLang="zh-CN" sz="2400" i="1" baseline="-25000" dirty="0" smtClean="0">
                        <a:latin typeface="Cambria Math"/>
                        <a:ea typeface="宋体" charset="-122"/>
                      </a:rPr>
                      <m:t>𝑖</m:t>
                    </m:r>
                    <m:r>
                      <a:rPr lang="en-US" altLang="zh-CN" i="1" dirty="0" smtClean="0">
                        <a:latin typeface="Cambria Math"/>
                        <a:ea typeface="宋体" charset="-122"/>
                      </a:rPr>
                      <m:t> </m:t>
                    </m:r>
                    <m:r>
                      <a:rPr lang="en-US" altLang="zh-CN" b="0" i="1" dirty="0" smtClean="0">
                        <a:latin typeface="Cambria Math"/>
                        <a:ea typeface="宋体" charset="-122"/>
                      </a:rPr>
                      <m:t>,</m:t>
                    </m:r>
                    <m:r>
                      <a:rPr lang="en-US" altLang="zh-CN" i="1" dirty="0" err="1" smtClean="0">
                        <a:latin typeface="Cambria Math"/>
                        <a:ea typeface="宋体" charset="-122"/>
                      </a:rPr>
                      <m:t>𝑦</m:t>
                    </m:r>
                    <m:r>
                      <a:rPr lang="en-US" altLang="zh-CN" sz="2400" i="1" baseline="-25000" dirty="0" err="1" smtClean="0">
                        <a:latin typeface="Cambria Math"/>
                        <a:ea typeface="宋体" charset="-122"/>
                      </a:rPr>
                      <m:t>𝑗</m:t>
                    </m:r>
                  </m:oMath>
                </a14:m>
                <a:r>
                  <a:rPr lang="zh-CN" altLang="en-US" dirty="0" smtClean="0">
                    <a:ea typeface="宋体" charset="-122"/>
                  </a:rPr>
                  <a:t>的自信息量的概率加权平均值，定义为 ：</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联合熵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𝑋𝑌</m:t>
                    </m:r>
                    <m:r>
                      <a:rPr lang="en-US" altLang="zh-CN" i="1" dirty="0" smtClean="0">
                        <a:latin typeface="Cambria Math"/>
                        <a:ea typeface="宋体" charset="-122"/>
                      </a:rPr>
                      <m:t>)</m:t>
                    </m:r>
                    <m:r>
                      <a:rPr lang="zh-CN" altLang="en-US" i="1" dirty="0" smtClean="0">
                        <a:latin typeface="Cambria Math"/>
                        <a:ea typeface="宋体" charset="-122"/>
                      </a:rPr>
                      <m:t>表示</m:t>
                    </m:r>
                    <m:r>
                      <a:rPr lang="en-US" altLang="zh-CN" b="1" i="1" dirty="0" smtClean="0">
                        <a:solidFill>
                          <a:srgbClr val="CC3300"/>
                        </a:solidFill>
                        <a:latin typeface="Cambria Math"/>
                        <a:ea typeface="宋体" charset="-122"/>
                      </a:rPr>
                      <m:t>𝑿</m:t>
                    </m:r>
                    <m:r>
                      <a:rPr lang="zh-CN" altLang="en-US" b="1" i="1" dirty="0" smtClean="0">
                        <a:solidFill>
                          <a:srgbClr val="CC3300"/>
                        </a:solidFill>
                        <a:latin typeface="Cambria Math"/>
                        <a:ea typeface="宋体" charset="-122"/>
                      </a:rPr>
                      <m:t>和</m:t>
                    </m:r>
                    <m:r>
                      <a:rPr lang="en-US" altLang="zh-CN" b="1" i="1" dirty="0" smtClean="0">
                        <a:solidFill>
                          <a:srgbClr val="CC3300"/>
                        </a:solidFill>
                        <a:latin typeface="Cambria Math"/>
                        <a:ea typeface="宋体" charset="-122"/>
                      </a:rPr>
                      <m:t>𝒀</m:t>
                    </m:r>
                  </m:oMath>
                </a14:m>
                <a:r>
                  <a:rPr lang="zh-CN" altLang="en-US" b="1" dirty="0" smtClean="0">
                    <a:solidFill>
                      <a:srgbClr val="CC3300"/>
                    </a:solidFill>
                    <a:ea typeface="宋体" charset="-122"/>
                  </a:rPr>
                  <a:t>同时发生的不确定度</a:t>
                </a:r>
              </a:p>
              <a:p>
                <a:pPr eaLnBrk="1" hangingPunct="1"/>
                <a:endParaRPr lang="zh-CN" altLang="en-US" dirty="0" smtClean="0">
                  <a:ea typeface="宋体" charset="-122"/>
                </a:endParaRPr>
              </a:p>
            </p:txBody>
          </p:sp>
        </mc:Choice>
        <mc:Fallback xmlns="">
          <p:sp>
            <p:nvSpPr>
              <p:cNvPr id="39941"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626" r="-74"/>
                </a:stretch>
              </a:blipFill>
            </p:spPr>
            <p:txBody>
              <a:bodyPr/>
              <a:lstStyle/>
              <a:p>
                <a:r>
                  <a:rPr lang="zh-CN" altLang="en-US">
                    <a:noFill/>
                  </a:rPr>
                  <a:t> </a:t>
                </a:r>
              </a:p>
            </p:txBody>
          </p:sp>
        </mc:Fallback>
      </mc:AlternateContent>
      <p:sp>
        <p:nvSpPr>
          <p:cNvPr id="39942" name="日期占位符 3"/>
          <p:cNvSpPr>
            <a:spLocks noGrp="1"/>
          </p:cNvSpPr>
          <p:nvPr>
            <p:ph type="dt" sz="quarter" idx="10"/>
          </p:nvPr>
        </p:nvSpPr>
        <p:spPr>
          <a:noFill/>
        </p:spPr>
        <p:txBody>
          <a:bodyPr/>
          <a:lstStyle/>
          <a:p>
            <a:fld id="{7739C15A-C568-4171-98CE-56C4FFFAEF17}" type="datetime1">
              <a:rPr lang="zh-CN" altLang="en-US" smtClean="0">
                <a:ea typeface="宋体" charset="-122"/>
              </a:rPr>
              <a:pPr/>
              <a:t>2018/11/13</a:t>
            </a:fld>
            <a:endParaRPr lang="en-US" altLang="zh-CN" smtClean="0">
              <a:ea typeface="宋体" charset="-122"/>
            </a:endParaRPr>
          </a:p>
        </p:txBody>
      </p:sp>
      <p:sp>
        <p:nvSpPr>
          <p:cNvPr id="39943"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39944" name="灯片编号占位符 5"/>
          <p:cNvSpPr>
            <a:spLocks noGrp="1"/>
          </p:cNvSpPr>
          <p:nvPr>
            <p:ph type="sldNum" sz="quarter" idx="12"/>
          </p:nvPr>
        </p:nvSpPr>
        <p:spPr>
          <a:noFill/>
        </p:spPr>
        <p:txBody>
          <a:bodyPr/>
          <a:lstStyle/>
          <a:p>
            <a:fld id="{D212C4D0-1694-440C-8F2F-20E5786ADAAB}" type="slidenum">
              <a:rPr lang="en-US" altLang="zh-CN" smtClean="0">
                <a:ea typeface="宋体" charset="-122"/>
              </a:rPr>
              <a:pPr/>
              <a:t>37</a:t>
            </a:fld>
            <a:endParaRPr lang="en-US" altLang="zh-CN" smtClean="0">
              <a:ea typeface="宋体" charset="-122"/>
            </a:endParaRPr>
          </a:p>
        </p:txBody>
      </p:sp>
      <p:graphicFrame>
        <p:nvGraphicFramePr>
          <p:cNvPr id="39938" name="Object 4"/>
          <p:cNvGraphicFramePr>
            <a:graphicFrameLocks noChangeAspect="1"/>
          </p:cNvGraphicFramePr>
          <p:nvPr/>
        </p:nvGraphicFramePr>
        <p:xfrm>
          <a:off x="838200" y="2819400"/>
          <a:ext cx="4038600" cy="768350"/>
        </p:xfrm>
        <a:graphic>
          <a:graphicData uri="http://schemas.openxmlformats.org/presentationml/2006/ole">
            <mc:AlternateContent xmlns:mc="http://schemas.openxmlformats.org/markup-compatibility/2006">
              <mc:Choice xmlns:v="urn:schemas-microsoft-com:vml" Requires="v">
                <p:oleObj spid="_x0000_s40286" r:id="rId4" imgW="1854730" imgH="355460" progId="Equation.DSMT4">
                  <p:embed/>
                </p:oleObj>
              </mc:Choice>
              <mc:Fallback>
                <p:oleObj r:id="rId4" imgW="1854730" imgH="35546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19400"/>
                        <a:ext cx="403860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39" name="Object 6"/>
          <p:cNvGraphicFramePr>
            <a:graphicFrameLocks noChangeAspect="1"/>
          </p:cNvGraphicFramePr>
          <p:nvPr/>
        </p:nvGraphicFramePr>
        <p:xfrm>
          <a:off x="4953000" y="2819400"/>
          <a:ext cx="3429000" cy="709613"/>
        </p:xfrm>
        <a:graphic>
          <a:graphicData uri="http://schemas.openxmlformats.org/presentationml/2006/ole">
            <mc:AlternateContent xmlns:mc="http://schemas.openxmlformats.org/markup-compatibility/2006">
              <mc:Choice xmlns:v="urn:schemas-microsoft-com:vml" Requires="v">
                <p:oleObj spid="_x0000_s40287" r:id="rId6" imgW="1714995" imgH="355460" progId="Equation.DSMT4">
                  <p:embed/>
                </p:oleObj>
              </mc:Choice>
              <mc:Fallback>
                <p:oleObj r:id="rId6" imgW="1714995" imgH="35546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2819400"/>
                        <a:ext cx="3429000"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p:nvPr>
        </p:nvSpPr>
        <p:spPr/>
        <p:txBody>
          <a:bodyPr/>
          <a:lstStyle/>
          <a:p>
            <a:pPr eaLnBrk="1" hangingPunct="1"/>
            <a:r>
              <a:rPr lang="en-US" altLang="zh-CN" dirty="0" smtClean="0">
                <a:ea typeface="宋体" charset="-122"/>
              </a:rPr>
              <a:t>4  </a:t>
            </a:r>
            <a:r>
              <a:rPr lang="zh-CN" altLang="en-US" dirty="0" smtClean="0">
                <a:ea typeface="宋体" charset="-122"/>
              </a:rPr>
              <a:t>熵的基本性质 </a:t>
            </a:r>
          </a:p>
        </p:txBody>
      </p:sp>
      <mc:AlternateContent xmlns:mc="http://schemas.openxmlformats.org/markup-compatibility/2006" xmlns:a14="http://schemas.microsoft.com/office/drawing/2010/main">
        <mc:Choice Requires="a14">
          <p:sp>
            <p:nvSpPr>
              <p:cNvPr id="71682" name="内容占位符 2"/>
              <p:cNvSpPr>
                <a:spLocks noGrp="1"/>
              </p:cNvSpPr>
              <p:nvPr>
                <p:ph idx="1"/>
              </p:nvPr>
            </p:nvSpPr>
            <p:spPr>
              <a:xfrm>
                <a:off x="304800" y="1828800"/>
                <a:ext cx="8382000" cy="4495800"/>
              </a:xfrm>
            </p:spPr>
            <p:txBody>
              <a:bodyPr/>
              <a:lstStyle/>
              <a:p>
                <a:pPr eaLnBrk="1" hangingPunct="1"/>
                <a:r>
                  <a:rPr lang="zh-CN" altLang="en-US" b="1" dirty="0" smtClean="0">
                    <a:solidFill>
                      <a:srgbClr val="FF0000"/>
                    </a:solidFill>
                    <a:ea typeface="宋体" charset="-122"/>
                  </a:rPr>
                  <a:t>性质</a:t>
                </a:r>
                <a:r>
                  <a:rPr lang="en-US" altLang="zh-CN" b="1" dirty="0" smtClean="0">
                    <a:solidFill>
                      <a:srgbClr val="FF0000"/>
                    </a:solidFill>
                    <a:ea typeface="宋体" charset="-122"/>
                  </a:rPr>
                  <a:t>1</a:t>
                </a:r>
                <a:r>
                  <a:rPr lang="zh-CN" altLang="en-US" b="1" dirty="0" smtClean="0">
                    <a:solidFill>
                      <a:srgbClr val="FF0000"/>
                    </a:solidFill>
                    <a:ea typeface="宋体" charset="-122"/>
                  </a:rPr>
                  <a:t>：非负性</a:t>
                </a:r>
                <a:endParaRPr lang="zh-CN" altLang="en-US" b="1" i="1" dirty="0" smtClean="0">
                  <a:solidFill>
                    <a:srgbClr val="FF0000"/>
                  </a:solidFill>
                  <a:ea typeface="宋体" charset="-122"/>
                </a:endParaRPr>
              </a:p>
              <a:p>
                <a:pPr algn="ctr" eaLnBrk="1" hangingPunct="1">
                  <a:lnSpc>
                    <a:spcPct val="9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𝑥</m:t>
                      </m:r>
                      <m:r>
                        <a:rPr lang="en-US" altLang="zh-CN" i="1" baseline="-25000" dirty="0" smtClean="0">
                          <a:latin typeface="Cambria Math"/>
                          <a:ea typeface="宋体" charset="-122"/>
                        </a:rPr>
                        <m:t>2</m:t>
                      </m:r>
                      <m:r>
                        <a:rPr lang="en-US" altLang="zh-CN" i="1" dirty="0" smtClean="0">
                          <a:latin typeface="Cambria Math"/>
                          <a:ea typeface="宋体" charset="-122"/>
                        </a:rPr>
                        <m:t>, …, </m:t>
                      </m:r>
                      <m:r>
                        <a:rPr lang="en-US" altLang="zh-CN" i="1" dirty="0" err="1" smtClean="0">
                          <a:latin typeface="Cambria Math"/>
                          <a:ea typeface="宋体" charset="-122"/>
                        </a:rPr>
                        <m:t>𝑥</m:t>
                      </m:r>
                      <m:r>
                        <a:rPr lang="en-US" altLang="zh-CN" i="1" baseline="-25000" dirty="0" err="1" smtClean="0">
                          <a:latin typeface="Cambria Math"/>
                          <a:ea typeface="宋体" charset="-122"/>
                        </a:rPr>
                        <m:t>𝑛</m:t>
                      </m:r>
                      <m:r>
                        <a:rPr lang="en-US" altLang="zh-CN" i="1" dirty="0" smtClean="0">
                          <a:latin typeface="Cambria Math"/>
                          <a:ea typeface="宋体" charset="-122"/>
                        </a:rPr>
                        <m:t>)≥0</m:t>
                      </m:r>
                    </m:oMath>
                  </m:oMathPara>
                </a14:m>
                <a:endParaRPr lang="en-US" altLang="zh-CN" dirty="0" smtClean="0">
                  <a:ea typeface="宋体" charset="-122"/>
                </a:endParaRPr>
              </a:p>
              <a:p>
                <a:pPr eaLnBrk="1" hangingPunct="1">
                  <a:lnSpc>
                    <a:spcPct val="90000"/>
                  </a:lnSpc>
                  <a:buFontTx/>
                  <a:buNone/>
                </a:pPr>
                <a:r>
                  <a:rPr lang="en-US" altLang="zh-CN" dirty="0" smtClean="0">
                    <a:ea typeface="宋体" charset="-122"/>
                  </a:rPr>
                  <a:t>    </a:t>
                </a:r>
                <a:r>
                  <a:rPr lang="zh-CN" altLang="en-US" dirty="0" smtClean="0">
                    <a:ea typeface="宋体" charset="-122"/>
                  </a:rPr>
                  <a:t>其中等号只有在</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r>
                      <a:rPr lang="zh-CN" altLang="en-US" i="1" dirty="0" smtClean="0">
                        <a:latin typeface="Cambria Math"/>
                        <a:ea typeface="宋体" charset="-122"/>
                      </a:rPr>
                      <m:t>＝</m:t>
                    </m:r>
                    <m:r>
                      <a:rPr lang="en-US" altLang="zh-CN" i="1" dirty="0" smtClean="0">
                        <a:latin typeface="Cambria Math"/>
                        <a:ea typeface="宋体" charset="-122"/>
                      </a:rPr>
                      <m:t>1</m:t>
                    </m:r>
                  </m:oMath>
                </a14:m>
                <a:r>
                  <a:rPr lang="zh-CN" altLang="en-US" dirty="0" smtClean="0">
                    <a:ea typeface="宋体" charset="-122"/>
                  </a:rPr>
                  <a:t>时成立。因为</a:t>
                </a:r>
                <a14:m>
                  <m:oMath xmlns:m="http://schemas.openxmlformats.org/officeDocument/2006/math">
                    <m:r>
                      <a:rPr lang="en-US" altLang="zh-CN" i="1" dirty="0" smtClean="0">
                        <a:latin typeface="Cambria Math"/>
                        <a:ea typeface="宋体" charset="-122"/>
                      </a:rPr>
                      <m:t>0≤</m:t>
                    </m:r>
                    <m:r>
                      <a:rPr lang="en-US" altLang="zh-CN" i="1" dirty="0" smtClean="0">
                        <a:latin typeface="Cambria Math"/>
                        <a:ea typeface="宋体" charset="-122"/>
                      </a:rPr>
                      <m:t>𝑝</m:t>
                    </m:r>
                    <m:r>
                      <a:rPr lang="en-US" altLang="zh-CN" i="1" dirty="0" smtClean="0">
                        <a:latin typeface="Cambria Math"/>
                        <a:ea typeface="宋体" charset="-122"/>
                      </a:rPr>
                      <m:t>(</m:t>
                    </m:r>
                    <m:sSub>
                      <m:sSubPr>
                        <m:ctrlPr>
                          <a:rPr lang="en-US" altLang="zh-CN" i="1" dirty="0" smtClean="0">
                            <a:latin typeface="Cambria Math" panose="02040503050406030204" pitchFamily="18" charset="0"/>
                            <a:ea typeface="宋体" charset="-122"/>
                          </a:rPr>
                        </m:ctrlPr>
                      </m:sSubPr>
                      <m:e>
                        <m:r>
                          <a:rPr lang="en-US" altLang="zh-CN" b="0" i="1" dirty="0" smtClean="0">
                            <a:latin typeface="Cambria Math"/>
                            <a:ea typeface="宋体" charset="-122"/>
                          </a:rPr>
                          <m:t>𝑥</m:t>
                        </m:r>
                      </m:e>
                      <m:sub>
                        <m:r>
                          <a:rPr lang="en-US" altLang="zh-CN" b="0" i="1" dirty="0" smtClean="0">
                            <a:latin typeface="Cambria Math"/>
                            <a:ea typeface="宋体" charset="-122"/>
                          </a:rPr>
                          <m:t>𝑖</m:t>
                        </m:r>
                      </m:sub>
                    </m:sSub>
                    <m:r>
                      <a:rPr lang="en-US" altLang="zh-CN" i="1" dirty="0" smtClean="0">
                        <a:latin typeface="Cambria Math"/>
                        <a:ea typeface="宋体" charset="-122"/>
                      </a:rPr>
                      <m:t>)≤1</m:t>
                    </m:r>
                  </m:oMath>
                </a14:m>
                <a:r>
                  <a:rPr lang="zh-CN" altLang="en-US" dirty="0" smtClean="0">
                    <a:ea typeface="宋体" charset="-122"/>
                  </a:rPr>
                  <a:t>，则 </a:t>
                </a:r>
                <a14:m>
                  <m:oMath xmlns:m="http://schemas.openxmlformats.org/officeDocument/2006/math">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sSub>
                      <m:sSubPr>
                        <m:ctrlPr>
                          <a:rPr lang="en-US" altLang="zh-CN" i="1" dirty="0">
                            <a:latin typeface="Cambria Math" panose="02040503050406030204" pitchFamily="18" charset="0"/>
                            <a:ea typeface="宋体" charset="-122"/>
                          </a:rPr>
                        </m:ctrlPr>
                      </m:sSubPr>
                      <m:e>
                        <m:r>
                          <a:rPr lang="en-US" altLang="zh-CN" i="1" dirty="0">
                            <a:latin typeface="Cambria Math"/>
                            <a:ea typeface="宋体" charset="-122"/>
                          </a:rPr>
                          <m:t>𝑥</m:t>
                        </m:r>
                      </m:e>
                      <m:sub>
                        <m:r>
                          <a:rPr lang="en-US" altLang="zh-CN" i="1" dirty="0">
                            <a:latin typeface="Cambria Math"/>
                            <a:ea typeface="宋体" charset="-122"/>
                          </a:rPr>
                          <m:t>𝑖</m:t>
                        </m:r>
                      </m:sub>
                    </m:sSub>
                    <m:r>
                      <a:rPr lang="en-US" altLang="zh-CN" i="1" dirty="0" smtClean="0">
                        <a:latin typeface="Cambria Math"/>
                        <a:ea typeface="宋体" charset="-122"/>
                      </a:rPr>
                      <m:t>)</m:t>
                    </m:r>
                  </m:oMath>
                </a14:m>
                <a:r>
                  <a:rPr lang="zh-CN" altLang="en-US" dirty="0" smtClean="0">
                    <a:ea typeface="宋体" charset="-122"/>
                  </a:rPr>
                  <a:t>一定</a:t>
                </a:r>
                <a:r>
                  <a:rPr lang="zh-CN" altLang="en-US" dirty="0" smtClean="0">
                    <a:solidFill>
                      <a:srgbClr val="FF00FF"/>
                    </a:solidFill>
                    <a:ea typeface="宋体" charset="-122"/>
                  </a:rPr>
                  <a:t>≤</a:t>
                </a:r>
                <a:r>
                  <a:rPr lang="en-US" altLang="zh-CN" dirty="0" smtClean="0">
                    <a:solidFill>
                      <a:srgbClr val="FF00FF"/>
                    </a:solidFill>
                    <a:ea typeface="宋体" charset="-122"/>
                  </a:rPr>
                  <a:t>0</a:t>
                </a:r>
                <a:r>
                  <a:rPr lang="zh-CN" altLang="en-US" dirty="0" smtClean="0">
                    <a:ea typeface="宋体" charset="-122"/>
                  </a:rPr>
                  <a:t>，所以</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oMath>
                </a14:m>
                <a:r>
                  <a:rPr lang="zh-CN" altLang="en-US" dirty="0" smtClean="0">
                    <a:ea typeface="宋体" charset="-122"/>
                  </a:rPr>
                  <a:t>是非负的</a:t>
                </a:r>
                <a:endParaRPr lang="en-US" altLang="zh-CN" dirty="0" smtClean="0">
                  <a:ea typeface="宋体" charset="-122"/>
                </a:endParaRPr>
              </a:p>
              <a:p>
                <a:pPr eaLnBrk="1" hangingPunct="1">
                  <a:lnSpc>
                    <a:spcPct val="90000"/>
                  </a:lnSpc>
                  <a:buFontTx/>
                  <a:buNone/>
                </a:pPr>
                <a:endParaRPr lang="en-US" altLang="zh-CN" dirty="0" smtClean="0">
                  <a:ea typeface="宋体" charset="-122"/>
                </a:endParaRPr>
              </a:p>
              <a:p>
                <a:pPr eaLnBrk="1" hangingPunct="1">
                  <a:lnSpc>
                    <a:spcPct val="90000"/>
                  </a:lnSpc>
                </a:pPr>
                <a:r>
                  <a:rPr lang="zh-CN" altLang="en-US" b="1" dirty="0" smtClean="0">
                    <a:solidFill>
                      <a:srgbClr val="FF0000"/>
                    </a:solidFill>
                    <a:ea typeface="宋体" charset="-122"/>
                  </a:rPr>
                  <a:t>性质</a:t>
                </a:r>
                <a:r>
                  <a:rPr lang="en-US" altLang="zh-CN" b="1" dirty="0" smtClean="0">
                    <a:solidFill>
                      <a:srgbClr val="FF0000"/>
                    </a:solidFill>
                    <a:ea typeface="宋体" charset="-122"/>
                  </a:rPr>
                  <a:t>2</a:t>
                </a:r>
                <a:r>
                  <a:rPr lang="zh-CN" altLang="en-US" b="1" dirty="0" smtClean="0">
                    <a:solidFill>
                      <a:srgbClr val="FF0000"/>
                    </a:solidFill>
                    <a:ea typeface="宋体" charset="-122"/>
                  </a:rPr>
                  <a:t>：对称性</a:t>
                </a:r>
              </a:p>
              <a:p>
                <a:pPr eaLnBrk="1" hangingPunct="1">
                  <a:lnSpc>
                    <a:spcPct val="90000"/>
                  </a:lnSpc>
                  <a:buFontTx/>
                  <a:buNone/>
                </a:pPr>
                <a:r>
                  <a:rPr lang="zh-CN" altLang="en-US" dirty="0" smtClean="0">
                    <a:ea typeface="宋体" charset="-122"/>
                  </a:rPr>
                  <a:t>    熵函数所有变量可以互换，而不影响函数值。即</a:t>
                </a:r>
                <a:endParaRPr lang="zh-CN" altLang="pt-BR" i="1" dirty="0" smtClean="0">
                  <a:ea typeface="宋体" charset="-122"/>
                </a:endParaRPr>
              </a:p>
              <a:p>
                <a:pPr algn="ctr" eaLnBrk="1" hangingPunct="1">
                  <a:lnSpc>
                    <a:spcPct val="90000"/>
                  </a:lnSpc>
                  <a:buFontTx/>
                  <a:buNone/>
                </a:pPr>
                <a14:m>
                  <m:oMathPara xmlns:m="http://schemas.openxmlformats.org/officeDocument/2006/math">
                    <m:oMathParaPr>
                      <m:jc m:val="centerGroup"/>
                    </m:oMathParaPr>
                    <m:oMath xmlns:m="http://schemas.openxmlformats.org/officeDocument/2006/math">
                      <m:r>
                        <a:rPr lang="pt-BR" altLang="zh-CN" sz="4400" i="1" dirty="0" smtClean="0">
                          <a:latin typeface="Cambria Math"/>
                          <a:ea typeface="宋体" charset="-122"/>
                        </a:rPr>
                        <m:t>𝐻</m:t>
                      </m:r>
                      <m:r>
                        <a:rPr lang="pt-BR" altLang="zh-CN" sz="4400" i="1" dirty="0" smtClean="0">
                          <a:latin typeface="Cambria Math"/>
                          <a:ea typeface="宋体" charset="-122"/>
                        </a:rPr>
                        <m:t>(</m:t>
                      </m:r>
                      <m:r>
                        <a:rPr lang="pt-BR" altLang="zh-CN" sz="4400" i="1" dirty="0" smtClean="0">
                          <a:latin typeface="Cambria Math"/>
                          <a:ea typeface="宋体" charset="-122"/>
                        </a:rPr>
                        <m:t>𝑥</m:t>
                      </m:r>
                      <m:r>
                        <a:rPr lang="pt-BR" altLang="zh-CN" sz="4400" i="1" baseline="-25000" dirty="0" smtClean="0">
                          <a:latin typeface="Cambria Math"/>
                          <a:ea typeface="宋体" charset="-122"/>
                        </a:rPr>
                        <m:t>1</m:t>
                      </m:r>
                      <m:r>
                        <a:rPr lang="pt-BR" altLang="zh-CN" sz="4400" i="1" dirty="0" smtClean="0">
                          <a:latin typeface="Cambria Math"/>
                          <a:ea typeface="宋体" charset="-122"/>
                        </a:rPr>
                        <m:t>, </m:t>
                      </m:r>
                      <m:r>
                        <a:rPr lang="pt-BR" altLang="zh-CN" sz="4400" i="1" dirty="0" smtClean="0">
                          <a:latin typeface="Cambria Math"/>
                          <a:ea typeface="宋体" charset="-122"/>
                        </a:rPr>
                        <m:t>𝑥</m:t>
                      </m:r>
                      <m:r>
                        <a:rPr lang="pt-BR" altLang="zh-CN" sz="4400" i="1" baseline="-25000" dirty="0" smtClean="0">
                          <a:latin typeface="Cambria Math"/>
                          <a:ea typeface="宋体" charset="-122"/>
                        </a:rPr>
                        <m:t>2</m:t>
                      </m:r>
                      <m:r>
                        <a:rPr lang="pt-BR" altLang="zh-CN" sz="4400" i="1" dirty="0" smtClean="0">
                          <a:latin typeface="Cambria Math"/>
                          <a:ea typeface="宋体" charset="-122"/>
                        </a:rPr>
                        <m:t>,…, .</m:t>
                      </m:r>
                      <m:sSub>
                        <m:sSubPr>
                          <m:ctrlPr>
                            <a:rPr lang="en-US" altLang="zh-CN" sz="4000" i="1" dirty="0">
                              <a:latin typeface="Cambria Math" panose="02040503050406030204" pitchFamily="18" charset="0"/>
                              <a:ea typeface="宋体" charset="-122"/>
                            </a:rPr>
                          </m:ctrlPr>
                        </m:sSubPr>
                        <m:e>
                          <m:r>
                            <a:rPr lang="en-US" altLang="zh-CN" sz="4000" i="1" dirty="0">
                              <a:latin typeface="Cambria Math"/>
                              <a:ea typeface="宋体" charset="-122"/>
                            </a:rPr>
                            <m:t>𝑥</m:t>
                          </m:r>
                        </m:e>
                        <m:sub>
                          <m:r>
                            <a:rPr lang="en-US" altLang="zh-CN" sz="4000" b="0" i="1" dirty="0" smtClean="0">
                              <a:latin typeface="Cambria Math"/>
                              <a:ea typeface="宋体" charset="-122"/>
                            </a:rPr>
                            <m:t>𝑛</m:t>
                          </m:r>
                        </m:sub>
                      </m:sSub>
                      <m:r>
                        <a:rPr lang="pt-BR" altLang="zh-CN" sz="4400" i="1" dirty="0" smtClean="0">
                          <a:latin typeface="Cambria Math"/>
                          <a:ea typeface="宋体" charset="-122"/>
                        </a:rPr>
                        <m:t>)</m:t>
                      </m:r>
                      <m:r>
                        <a:rPr lang="zh-CN" altLang="pt-BR" sz="4400" i="1" dirty="0" smtClean="0">
                          <a:latin typeface="Cambria Math"/>
                          <a:ea typeface="宋体" charset="-122"/>
                        </a:rPr>
                        <m:t>＝</m:t>
                      </m:r>
                      <m:r>
                        <a:rPr lang="pt-BR" altLang="zh-CN" sz="4400" i="1" dirty="0" smtClean="0">
                          <a:latin typeface="Cambria Math"/>
                          <a:ea typeface="宋体" charset="-122"/>
                        </a:rPr>
                        <m:t>𝐻</m:t>
                      </m:r>
                      <m:r>
                        <a:rPr lang="pt-BR" altLang="zh-CN" sz="4400" i="1" dirty="0" smtClean="0">
                          <a:latin typeface="Cambria Math"/>
                          <a:ea typeface="宋体" charset="-122"/>
                        </a:rPr>
                        <m:t>(</m:t>
                      </m:r>
                      <m:r>
                        <a:rPr lang="pt-BR" altLang="zh-CN" sz="4400" i="1" dirty="0" smtClean="0">
                          <a:latin typeface="Cambria Math"/>
                          <a:ea typeface="宋体" charset="-122"/>
                        </a:rPr>
                        <m:t>𝑥</m:t>
                      </m:r>
                      <m:r>
                        <a:rPr lang="pt-BR" altLang="zh-CN" sz="4400" i="1" baseline="-25000" dirty="0" smtClean="0">
                          <a:latin typeface="Cambria Math"/>
                          <a:ea typeface="宋体" charset="-122"/>
                        </a:rPr>
                        <m:t>2</m:t>
                      </m:r>
                      <m:r>
                        <a:rPr lang="pt-BR" altLang="zh-CN" sz="4400" i="1" dirty="0" smtClean="0">
                          <a:latin typeface="Cambria Math"/>
                          <a:ea typeface="宋体" charset="-122"/>
                        </a:rPr>
                        <m:t>, </m:t>
                      </m:r>
                      <m:r>
                        <a:rPr lang="pt-BR" altLang="zh-CN" sz="4400" i="1" dirty="0" smtClean="0">
                          <a:latin typeface="Cambria Math"/>
                          <a:ea typeface="宋体" charset="-122"/>
                        </a:rPr>
                        <m:t>𝑥</m:t>
                      </m:r>
                      <m:r>
                        <a:rPr lang="pt-BR" altLang="zh-CN" sz="4400" i="1" baseline="-25000" dirty="0" smtClean="0">
                          <a:latin typeface="Cambria Math"/>
                          <a:ea typeface="宋体" charset="-122"/>
                        </a:rPr>
                        <m:t>1</m:t>
                      </m:r>
                      <m:r>
                        <a:rPr lang="pt-BR" altLang="zh-CN" sz="4400" i="1" dirty="0" smtClean="0">
                          <a:latin typeface="Cambria Math"/>
                          <a:ea typeface="宋体" charset="-122"/>
                        </a:rPr>
                        <m:t>, …,</m:t>
                      </m:r>
                      <m:sSub>
                        <m:sSubPr>
                          <m:ctrlPr>
                            <a:rPr lang="en-US" altLang="zh-CN" sz="3600" i="1" dirty="0">
                              <a:latin typeface="Cambria Math" panose="02040503050406030204" pitchFamily="18" charset="0"/>
                              <a:ea typeface="宋体" charset="-122"/>
                            </a:rPr>
                          </m:ctrlPr>
                        </m:sSubPr>
                        <m:e>
                          <m:r>
                            <a:rPr lang="en-US" altLang="zh-CN" sz="3600" i="1" dirty="0">
                              <a:latin typeface="Cambria Math"/>
                              <a:ea typeface="宋体" charset="-122"/>
                            </a:rPr>
                            <m:t>𝑥</m:t>
                          </m:r>
                        </m:e>
                        <m:sub>
                          <m:r>
                            <a:rPr lang="en-US" altLang="zh-CN" sz="3600" b="0" i="1" dirty="0" smtClean="0">
                              <a:latin typeface="Cambria Math"/>
                              <a:ea typeface="宋体" charset="-122"/>
                            </a:rPr>
                            <m:t>𝑛</m:t>
                          </m:r>
                        </m:sub>
                      </m:sSub>
                      <m:r>
                        <a:rPr lang="pt-BR" altLang="zh-CN" sz="4400" i="1" dirty="0" smtClean="0">
                          <a:latin typeface="Cambria Math"/>
                          <a:ea typeface="宋体" charset="-122"/>
                        </a:rPr>
                        <m:t>)</m:t>
                      </m:r>
                    </m:oMath>
                  </m:oMathPara>
                </a14:m>
                <a:endParaRPr lang="en-US" altLang="zh-CN" sz="3200" dirty="0" smtClean="0">
                  <a:ea typeface="宋体" charset="-122"/>
                </a:endParaRPr>
              </a:p>
              <a:p>
                <a:pPr eaLnBrk="1" hangingPunct="1">
                  <a:lnSpc>
                    <a:spcPct val="90000"/>
                  </a:lnSpc>
                </a:pPr>
                <a:endParaRPr lang="zh-CN" altLang="en-US" dirty="0" smtClean="0">
                  <a:ea typeface="宋体" charset="-122"/>
                </a:endParaRPr>
              </a:p>
            </p:txBody>
          </p:sp>
        </mc:Choice>
        <mc:Fallback xmlns="">
          <p:sp>
            <p:nvSpPr>
              <p:cNvPr id="71682" name="内容占位符 2"/>
              <p:cNvSpPr>
                <a:spLocks noGrp="1" noRot="1" noChangeAspect="1" noMove="1" noResize="1" noEditPoints="1" noAdjustHandles="1" noChangeArrowheads="1" noChangeShapeType="1" noTextEdit="1"/>
              </p:cNvSpPr>
              <p:nvPr>
                <p:ph idx="1"/>
              </p:nvPr>
            </p:nvSpPr>
            <p:spPr>
              <a:xfrm>
                <a:off x="304800" y="1828800"/>
                <a:ext cx="8382000" cy="4495800"/>
              </a:xfrm>
              <a:blipFill rotWithShape="1">
                <a:blip r:embed="rId2"/>
                <a:stretch>
                  <a:fillRect l="-1236" t="-1762" r="-5673"/>
                </a:stretch>
              </a:blipFill>
            </p:spPr>
            <p:txBody>
              <a:bodyPr/>
              <a:lstStyle/>
              <a:p>
                <a:r>
                  <a:rPr lang="zh-CN" altLang="en-US">
                    <a:noFill/>
                  </a:rPr>
                  <a:t> </a:t>
                </a:r>
              </a:p>
            </p:txBody>
          </p:sp>
        </mc:Fallback>
      </mc:AlternateContent>
      <p:sp>
        <p:nvSpPr>
          <p:cNvPr id="71683" name="日期占位符 3"/>
          <p:cNvSpPr>
            <a:spLocks noGrp="1"/>
          </p:cNvSpPr>
          <p:nvPr>
            <p:ph type="dt" sz="quarter" idx="10"/>
          </p:nvPr>
        </p:nvSpPr>
        <p:spPr>
          <a:noFill/>
        </p:spPr>
        <p:txBody>
          <a:bodyPr/>
          <a:lstStyle/>
          <a:p>
            <a:fld id="{A45465E4-E2EE-400E-85FF-DFF1227B6D11}" type="datetime1">
              <a:rPr lang="zh-CN" altLang="en-US" smtClean="0">
                <a:ea typeface="宋体" charset="-122"/>
              </a:rPr>
              <a:pPr/>
              <a:t>2018/11/13</a:t>
            </a:fld>
            <a:endParaRPr lang="en-US" altLang="zh-CN" smtClean="0">
              <a:ea typeface="宋体" charset="-122"/>
            </a:endParaRPr>
          </a:p>
        </p:txBody>
      </p:sp>
      <p:sp>
        <p:nvSpPr>
          <p:cNvPr id="71684"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71685" name="灯片编号占位符 5"/>
          <p:cNvSpPr>
            <a:spLocks noGrp="1"/>
          </p:cNvSpPr>
          <p:nvPr>
            <p:ph type="sldNum" sz="quarter" idx="12"/>
          </p:nvPr>
        </p:nvSpPr>
        <p:spPr>
          <a:noFill/>
        </p:spPr>
        <p:txBody>
          <a:bodyPr/>
          <a:lstStyle/>
          <a:p>
            <a:fld id="{B3BCAFEE-E12A-4FA0-AEB3-FC9D998D4828}" type="slidenum">
              <a:rPr lang="en-US" altLang="zh-CN" smtClean="0">
                <a:ea typeface="宋体" charset="-122"/>
              </a:rPr>
              <a:pPr/>
              <a:t>38</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58372" name="内容占位符 2"/>
              <p:cNvSpPr>
                <a:spLocks noGrp="1"/>
              </p:cNvSpPr>
              <p:nvPr>
                <p:ph idx="1"/>
              </p:nvPr>
            </p:nvSpPr>
            <p:spPr/>
            <p:txBody>
              <a:bodyPr/>
              <a:lstStyle/>
              <a:p>
                <a:pPr eaLnBrk="1" hangingPunct="1"/>
                <a:r>
                  <a:rPr lang="zh-CN" altLang="en-US" dirty="0" smtClean="0">
                    <a:ea typeface="宋体" charset="-122"/>
                  </a:rPr>
                  <a:t>熵只与随机变量的总体结构有关，例如下列信源的熵都是相等的 ：</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b="1" dirty="0" smtClean="0">
                  <a:solidFill>
                    <a:srgbClr val="FF0000"/>
                  </a:solidFill>
                  <a:ea typeface="宋体" charset="-122"/>
                </a:endParaRPr>
              </a:p>
              <a:p>
                <a:pPr eaLnBrk="1" hangingPunct="1"/>
                <a:r>
                  <a:rPr lang="zh-CN" altLang="en-US" b="1" dirty="0" smtClean="0">
                    <a:solidFill>
                      <a:srgbClr val="FF0000"/>
                    </a:solidFill>
                    <a:ea typeface="宋体" charset="-122"/>
                  </a:rPr>
                  <a:t>性质</a:t>
                </a:r>
                <a:r>
                  <a:rPr lang="en-US" altLang="zh-CN" b="1" dirty="0" smtClean="0">
                    <a:solidFill>
                      <a:srgbClr val="FF0000"/>
                    </a:solidFill>
                    <a:ea typeface="宋体" charset="-122"/>
                  </a:rPr>
                  <a:t>3</a:t>
                </a:r>
                <a:r>
                  <a:rPr lang="zh-CN" altLang="en-US" b="1" dirty="0" smtClean="0">
                    <a:solidFill>
                      <a:srgbClr val="FF0000"/>
                    </a:solidFill>
                    <a:ea typeface="宋体" charset="-122"/>
                  </a:rPr>
                  <a:t>：确定性</a:t>
                </a:r>
                <a:endParaRPr lang="zh-CN" altLang="en-US" b="1" i="1" dirty="0" smtClean="0">
                  <a:solidFill>
                    <a:srgbClr val="FF0000"/>
                  </a:solidFill>
                  <a:ea typeface="宋体" charset="-122"/>
                </a:endParaRPr>
              </a:p>
              <a:p>
                <a:pPr algn="ctr" eaLnBrk="1" hangingPunct="1">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(0, 1)</m:t>
                      </m:r>
                      <m:r>
                        <a:rPr lang="zh-CN" altLang="en-US"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(1, 0, 0, …, 0)</m:t>
                      </m:r>
                      <m:r>
                        <a:rPr lang="zh-CN" altLang="en-US" i="1" dirty="0" smtClean="0">
                          <a:latin typeface="Cambria Math"/>
                          <a:ea typeface="宋体" charset="-122"/>
                        </a:rPr>
                        <m:t>＝</m:t>
                      </m:r>
                      <m:r>
                        <a:rPr lang="en-US" altLang="zh-CN" i="1" dirty="0" smtClean="0">
                          <a:latin typeface="Cambria Math"/>
                          <a:ea typeface="宋体" charset="-122"/>
                        </a:rPr>
                        <m:t>0</m:t>
                      </m:r>
                    </m:oMath>
                  </m:oMathPara>
                </a14:m>
                <a:endParaRPr lang="en-US" altLang="zh-CN" dirty="0" smtClean="0">
                  <a:ea typeface="宋体" charset="-122"/>
                </a:endParaRPr>
              </a:p>
              <a:p>
                <a:pPr eaLnBrk="1" hangingPunct="1">
                  <a:buFontTx/>
                  <a:buNone/>
                </a:pPr>
                <a:r>
                  <a:rPr lang="en-US" altLang="zh-CN" dirty="0" smtClean="0">
                    <a:ea typeface="宋体" charset="-122"/>
                  </a:rPr>
                  <a:t>   </a:t>
                </a:r>
                <a:r>
                  <a:rPr lang="zh-CN" altLang="en-US" dirty="0">
                    <a:ea typeface="宋体" charset="-122"/>
                  </a:rPr>
                  <a:t>即</a:t>
                </a:r>
                <a:r>
                  <a:rPr lang="zh-CN" altLang="en-US" dirty="0" smtClean="0">
                    <a:ea typeface="宋体" charset="-122"/>
                  </a:rPr>
                  <a:t>只要信源符号表中，有一个符号的出现概率为</a:t>
                </a:r>
                <a:r>
                  <a:rPr lang="en-US" altLang="zh-CN" dirty="0" smtClean="0">
                    <a:ea typeface="宋体" charset="-122"/>
                  </a:rPr>
                  <a:t>1</a:t>
                </a:r>
                <a:r>
                  <a:rPr lang="zh-CN" altLang="en-US" dirty="0" smtClean="0">
                    <a:ea typeface="宋体" charset="-122"/>
                  </a:rPr>
                  <a:t>，信源熵就等于零</a:t>
                </a:r>
              </a:p>
              <a:p>
                <a:pPr eaLnBrk="1" hangingPunct="1"/>
                <a:endParaRPr lang="zh-CN" altLang="en-US" dirty="0" smtClean="0">
                  <a:ea typeface="宋体" charset="-122"/>
                </a:endParaRPr>
              </a:p>
            </p:txBody>
          </p:sp>
        </mc:Choice>
        <mc:Fallback xmlns="">
          <p:sp>
            <p:nvSpPr>
              <p:cNvPr id="58372"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355" r="-4815" b="-271"/>
                </a:stretch>
              </a:blipFill>
            </p:spPr>
            <p:txBody>
              <a:bodyPr/>
              <a:lstStyle/>
              <a:p>
                <a:r>
                  <a:rPr lang="zh-CN" altLang="en-US">
                    <a:noFill/>
                  </a:rPr>
                  <a:t> </a:t>
                </a:r>
              </a:p>
            </p:txBody>
          </p:sp>
        </mc:Fallback>
      </mc:AlternateContent>
      <p:sp>
        <p:nvSpPr>
          <p:cNvPr id="58373" name="日期占位符 3"/>
          <p:cNvSpPr>
            <a:spLocks noGrp="1"/>
          </p:cNvSpPr>
          <p:nvPr>
            <p:ph type="dt" sz="quarter" idx="10"/>
          </p:nvPr>
        </p:nvSpPr>
        <p:spPr>
          <a:noFill/>
        </p:spPr>
        <p:txBody>
          <a:bodyPr/>
          <a:lstStyle/>
          <a:p>
            <a:fld id="{500294A7-5FFA-4D9C-BCBB-4D3D1E22592C}" type="datetime1">
              <a:rPr lang="zh-CN" altLang="en-US" smtClean="0">
                <a:ea typeface="宋体" charset="-122"/>
              </a:rPr>
              <a:pPr/>
              <a:t>2018/11/13</a:t>
            </a:fld>
            <a:endParaRPr lang="en-US" altLang="zh-CN" smtClean="0">
              <a:ea typeface="宋体" charset="-122"/>
            </a:endParaRPr>
          </a:p>
        </p:txBody>
      </p:sp>
      <p:sp>
        <p:nvSpPr>
          <p:cNvPr id="58374"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58375" name="灯片编号占位符 5"/>
          <p:cNvSpPr>
            <a:spLocks noGrp="1"/>
          </p:cNvSpPr>
          <p:nvPr>
            <p:ph type="sldNum" sz="quarter" idx="12"/>
          </p:nvPr>
        </p:nvSpPr>
        <p:spPr>
          <a:noFill/>
        </p:spPr>
        <p:txBody>
          <a:bodyPr/>
          <a:lstStyle/>
          <a:p>
            <a:fld id="{170D6C70-F200-430E-BD3F-A84DB2126915}" type="slidenum">
              <a:rPr lang="en-US" altLang="zh-CN" smtClean="0">
                <a:ea typeface="宋体" charset="-122"/>
              </a:rPr>
              <a:pPr/>
              <a:t>39</a:t>
            </a:fld>
            <a:endParaRPr lang="en-US" altLang="zh-CN" smtClean="0">
              <a:ea typeface="宋体" charset="-122"/>
            </a:endParaRPr>
          </a:p>
        </p:txBody>
      </p:sp>
      <p:graphicFrame>
        <p:nvGraphicFramePr>
          <p:cNvPr id="58370" name="Object 4"/>
          <p:cNvGraphicFramePr>
            <a:graphicFrameLocks noChangeAspect="1"/>
          </p:cNvGraphicFramePr>
          <p:nvPr/>
        </p:nvGraphicFramePr>
        <p:xfrm>
          <a:off x="762000" y="2819400"/>
          <a:ext cx="3281363" cy="1233488"/>
        </p:xfrm>
        <a:graphic>
          <a:graphicData uri="http://schemas.openxmlformats.org/presentationml/2006/ole">
            <mc:AlternateContent xmlns:mc="http://schemas.openxmlformats.org/markup-compatibility/2006">
              <mc:Choice xmlns:v="urn:schemas-microsoft-com:vml" Requires="v">
                <p:oleObj spid="_x0000_s58722" name="公式" r:id="rId4" imgW="1536480" imgH="457200" progId="Equation.3">
                  <p:embed/>
                </p:oleObj>
              </mc:Choice>
              <mc:Fallback>
                <p:oleObj name="公式" r:id="rId4" imgW="1536480" imgH="457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819400"/>
                        <a:ext cx="3281363" cy="123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7" name="Object 9"/>
          <p:cNvGraphicFramePr>
            <a:graphicFrameLocks noChangeAspect="1"/>
          </p:cNvGraphicFramePr>
          <p:nvPr>
            <p:extLst>
              <p:ext uri="{D42A27DB-BD31-4B8C-83A1-F6EECF244321}">
                <p14:modId xmlns:p14="http://schemas.microsoft.com/office/powerpoint/2010/main" val="4227549805"/>
              </p:ext>
            </p:extLst>
          </p:nvPr>
        </p:nvGraphicFramePr>
        <p:xfrm>
          <a:off x="4432300" y="2895600"/>
          <a:ext cx="3938588" cy="1163638"/>
        </p:xfrm>
        <a:graphic>
          <a:graphicData uri="http://schemas.openxmlformats.org/presentationml/2006/ole">
            <mc:AlternateContent xmlns:mc="http://schemas.openxmlformats.org/markup-compatibility/2006">
              <mc:Choice xmlns:v="urn:schemas-microsoft-com:vml" Requires="v">
                <p:oleObj spid="_x0000_s58723" name="Equation" r:id="rId6" imgW="1549080" imgH="457200" progId="Equation.DSMT4">
                  <p:embed/>
                </p:oleObj>
              </mc:Choice>
              <mc:Fallback>
                <p:oleObj name="Equation" r:id="rId6" imgW="1549080" imgH="457200" progId="Equation.DSMT4">
                  <p:embed/>
                  <p:pic>
                    <p:nvPicPr>
                      <p:cNvPr id="0" name="Picture 9"/>
                      <p:cNvPicPr>
                        <a:picLocks noChangeAspect="1" noChangeArrowheads="1"/>
                      </p:cNvPicPr>
                      <p:nvPr/>
                    </p:nvPicPr>
                    <p:blipFill>
                      <a:blip r:embed="rId7"/>
                      <a:srcRect/>
                      <a:stretch>
                        <a:fillRect/>
                      </a:stretch>
                    </p:blipFill>
                    <p:spPr bwMode="auto">
                      <a:xfrm>
                        <a:off x="4432300" y="2895600"/>
                        <a:ext cx="3938588"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078" name="内容占位符 2"/>
              <p:cNvSpPr>
                <a:spLocks noGrp="1"/>
              </p:cNvSpPr>
              <p:nvPr>
                <p:ph idx="1"/>
              </p:nvPr>
            </p:nvSpPr>
            <p:spPr>
              <a:xfrm>
                <a:off x="457200" y="1447800"/>
                <a:ext cx="8229600" cy="4876800"/>
              </a:xfrm>
            </p:spPr>
            <p:txBody>
              <a:bodyPr/>
              <a:lstStyle/>
              <a:p>
                <a:pPr eaLnBrk="1" hangingPunct="1"/>
                <a:r>
                  <a:rPr lang="zh-CN" altLang="en-US" sz="2400" b="1" dirty="0" smtClean="0">
                    <a:solidFill>
                      <a:srgbClr val="FF0000"/>
                    </a:solidFill>
                    <a:ea typeface="宋体" charset="-122"/>
                  </a:rPr>
                  <a:t>定义</a:t>
                </a:r>
                <a:r>
                  <a:rPr lang="en-US" altLang="zh-CN" sz="2400" b="1" dirty="0" smtClean="0">
                    <a:solidFill>
                      <a:srgbClr val="FF0000"/>
                    </a:solidFill>
                    <a:ea typeface="宋体" charset="-122"/>
                  </a:rPr>
                  <a:t>2</a:t>
                </a:r>
                <a:r>
                  <a:rPr lang="zh-CN" altLang="en-US" sz="2400" dirty="0" smtClean="0">
                    <a:ea typeface="宋体" charset="-122"/>
                  </a:rPr>
                  <a:t>：事件</a:t>
                </a:r>
                <a14:m>
                  <m:oMath xmlns:m="http://schemas.openxmlformats.org/officeDocument/2006/math">
                    <m:r>
                      <a:rPr lang="en-US" altLang="zh-CN" sz="2400" i="1" dirty="0" smtClean="0">
                        <a:latin typeface="Cambria Math"/>
                        <a:ea typeface="宋体" charset="-122"/>
                      </a:rPr>
                      <m:t>𝐸</m:t>
                    </m:r>
                  </m:oMath>
                </a14:m>
                <a:r>
                  <a:rPr lang="zh-CN" altLang="en-US" sz="2400" dirty="0" smtClean="0">
                    <a:ea typeface="宋体" charset="-122"/>
                  </a:rPr>
                  <a:t>是样本空间</a:t>
                </a:r>
                <a14:m>
                  <m:oMath xmlns:m="http://schemas.openxmlformats.org/officeDocument/2006/math">
                    <m:r>
                      <a:rPr lang="en-US" altLang="zh-CN" sz="2400" i="1" dirty="0" smtClean="0">
                        <a:latin typeface="Cambria Math"/>
                        <a:ea typeface="宋体" charset="-122"/>
                      </a:rPr>
                      <m:t>𝑆</m:t>
                    </m:r>
                  </m:oMath>
                </a14:m>
                <a:r>
                  <a:rPr lang="zh-CN" altLang="en-US" sz="2400" dirty="0" smtClean="0">
                    <a:ea typeface="宋体" charset="-122"/>
                  </a:rPr>
                  <a:t>的一个子集，事件</a:t>
                </a:r>
                <a14:m>
                  <m:oMath xmlns:m="http://schemas.openxmlformats.org/officeDocument/2006/math">
                    <m:r>
                      <a:rPr lang="en-US" altLang="zh-CN" sz="2400" i="1" dirty="0">
                        <a:latin typeface="Cambria Math"/>
                        <a:ea typeface="宋体" charset="-122"/>
                      </a:rPr>
                      <m:t>𝐸</m:t>
                    </m:r>
                  </m:oMath>
                </a14:m>
                <a:r>
                  <a:rPr lang="zh-CN" altLang="en-US" sz="2400" dirty="0" smtClean="0">
                    <a:ea typeface="宋体" charset="-122"/>
                  </a:rPr>
                  <a:t>发生的概率记为</a:t>
                </a:r>
                <a14:m>
                  <m:oMath xmlns:m="http://schemas.openxmlformats.org/officeDocument/2006/math">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𝐸</m:t>
                    </m:r>
                    <m:r>
                      <a:rPr lang="en-US" altLang="zh-CN" sz="2400" i="1" dirty="0" smtClean="0">
                        <a:latin typeface="Cambria Math"/>
                        <a:ea typeface="宋体" charset="-122"/>
                      </a:rPr>
                      <m:t>)</m:t>
                    </m:r>
                  </m:oMath>
                </a14:m>
                <a:r>
                  <a:rPr lang="zh-CN" altLang="en-US" sz="2400" dirty="0" smtClean="0">
                    <a:ea typeface="宋体" charset="-122"/>
                  </a:rPr>
                  <a:t>。当</a:t>
                </a:r>
                <a14:m>
                  <m:oMath xmlns:m="http://schemas.openxmlformats.org/officeDocument/2006/math">
                    <m:r>
                      <a:rPr lang="en-US" altLang="zh-CN" sz="2400" i="1" dirty="0" smtClean="0">
                        <a:latin typeface="Cambria Math"/>
                        <a:ea typeface="宋体" charset="-122"/>
                      </a:rPr>
                      <m:t>𝐸</m:t>
                    </m:r>
                  </m:oMath>
                </a14:m>
                <a:r>
                  <a:rPr lang="zh-CN" altLang="en-US" sz="2400" dirty="0" smtClean="0">
                    <a:ea typeface="宋体" charset="-122"/>
                  </a:rPr>
                  <a:t>是一个简单事件</a:t>
                </a:r>
                <a14:m>
                  <m:oMath xmlns:m="http://schemas.openxmlformats.org/officeDocument/2006/math">
                    <m:r>
                      <a:rPr lang="en-US" altLang="zh-CN" sz="2400" i="1" dirty="0" smtClean="0">
                        <a:latin typeface="Cambria Math"/>
                        <a:ea typeface="宋体" charset="-122"/>
                      </a:rPr>
                      <m:t>𝑥</m:t>
                    </m:r>
                  </m:oMath>
                </a14:m>
                <a:r>
                  <a:rPr lang="zh-CN" altLang="en-US" sz="2400" dirty="0" smtClean="0">
                    <a:ea typeface="宋体" charset="-122"/>
                  </a:rPr>
                  <a:t>时</a:t>
                </a:r>
                <a14:m>
                  <m:oMath xmlns:m="http://schemas.openxmlformats.org/officeDocument/2006/math">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𝐸</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m:t>
                    </m:r>
                  </m:oMath>
                </a14:m>
                <a:r>
                  <a:rPr lang="zh-CN" altLang="en-US" sz="2400" dirty="0" smtClean="0">
                    <a:ea typeface="宋体" charset="-122"/>
                  </a:rPr>
                  <a:t>。</a:t>
                </a:r>
                <a:r>
                  <a:rPr lang="zh-CN" altLang="en-US" sz="2400" dirty="0" smtClean="0">
                    <a:solidFill>
                      <a:srgbClr val="FF0000"/>
                    </a:solidFill>
                    <a:ea typeface="宋体" charset="-122"/>
                  </a:rPr>
                  <a:t>事件</a:t>
                </a:r>
                <a14:m>
                  <m:oMath xmlns:m="http://schemas.openxmlformats.org/officeDocument/2006/math">
                    <m:r>
                      <a:rPr lang="en-US" altLang="zh-CN" sz="2400" i="1" dirty="0" smtClean="0">
                        <a:solidFill>
                          <a:srgbClr val="FF0000"/>
                        </a:solidFill>
                        <a:latin typeface="Cambria Math"/>
                        <a:ea typeface="宋体" charset="-122"/>
                      </a:rPr>
                      <m:t>𝐸</m:t>
                    </m:r>
                  </m:oMath>
                </a14:m>
                <a:r>
                  <a:rPr lang="zh-CN" altLang="en-US" sz="2400" dirty="0" smtClean="0">
                    <a:solidFill>
                      <a:srgbClr val="FF0000"/>
                    </a:solidFill>
                    <a:ea typeface="宋体" charset="-122"/>
                  </a:rPr>
                  <a:t>发生的概率</a:t>
                </a:r>
                <a14:m>
                  <m:oMath xmlns:m="http://schemas.openxmlformats.org/officeDocument/2006/math">
                    <m:r>
                      <a:rPr lang="en-US" altLang="zh-CN" sz="2400" b="0" i="1" dirty="0" smtClean="0">
                        <a:solidFill>
                          <a:srgbClr val="FF0000"/>
                        </a:solidFill>
                        <a:latin typeface="Cambria Math"/>
                        <a:ea typeface="宋体" charset="-122"/>
                      </a:rPr>
                      <m:t>𝑝</m:t>
                    </m:r>
                    <m:r>
                      <a:rPr lang="en-US" altLang="zh-CN" sz="2400" i="1" dirty="0" smtClean="0">
                        <a:solidFill>
                          <a:srgbClr val="FF0000"/>
                        </a:solidFill>
                        <a:latin typeface="Cambria Math"/>
                        <a:ea typeface="宋体" charset="-122"/>
                      </a:rPr>
                      <m:t>(</m:t>
                    </m:r>
                    <m:r>
                      <a:rPr lang="en-US" altLang="zh-CN" sz="2400" i="1" dirty="0" smtClean="0">
                        <a:solidFill>
                          <a:srgbClr val="FF0000"/>
                        </a:solidFill>
                        <a:latin typeface="Cambria Math"/>
                        <a:ea typeface="宋体" charset="-122"/>
                      </a:rPr>
                      <m:t>𝐸</m:t>
                    </m:r>
                    <m:r>
                      <a:rPr lang="en-US" altLang="zh-CN" sz="2400" i="1" dirty="0" smtClean="0">
                        <a:solidFill>
                          <a:srgbClr val="FF0000"/>
                        </a:solidFill>
                        <a:latin typeface="Cambria Math"/>
                        <a:ea typeface="宋体" charset="-122"/>
                      </a:rPr>
                      <m:t>)</m:t>
                    </m:r>
                  </m:oMath>
                </a14:m>
                <a:r>
                  <a:rPr lang="zh-CN" altLang="en-US" sz="2400" dirty="0" smtClean="0">
                    <a:ea typeface="宋体" charset="-122"/>
                  </a:rPr>
                  <a:t>为： </a:t>
                </a:r>
                <a:endParaRPr lang="en-US" altLang="zh-CN" sz="2400" b="0" i="1" dirty="0" smtClean="0">
                  <a:latin typeface="Cambria Math"/>
                  <a:ea typeface="宋体" charset="-122"/>
                </a:endParaRPr>
              </a:p>
              <a:p>
                <a:pPr marL="0" indent="0" eaLnBrk="1" hangingPunct="1">
                  <a:buNone/>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宋体" charset="-122"/>
                        </a:rPr>
                        <m:t>𝑝</m:t>
                      </m:r>
                      <m:d>
                        <m:dPr>
                          <m:ctrlPr>
                            <a:rPr lang="en-US" altLang="zh-CN" sz="2400" b="0" i="1" smtClean="0">
                              <a:latin typeface="Cambria Math" panose="02040503050406030204" pitchFamily="18" charset="0"/>
                              <a:ea typeface="宋体" charset="-122"/>
                            </a:rPr>
                          </m:ctrlPr>
                        </m:dPr>
                        <m:e>
                          <m:r>
                            <a:rPr lang="en-US" altLang="zh-CN" sz="2400" b="0" i="1" smtClean="0">
                              <a:latin typeface="Cambria Math"/>
                              <a:ea typeface="宋体" charset="-122"/>
                            </a:rPr>
                            <m:t>𝐸</m:t>
                          </m:r>
                        </m:e>
                      </m:d>
                      <m:r>
                        <a:rPr lang="en-US" altLang="zh-CN" sz="2400" b="0" i="1" smtClean="0">
                          <a:latin typeface="Cambria Math"/>
                          <a:ea typeface="宋体" charset="-122"/>
                        </a:rPr>
                        <m:t>=</m:t>
                      </m:r>
                      <m:nary>
                        <m:naryPr>
                          <m:chr m:val="∑"/>
                          <m:supHide m:val="on"/>
                          <m:ctrlPr>
                            <a:rPr lang="en-US" altLang="zh-CN" sz="2400" b="0" i="1" smtClean="0">
                              <a:latin typeface="Cambria Math" panose="02040503050406030204" pitchFamily="18" charset="0"/>
                              <a:ea typeface="宋体" charset="-122"/>
                            </a:rPr>
                          </m:ctrlPr>
                        </m:naryPr>
                        <m:sub>
                          <m:r>
                            <m:rPr>
                              <m:brk m:alnAt="7"/>
                            </m:rPr>
                            <a:rPr lang="en-US" altLang="zh-CN" sz="2400" b="0" i="1" smtClean="0">
                              <a:latin typeface="Cambria Math"/>
                              <a:ea typeface="宋体" charset="-122"/>
                            </a:rPr>
                            <m:t>𝑥</m:t>
                          </m:r>
                          <m:r>
                            <a:rPr lang="en-US" altLang="zh-CN" sz="2400" b="0" i="1" smtClean="0">
                              <a:latin typeface="Cambria Math"/>
                              <a:ea typeface="Cambria Math"/>
                            </a:rPr>
                            <m:t>∈</m:t>
                          </m:r>
                          <m:r>
                            <a:rPr lang="en-US" altLang="zh-CN" sz="2400" b="0" i="1" smtClean="0">
                              <a:latin typeface="Cambria Math"/>
                              <a:ea typeface="Cambria Math"/>
                            </a:rPr>
                            <m:t>𝐸</m:t>
                          </m:r>
                        </m:sub>
                        <m:sup/>
                        <m:e>
                          <m:r>
                            <a:rPr lang="en-US" altLang="zh-CN" sz="2400" b="0" i="1" smtClean="0">
                              <a:latin typeface="Cambria Math"/>
                              <a:ea typeface="宋体" charset="-122"/>
                            </a:rPr>
                            <m:t>𝑝</m:t>
                          </m:r>
                          <m:r>
                            <a:rPr lang="en-US" altLang="zh-CN" sz="2400" b="0" i="1" smtClean="0">
                              <a:latin typeface="Cambria Math"/>
                              <a:ea typeface="宋体" charset="-122"/>
                            </a:rPr>
                            <m:t>(</m:t>
                          </m:r>
                          <m:r>
                            <a:rPr lang="en-US" altLang="zh-CN" sz="2400" b="0" i="1" smtClean="0">
                              <a:latin typeface="Cambria Math"/>
                              <a:ea typeface="宋体" charset="-122"/>
                            </a:rPr>
                            <m:t>𝑥</m:t>
                          </m:r>
                          <m:r>
                            <a:rPr lang="en-US" altLang="zh-CN" sz="2400" b="0" i="1" smtClean="0">
                              <a:latin typeface="Cambria Math"/>
                              <a:ea typeface="宋体" charset="-122"/>
                            </a:rPr>
                            <m:t>)</m:t>
                          </m:r>
                        </m:e>
                      </m:nary>
                    </m:oMath>
                  </m:oMathPara>
                </a14:m>
                <a:endParaRPr lang="en-US" altLang="zh-CN" sz="2400" dirty="0" smtClean="0">
                  <a:ea typeface="宋体" charset="-122"/>
                </a:endParaRPr>
              </a:p>
              <a:p>
                <a:pPr eaLnBrk="1" hangingPunct="1"/>
                <a:r>
                  <a:rPr lang="zh-CN" altLang="en-US" sz="2400" b="1" dirty="0" smtClean="0">
                    <a:solidFill>
                      <a:srgbClr val="FF0000"/>
                    </a:solidFill>
                    <a:ea typeface="宋体" charset="-122"/>
                  </a:rPr>
                  <a:t>定义</a:t>
                </a:r>
                <a:r>
                  <a:rPr lang="en-US" altLang="zh-CN" sz="2400" b="1" dirty="0">
                    <a:solidFill>
                      <a:srgbClr val="FF0000"/>
                    </a:solidFill>
                    <a:ea typeface="宋体" charset="-122"/>
                  </a:rPr>
                  <a:t>3</a:t>
                </a:r>
                <a:r>
                  <a:rPr lang="zh-CN" altLang="en-US" sz="2400" dirty="0" smtClean="0">
                    <a:ea typeface="宋体" charset="-122"/>
                  </a:rPr>
                  <a:t>：假设</a:t>
                </a:r>
                <a14:m>
                  <m:oMath xmlns:m="http://schemas.openxmlformats.org/officeDocument/2006/math">
                    <m:r>
                      <a:rPr lang="en-US" altLang="zh-CN" sz="2400" i="1" dirty="0" smtClean="0">
                        <a:latin typeface="Cambria Math"/>
                        <a:ea typeface="宋体" charset="-122"/>
                      </a:rPr>
                      <m:t>𝑋</m:t>
                    </m:r>
                    <m:r>
                      <a:rPr lang="zh-CN" altLang="en-US" sz="2400" i="1" dirty="0" smtClean="0">
                        <a:latin typeface="Cambria Math"/>
                        <a:ea typeface="宋体" charset="-122"/>
                      </a:rPr>
                      <m:t>和</m:t>
                    </m:r>
                    <m:r>
                      <a:rPr lang="en-US" altLang="zh-CN" sz="2400" i="1" dirty="0" smtClean="0">
                        <a:latin typeface="Cambria Math"/>
                        <a:ea typeface="宋体" charset="-122"/>
                      </a:rPr>
                      <m:t>𝑌</m:t>
                    </m:r>
                  </m:oMath>
                </a14:m>
                <a:r>
                  <a:rPr lang="zh-CN" altLang="en-US" sz="2400" dirty="0" smtClean="0">
                    <a:ea typeface="宋体" charset="-122"/>
                  </a:rPr>
                  <a:t>分别是样本空间</a:t>
                </a:r>
                <a14:m>
                  <m:oMath xmlns:m="http://schemas.openxmlformats.org/officeDocument/2006/math">
                    <m:r>
                      <a:rPr lang="en-US" altLang="zh-CN" sz="2400" i="1" dirty="0" smtClean="0">
                        <a:latin typeface="Cambria Math"/>
                        <a:ea typeface="宋体" charset="-122"/>
                      </a:rPr>
                      <m:t>𝑆</m:t>
                    </m:r>
                    <m:r>
                      <a:rPr lang="en-US" altLang="zh-CN" sz="2400" i="1" baseline="-25000" dirty="0" smtClean="0">
                        <a:latin typeface="Cambria Math"/>
                        <a:ea typeface="宋体" charset="-122"/>
                      </a:rPr>
                      <m:t>1</m:t>
                    </m:r>
                    <m:r>
                      <a:rPr lang="zh-CN" altLang="en-US" sz="2400" i="1" dirty="0" smtClean="0">
                        <a:latin typeface="Cambria Math"/>
                        <a:ea typeface="宋体" charset="-122"/>
                      </a:rPr>
                      <m:t>和</m:t>
                    </m:r>
                    <m:r>
                      <a:rPr lang="en-US" altLang="zh-CN" sz="2400" i="1" dirty="0" smtClean="0">
                        <a:latin typeface="Cambria Math"/>
                        <a:ea typeface="宋体" charset="-122"/>
                      </a:rPr>
                      <m:t>𝑆</m:t>
                    </m:r>
                    <m:r>
                      <a:rPr lang="en-US" altLang="zh-CN" sz="2400" i="1" baseline="-25000" dirty="0" smtClean="0">
                        <a:latin typeface="Cambria Math"/>
                        <a:ea typeface="宋体" charset="-122"/>
                      </a:rPr>
                      <m:t>2</m:t>
                    </m:r>
                  </m:oMath>
                </a14:m>
                <a:r>
                  <a:rPr lang="zh-CN" altLang="en-US" sz="2400" dirty="0" smtClean="0">
                    <a:ea typeface="宋体" charset="-122"/>
                  </a:rPr>
                  <a:t>上的随机变量。</a:t>
                </a:r>
                <a:r>
                  <a:rPr lang="zh-CN" altLang="en-US" sz="2400" dirty="0" smtClean="0">
                    <a:solidFill>
                      <a:srgbClr val="FF0000"/>
                    </a:solidFill>
                    <a:ea typeface="宋体" charset="-122"/>
                  </a:rPr>
                  <a:t>联合概率</a:t>
                </a:r>
                <a14:m>
                  <m:oMath xmlns:m="http://schemas.openxmlformats.org/officeDocument/2006/math">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 </m:t>
                    </m:r>
                    <m:r>
                      <a:rPr lang="en-US" altLang="zh-CN" sz="2400" i="1" dirty="0" smtClean="0">
                        <a:latin typeface="Cambria Math"/>
                        <a:ea typeface="宋体" charset="-122"/>
                      </a:rPr>
                      <m:t>𝑦</m:t>
                    </m:r>
                    <m:r>
                      <a:rPr lang="en-US" altLang="zh-CN" sz="2400" i="1" dirty="0" smtClean="0">
                        <a:latin typeface="Cambria Math"/>
                        <a:ea typeface="宋体" charset="-122"/>
                      </a:rPr>
                      <m:t>)</m:t>
                    </m:r>
                  </m:oMath>
                </a14:m>
                <a:r>
                  <a:rPr lang="zh-CN" altLang="en-US" sz="2400" dirty="0" smtClean="0">
                    <a:ea typeface="宋体" charset="-122"/>
                  </a:rPr>
                  <a:t>是</a:t>
                </a:r>
                <a14:m>
                  <m:oMath xmlns:m="http://schemas.openxmlformats.org/officeDocument/2006/math">
                    <m:r>
                      <a:rPr lang="en-US" altLang="zh-CN" sz="2400" i="1" dirty="0" smtClean="0">
                        <a:latin typeface="Cambria Math"/>
                        <a:ea typeface="宋体" charset="-122"/>
                      </a:rPr>
                      <m:t>𝑋</m:t>
                    </m:r>
                    <m:r>
                      <a:rPr lang="zh-CN" altLang="en-US" sz="2400" i="1" dirty="0" smtClean="0">
                        <a:latin typeface="Cambria Math"/>
                        <a:ea typeface="宋体" charset="-122"/>
                      </a:rPr>
                      <m:t>取</m:t>
                    </m:r>
                    <m:r>
                      <a:rPr lang="en-US" altLang="zh-CN" sz="2400" i="1" dirty="0" smtClean="0">
                        <a:latin typeface="Cambria Math"/>
                        <a:ea typeface="宋体" charset="-122"/>
                      </a:rPr>
                      <m:t>𝑥</m:t>
                    </m:r>
                    <m:r>
                      <a:rPr lang="zh-CN" altLang="en-US" sz="2400" i="1" dirty="0" smtClean="0">
                        <a:latin typeface="Cambria Math"/>
                        <a:ea typeface="宋体" charset="-122"/>
                      </a:rPr>
                      <m:t>且</m:t>
                    </m:r>
                    <m:r>
                      <a:rPr lang="en-US" altLang="zh-CN" sz="2400" i="1" dirty="0" smtClean="0">
                        <a:latin typeface="Cambria Math"/>
                        <a:ea typeface="宋体" charset="-122"/>
                      </a:rPr>
                      <m:t>𝑌</m:t>
                    </m:r>
                    <m:r>
                      <a:rPr lang="zh-CN" altLang="en-US" sz="2400" i="1" dirty="0" smtClean="0">
                        <a:latin typeface="Cambria Math"/>
                        <a:ea typeface="宋体" charset="-122"/>
                      </a:rPr>
                      <m:t>取</m:t>
                    </m:r>
                    <m:r>
                      <a:rPr lang="en-US" altLang="zh-CN" sz="2400" i="1" dirty="0" smtClean="0">
                        <a:latin typeface="Cambria Math"/>
                        <a:ea typeface="宋体" charset="-122"/>
                      </a:rPr>
                      <m:t>𝑦</m:t>
                    </m:r>
                  </m:oMath>
                </a14:m>
                <a:r>
                  <a:rPr lang="zh-CN" altLang="en-US" sz="2400" dirty="0" smtClean="0">
                    <a:ea typeface="宋体" charset="-122"/>
                  </a:rPr>
                  <a:t>时的概率。</a:t>
                </a:r>
                <a:endParaRPr lang="en-US" altLang="zh-CN" sz="2400" dirty="0" smtClean="0">
                  <a:ea typeface="宋体" charset="-122"/>
                </a:endParaRPr>
              </a:p>
              <a:p>
                <a:pPr marL="0" indent="0" eaLnBrk="1" hangingPunct="1">
                  <a:buNone/>
                </a:pPr>
                <a:r>
                  <a:rPr lang="en-US" altLang="zh-CN" sz="2400" dirty="0">
                    <a:solidFill>
                      <a:srgbClr val="FF0000"/>
                    </a:solidFill>
                    <a:ea typeface="宋体" charset="-122"/>
                  </a:rPr>
                  <a:t> </a:t>
                </a:r>
                <a:r>
                  <a:rPr lang="en-US" altLang="zh-CN" sz="2400" dirty="0" smtClean="0">
                    <a:solidFill>
                      <a:srgbClr val="FF0000"/>
                    </a:solidFill>
                    <a:ea typeface="宋体" charset="-122"/>
                  </a:rPr>
                  <a:t>   </a:t>
                </a:r>
                <a:r>
                  <a:rPr lang="zh-CN" altLang="en-US" sz="2400" dirty="0" smtClean="0">
                    <a:solidFill>
                      <a:srgbClr val="FF0000"/>
                    </a:solidFill>
                    <a:ea typeface="宋体" charset="-122"/>
                  </a:rPr>
                  <a:t>条件概率</a:t>
                </a:r>
                <a14:m>
                  <m:oMath xmlns:m="http://schemas.openxmlformats.org/officeDocument/2006/math">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m:t>
                    </m:r>
                    <m:r>
                      <a:rPr lang="en-US" altLang="zh-CN" sz="2400" i="1" dirty="0" smtClean="0">
                        <a:latin typeface="Cambria Math"/>
                        <a:ea typeface="宋体" charset="-122"/>
                      </a:rPr>
                      <m:t>𝑦</m:t>
                    </m:r>
                    <m:r>
                      <a:rPr lang="en-US" altLang="zh-CN" sz="2400" i="1" dirty="0" smtClean="0">
                        <a:latin typeface="Cambria Math"/>
                        <a:ea typeface="宋体" charset="-122"/>
                      </a:rPr>
                      <m:t>)</m:t>
                    </m:r>
                    <m:r>
                      <a:rPr lang="zh-CN" altLang="en-US" sz="2400" i="1" dirty="0" smtClean="0">
                        <a:latin typeface="Cambria Math"/>
                        <a:ea typeface="宋体" charset="-122"/>
                      </a:rPr>
                      <m:t>表示当</m:t>
                    </m:r>
                    <m:r>
                      <a:rPr lang="en-US" altLang="zh-CN" sz="2400" i="1" dirty="0" smtClean="0">
                        <a:latin typeface="Cambria Math"/>
                        <a:ea typeface="宋体" charset="-122"/>
                      </a:rPr>
                      <m:t>𝑌</m:t>
                    </m:r>
                    <m:r>
                      <a:rPr lang="zh-CN" altLang="en-US" sz="2400" i="1" dirty="0" smtClean="0">
                        <a:latin typeface="Cambria Math"/>
                        <a:ea typeface="宋体" charset="-122"/>
                      </a:rPr>
                      <m:t>取</m:t>
                    </m:r>
                    <m:r>
                      <a:rPr lang="en-US" altLang="zh-CN" sz="2400" i="1" dirty="0" smtClean="0">
                        <a:latin typeface="Cambria Math"/>
                        <a:ea typeface="宋体" charset="-122"/>
                      </a:rPr>
                      <m:t>𝑦</m:t>
                    </m:r>
                    <m:r>
                      <a:rPr lang="zh-CN" altLang="en-US" sz="2400" i="1" dirty="0" smtClean="0">
                        <a:latin typeface="Cambria Math"/>
                        <a:ea typeface="宋体" charset="-122"/>
                      </a:rPr>
                      <m:t>时</m:t>
                    </m:r>
                    <m:r>
                      <a:rPr lang="en-US" altLang="zh-CN" sz="2400" i="1" dirty="0" smtClean="0">
                        <a:latin typeface="Cambria Math"/>
                        <a:ea typeface="宋体" charset="-122"/>
                      </a:rPr>
                      <m:t>𝑋</m:t>
                    </m:r>
                    <m:r>
                      <a:rPr lang="zh-CN" altLang="en-US" sz="2400" i="1" dirty="0" smtClean="0">
                        <a:latin typeface="Cambria Math"/>
                        <a:ea typeface="宋体" charset="-122"/>
                      </a:rPr>
                      <m:t>取</m:t>
                    </m:r>
                    <m:r>
                      <a:rPr lang="en-US" altLang="zh-CN" sz="2400" i="1" dirty="0" smtClean="0">
                        <a:latin typeface="Cambria Math"/>
                        <a:ea typeface="宋体" charset="-122"/>
                      </a:rPr>
                      <m:t>𝑥</m:t>
                    </m:r>
                  </m:oMath>
                </a14:m>
                <a:r>
                  <a:rPr lang="zh-CN" altLang="en-US" sz="2400" dirty="0" smtClean="0">
                    <a:ea typeface="宋体" charset="-122"/>
                  </a:rPr>
                  <a:t>的概率。</a:t>
                </a:r>
                <a:endParaRPr lang="en-US" altLang="zh-CN" sz="2400" dirty="0" smtClean="0">
                  <a:ea typeface="宋体" charset="-122"/>
                </a:endParaRPr>
              </a:p>
              <a:p>
                <a:pPr marL="355600" indent="0" eaLnBrk="1" hangingPunct="1">
                  <a:buNone/>
                </a:pPr>
                <a:r>
                  <a:rPr lang="zh-CN" altLang="en-US" sz="2400" dirty="0" smtClean="0">
                    <a:ea typeface="宋体" charset="-122"/>
                  </a:rPr>
                  <a:t>如果对于任意的</a:t>
                </a:r>
                <a14:m>
                  <m:oMath xmlns:m="http://schemas.openxmlformats.org/officeDocument/2006/math">
                    <m:r>
                      <a:rPr lang="en-US" altLang="zh-CN" sz="2400" i="1" dirty="0" smtClean="0">
                        <a:latin typeface="Cambria Math"/>
                        <a:ea typeface="宋体" charset="-122"/>
                      </a:rPr>
                      <m:t>𝑥</m:t>
                    </m:r>
                    <m:r>
                      <a:rPr lang="en-US" altLang="zh-CN" sz="2400" i="1" dirty="0" smtClean="0">
                        <a:latin typeface="Cambria Math"/>
                        <a:ea typeface="宋体" charset="-122"/>
                      </a:rPr>
                      <m:t>∈</m:t>
                    </m:r>
                    <m:r>
                      <a:rPr lang="en-US" altLang="zh-CN" sz="2400" i="1" dirty="0" smtClean="0">
                        <a:latin typeface="Cambria Math"/>
                        <a:ea typeface="宋体" charset="-122"/>
                      </a:rPr>
                      <m:t>𝑆</m:t>
                    </m:r>
                    <m:r>
                      <a:rPr lang="en-US" altLang="zh-CN" sz="2400" i="1" baseline="-25000" dirty="0" smtClean="0">
                        <a:latin typeface="Cambria Math"/>
                        <a:ea typeface="宋体" charset="-122"/>
                      </a:rPr>
                      <m:t>1</m:t>
                    </m:r>
                    <m:r>
                      <a:rPr lang="zh-CN" altLang="en-US" sz="2400" i="1" dirty="0" smtClean="0">
                        <a:latin typeface="Cambria Math"/>
                        <a:ea typeface="宋体" charset="-122"/>
                      </a:rPr>
                      <m:t>和</m:t>
                    </m:r>
                    <m:r>
                      <a:rPr lang="en-US" altLang="zh-CN" sz="2400" i="1" dirty="0" smtClean="0">
                        <a:latin typeface="Cambria Math"/>
                        <a:ea typeface="宋体" charset="-122"/>
                      </a:rPr>
                      <m:t>𝑦</m:t>
                    </m:r>
                    <m:r>
                      <a:rPr lang="en-US" altLang="zh-CN" sz="2400" i="1" dirty="0" smtClean="0">
                        <a:latin typeface="Cambria Math"/>
                        <a:ea typeface="宋体" charset="-122"/>
                      </a:rPr>
                      <m:t>∈</m:t>
                    </m:r>
                    <m:r>
                      <a:rPr lang="en-US" altLang="zh-CN" sz="2400" i="1" dirty="0" smtClean="0">
                        <a:latin typeface="Cambria Math"/>
                        <a:ea typeface="宋体" charset="-122"/>
                      </a:rPr>
                      <m:t>𝑆</m:t>
                    </m:r>
                    <m:r>
                      <a:rPr lang="en-US" altLang="zh-CN" sz="2400" i="1" baseline="-25000" dirty="0" smtClean="0">
                        <a:latin typeface="Cambria Math"/>
                        <a:ea typeface="宋体" charset="-122"/>
                      </a:rPr>
                      <m:t>2</m:t>
                    </m:r>
                    <m:r>
                      <a:rPr lang="en-US" altLang="zh-CN" sz="2400" i="1" dirty="0" smtClean="0">
                        <a:latin typeface="Cambria Math"/>
                        <a:ea typeface="宋体" charset="-122"/>
                      </a:rPr>
                      <m:t>,</m:t>
                    </m:r>
                    <m:r>
                      <a:rPr lang="zh-CN" altLang="en-US" sz="2400" i="1" dirty="0" smtClean="0">
                        <a:latin typeface="Cambria Math"/>
                        <a:ea typeface="宋体" charset="-122"/>
                      </a:rPr>
                      <m:t>有</m:t>
                    </m:r>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 </m:t>
                    </m:r>
                    <m:r>
                      <a:rPr lang="en-US" altLang="zh-CN" sz="2400" i="1" dirty="0" smtClean="0">
                        <a:latin typeface="Cambria Math"/>
                        <a:ea typeface="宋体" charset="-122"/>
                      </a:rPr>
                      <m:t>𝑦</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b="0" i="1" dirty="0" smtClean="0">
                        <a:latin typeface="Cambria Math"/>
                        <a:ea typeface="宋体" charset="-122"/>
                      </a:rPr>
                      <m:t>𝑝</m:t>
                    </m:r>
                    <m:d>
                      <m:dPr>
                        <m:ctrlPr>
                          <a:rPr lang="en-US" altLang="zh-CN" sz="2400" b="0" i="1" dirty="0" smtClean="0">
                            <a:latin typeface="Cambria Math" panose="02040503050406030204" pitchFamily="18" charset="0"/>
                            <a:ea typeface="宋体" charset="-122"/>
                          </a:rPr>
                        </m:ctrlPr>
                      </m:dPr>
                      <m:e>
                        <m:r>
                          <a:rPr lang="en-US" altLang="zh-CN" sz="2400" i="1" dirty="0" smtClean="0">
                            <a:latin typeface="Cambria Math"/>
                            <a:ea typeface="宋体" charset="-122"/>
                          </a:rPr>
                          <m:t>𝑥</m:t>
                        </m:r>
                      </m:e>
                    </m:d>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𝑦</m:t>
                    </m:r>
                    <m:r>
                      <a:rPr lang="en-US" altLang="zh-CN" sz="2400" i="1" dirty="0" smtClean="0">
                        <a:latin typeface="Cambria Math"/>
                        <a:ea typeface="宋体" charset="-122"/>
                      </a:rPr>
                      <m:t>),</m:t>
                    </m:r>
                  </m:oMath>
                </a14:m>
                <a:r>
                  <a:rPr lang="zh-CN" altLang="en-US" sz="2400" dirty="0" smtClean="0">
                    <a:ea typeface="宋体" charset="-122"/>
                  </a:rPr>
                  <a:t>则称随机变量</a:t>
                </a:r>
                <a14:m>
                  <m:oMath xmlns:m="http://schemas.openxmlformats.org/officeDocument/2006/math">
                    <m:r>
                      <a:rPr lang="en-US" altLang="zh-CN" sz="2400" i="1" dirty="0" smtClean="0">
                        <a:latin typeface="Cambria Math"/>
                        <a:ea typeface="宋体" charset="-122"/>
                      </a:rPr>
                      <m:t>𝑋</m:t>
                    </m:r>
                    <m:r>
                      <a:rPr lang="zh-CN" altLang="en-US" sz="2400" i="1" dirty="0" smtClean="0">
                        <a:latin typeface="Cambria Math"/>
                        <a:ea typeface="宋体" charset="-122"/>
                      </a:rPr>
                      <m:t>和</m:t>
                    </m:r>
                    <m:r>
                      <a:rPr lang="en-US" altLang="zh-CN" sz="2400" i="1" dirty="0" smtClean="0">
                        <a:latin typeface="Cambria Math"/>
                        <a:ea typeface="宋体" charset="-122"/>
                      </a:rPr>
                      <m:t>𝑌</m:t>
                    </m:r>
                  </m:oMath>
                </a14:m>
                <a:r>
                  <a:rPr lang="zh-CN" altLang="en-US" sz="2400" dirty="0" smtClean="0">
                    <a:ea typeface="宋体" charset="-122"/>
                  </a:rPr>
                  <a:t>是统计独立的。对于联合概率和条件概率存在以下关系</a:t>
                </a:r>
                <a:r>
                  <a:rPr lang="zh-CN" altLang="en-US" dirty="0" smtClean="0">
                    <a:ea typeface="宋体" charset="-122"/>
                  </a:rPr>
                  <a:t>：            </a:t>
                </a:r>
                <a14:m>
                  <m:oMath xmlns:m="http://schemas.openxmlformats.org/officeDocument/2006/math">
                    <m:r>
                      <a:rPr lang="en-US" altLang="zh-CN" b="0" i="0" smtClean="0">
                        <a:latin typeface="Cambria Math"/>
                        <a:ea typeface="宋体" charset="-122"/>
                      </a:rPr>
                      <m:t>       </m:t>
                    </m:r>
                  </m:oMath>
                </a14:m>
                <a:endParaRPr lang="en-US" altLang="zh-CN" b="0" i="0" dirty="0" smtClean="0">
                  <a:latin typeface="Cambria Math"/>
                  <a:ea typeface="宋体" charset="-122"/>
                </a:endParaRPr>
              </a:p>
              <a:p>
                <a:pPr marL="355600" indent="0" eaLnBrk="1" hangingPunct="1">
                  <a:buNone/>
                </a:pPr>
                <a14:m>
                  <m:oMathPara xmlns:m="http://schemas.openxmlformats.org/officeDocument/2006/math">
                    <m:oMathParaPr>
                      <m:jc m:val="centerGroup"/>
                    </m:oMathParaPr>
                    <m:oMath xmlns:m="http://schemas.openxmlformats.org/officeDocument/2006/math">
                      <m:r>
                        <a:rPr lang="en-US" altLang="zh-CN" b="0" i="0" smtClean="0">
                          <a:latin typeface="Cambria Math"/>
                          <a:ea typeface="宋体" charset="-122"/>
                        </a:rPr>
                        <m:t>  </m:t>
                      </m:r>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𝑥</m:t>
                      </m:r>
                      <m:r>
                        <a:rPr lang="en-US" altLang="zh-CN" b="0" i="1" smtClean="0">
                          <a:latin typeface="Cambria Math"/>
                          <a:ea typeface="宋体" charset="-122"/>
                        </a:rPr>
                        <m:t>,</m:t>
                      </m:r>
                      <m:r>
                        <a:rPr lang="en-US" altLang="zh-CN" b="0" i="1" smtClean="0">
                          <a:latin typeface="Cambria Math"/>
                          <a:ea typeface="宋体" charset="-122"/>
                        </a:rPr>
                        <m:t>𝑦</m:t>
                      </m:r>
                      <m:r>
                        <a:rPr lang="en-US" altLang="zh-CN" b="0" i="1" smtClean="0">
                          <a:latin typeface="Cambria Math"/>
                          <a:ea typeface="宋体" charset="-122"/>
                        </a:rPr>
                        <m:t>)=</m:t>
                      </m:r>
                      <m:r>
                        <a:rPr lang="en-US" altLang="zh-CN" b="0" i="1" dirty="0" smtClean="0">
                          <a:latin typeface="Cambria Math"/>
                          <a:ea typeface="宋体" charset="-122"/>
                        </a:rPr>
                        <m:t>𝑝</m:t>
                      </m:r>
                      <m:r>
                        <a:rPr lang="en-US" altLang="zh-CN" b="0" i="1" dirty="0" smtClean="0">
                          <a:latin typeface="Cambria Math"/>
                          <a:ea typeface="宋体" charset="-122"/>
                        </a:rPr>
                        <m:t>(</m:t>
                      </m:r>
                      <m:r>
                        <a:rPr lang="en-US" altLang="zh-CN" b="0" i="1" dirty="0" smtClean="0">
                          <a:latin typeface="Cambria Math"/>
                          <a:ea typeface="宋体" charset="-122"/>
                        </a:rPr>
                        <m:t>𝑥</m:t>
                      </m:r>
                      <m:r>
                        <a:rPr lang="en-US" altLang="zh-CN" b="0" i="1" dirty="0" smtClean="0">
                          <a:latin typeface="Cambria Math"/>
                          <a:ea typeface="宋体" charset="-122"/>
                        </a:rPr>
                        <m:t>/</m:t>
                      </m:r>
                      <m:r>
                        <a:rPr lang="en-US" altLang="zh-CN" b="0" i="1" dirty="0" smtClean="0">
                          <a:latin typeface="Cambria Math"/>
                          <a:ea typeface="宋体" charset="-122"/>
                        </a:rPr>
                        <m:t>𝑦</m:t>
                      </m:r>
                      <m:r>
                        <a:rPr lang="en-US" altLang="zh-CN" b="0" i="1" dirty="0" smtClean="0">
                          <a:latin typeface="Cambria Math"/>
                          <a:ea typeface="宋体" charset="-122"/>
                        </a:rPr>
                        <m:t>)</m:t>
                      </m:r>
                      <m:r>
                        <a:rPr lang="en-US" altLang="zh-CN" b="0" i="1" dirty="0" smtClean="0">
                          <a:latin typeface="Cambria Math"/>
                          <a:ea typeface="宋体" charset="-122"/>
                        </a:rPr>
                        <m:t>𝑝</m:t>
                      </m:r>
                      <m:r>
                        <a:rPr lang="en-US" altLang="zh-CN" b="0" i="1" dirty="0" smtClean="0">
                          <a:latin typeface="Cambria Math"/>
                          <a:ea typeface="宋体" charset="-122"/>
                        </a:rPr>
                        <m:t>(</m:t>
                      </m:r>
                      <m:r>
                        <a:rPr lang="en-US" altLang="zh-CN" b="0" i="1" dirty="0" smtClean="0">
                          <a:latin typeface="Cambria Math"/>
                          <a:ea typeface="宋体" charset="-122"/>
                        </a:rPr>
                        <m:t>𝑦</m:t>
                      </m:r>
                      <m:r>
                        <a:rPr lang="en-US" altLang="zh-CN" b="0" i="1" dirty="0" smtClean="0">
                          <a:latin typeface="Cambria Math"/>
                          <a:ea typeface="宋体" charset="-122"/>
                        </a:rPr>
                        <m:t>)=</m:t>
                      </m:r>
                      <m:r>
                        <a:rPr lang="en-US" altLang="zh-CN" b="0" i="1" dirty="0" smtClean="0">
                          <a:latin typeface="Cambria Math"/>
                          <a:ea typeface="宋体" charset="-122"/>
                        </a:rPr>
                        <m:t>𝑝</m:t>
                      </m:r>
                      <m:r>
                        <a:rPr lang="en-US" altLang="zh-CN" b="0" i="1" dirty="0" smtClean="0">
                          <a:latin typeface="Cambria Math"/>
                          <a:ea typeface="宋体" charset="-122"/>
                        </a:rPr>
                        <m:t>(</m:t>
                      </m:r>
                      <m:r>
                        <a:rPr lang="en-US" altLang="zh-CN" b="0" i="1" dirty="0" smtClean="0">
                          <a:latin typeface="Cambria Math"/>
                          <a:ea typeface="宋体" charset="-122"/>
                        </a:rPr>
                        <m:t>𝑦</m:t>
                      </m:r>
                      <m:r>
                        <a:rPr lang="en-US" altLang="zh-CN" b="0" i="1" dirty="0" smtClean="0">
                          <a:latin typeface="Cambria Math"/>
                          <a:ea typeface="宋体" charset="-122"/>
                        </a:rPr>
                        <m:t>/</m:t>
                      </m:r>
                      <m:r>
                        <a:rPr lang="en-US" altLang="zh-CN" b="0" i="1" dirty="0" smtClean="0">
                          <a:latin typeface="Cambria Math"/>
                          <a:ea typeface="宋体" charset="-122"/>
                        </a:rPr>
                        <m:t>𝑥</m:t>
                      </m:r>
                      <m:r>
                        <a:rPr lang="en-US" altLang="zh-CN" b="0" i="1" dirty="0" smtClean="0">
                          <a:latin typeface="Cambria Math"/>
                          <a:ea typeface="宋体" charset="-122"/>
                        </a:rPr>
                        <m:t>)</m:t>
                      </m:r>
                      <m:r>
                        <a:rPr lang="en-US" altLang="zh-CN" b="0" i="1" dirty="0" smtClean="0">
                          <a:latin typeface="Cambria Math"/>
                          <a:ea typeface="宋体" charset="-122"/>
                        </a:rPr>
                        <m:t>𝑝</m:t>
                      </m:r>
                      <m:r>
                        <a:rPr lang="en-US" altLang="zh-CN" b="0" i="1" dirty="0" smtClean="0">
                          <a:latin typeface="Cambria Math"/>
                          <a:ea typeface="宋体" charset="-122"/>
                        </a:rPr>
                        <m:t>(</m:t>
                      </m:r>
                      <m:r>
                        <a:rPr lang="en-US" altLang="zh-CN" b="0" i="1" dirty="0" smtClean="0">
                          <a:latin typeface="Cambria Math"/>
                          <a:ea typeface="宋体" charset="-122"/>
                        </a:rPr>
                        <m:t>𝑥</m:t>
                      </m:r>
                      <m:r>
                        <a:rPr lang="en-US" altLang="zh-CN" b="0" i="1" dirty="0" smtClean="0">
                          <a:latin typeface="Cambria Math"/>
                          <a:ea typeface="宋体" charset="-122"/>
                        </a:rPr>
                        <m:t>) </m:t>
                      </m:r>
                    </m:oMath>
                  </m:oMathPara>
                </a14:m>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3078" name="内容占位符 2"/>
              <p:cNvSpPr>
                <a:spLocks noGrp="1" noRot="1" noChangeAspect="1" noMove="1" noResize="1" noEditPoints="1" noAdjustHandles="1" noChangeArrowheads="1" noChangeShapeType="1" noTextEdit="1"/>
              </p:cNvSpPr>
              <p:nvPr>
                <p:ph idx="1"/>
              </p:nvPr>
            </p:nvSpPr>
            <p:spPr>
              <a:xfrm>
                <a:off x="457200" y="1447800"/>
                <a:ext cx="8229600" cy="4876800"/>
              </a:xfrm>
              <a:blipFill rotWithShape="1">
                <a:blip r:embed="rId2"/>
                <a:stretch>
                  <a:fillRect l="-963" t="-1375" b="-1000"/>
                </a:stretch>
              </a:blipFill>
            </p:spPr>
            <p:txBody>
              <a:bodyPr/>
              <a:lstStyle/>
              <a:p>
                <a:r>
                  <a:rPr lang="zh-CN" altLang="en-US">
                    <a:noFill/>
                  </a:rPr>
                  <a:t> </a:t>
                </a:r>
              </a:p>
            </p:txBody>
          </p:sp>
        </mc:Fallback>
      </mc:AlternateContent>
      <p:sp>
        <p:nvSpPr>
          <p:cNvPr id="3079" name="日期占位符 3"/>
          <p:cNvSpPr>
            <a:spLocks noGrp="1"/>
          </p:cNvSpPr>
          <p:nvPr>
            <p:ph type="dt" sz="quarter" idx="10"/>
          </p:nvPr>
        </p:nvSpPr>
        <p:spPr>
          <a:noFill/>
        </p:spPr>
        <p:txBody>
          <a:bodyPr/>
          <a:lstStyle/>
          <a:p>
            <a:fld id="{51D6DD4B-ABB5-4194-A800-0AA1D4F3CAD4}" type="datetime1">
              <a:rPr lang="zh-CN" altLang="en-US" smtClean="0">
                <a:ea typeface="宋体" charset="-122"/>
              </a:rPr>
              <a:pPr/>
              <a:t>2018/11/13</a:t>
            </a:fld>
            <a:endParaRPr lang="en-US" altLang="zh-CN" smtClean="0">
              <a:ea typeface="宋体" charset="-122"/>
            </a:endParaRPr>
          </a:p>
        </p:txBody>
      </p:sp>
      <p:sp>
        <p:nvSpPr>
          <p:cNvPr id="308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3081" name="灯片编号占位符 5"/>
          <p:cNvSpPr>
            <a:spLocks noGrp="1"/>
          </p:cNvSpPr>
          <p:nvPr>
            <p:ph type="sldNum" sz="quarter" idx="12"/>
          </p:nvPr>
        </p:nvSpPr>
        <p:spPr>
          <a:noFill/>
        </p:spPr>
        <p:txBody>
          <a:bodyPr/>
          <a:lstStyle/>
          <a:p>
            <a:fld id="{0671AF80-ADC1-42A0-929C-1480BF948BCF}" type="slidenum">
              <a:rPr lang="en-US" altLang="zh-CN" smtClean="0">
                <a:ea typeface="宋体" charset="-122"/>
              </a:rPr>
              <a:pPr/>
              <a:t>4</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标题 1"/>
          <p:cNvSpPr>
            <a:spLocks noGrp="1"/>
          </p:cNvSpPr>
          <p:nvPr>
            <p:ph type="title"/>
          </p:nvPr>
        </p:nvSpPr>
        <p:spPr/>
        <p:txBody>
          <a:bodyPr/>
          <a:lstStyle/>
          <a:p>
            <a:pPr eaLnBrk="1" hangingPunct="1"/>
            <a:r>
              <a:rPr lang="zh-CN" altLang="en-US" smtClean="0">
                <a:ea typeface="宋体" charset="-122"/>
              </a:rPr>
              <a:t>凸函数及其性质</a:t>
            </a:r>
          </a:p>
        </p:txBody>
      </p:sp>
      <mc:AlternateContent xmlns:mc="http://schemas.openxmlformats.org/markup-compatibility/2006" xmlns:a14="http://schemas.microsoft.com/office/drawing/2010/main">
        <mc:Choice Requires="a14">
          <p:sp>
            <p:nvSpPr>
              <p:cNvPr id="59397" name="内容占位符 2"/>
              <p:cNvSpPr>
                <a:spLocks noGrp="1"/>
              </p:cNvSpPr>
              <p:nvPr>
                <p:ph idx="1"/>
              </p:nvPr>
            </p:nvSpPr>
            <p:spPr/>
            <p:txBody>
              <a:bodyPr/>
              <a:lstStyle/>
              <a:p>
                <a:pPr eaLnBrk="1" hangingPunct="1">
                  <a:lnSpc>
                    <a:spcPct val="90000"/>
                  </a:lnSpc>
                </a:pPr>
                <a:r>
                  <a:rPr lang="zh-CN" altLang="en-US" b="1" dirty="0" smtClean="0">
                    <a:solidFill>
                      <a:srgbClr val="FF0000"/>
                    </a:solidFill>
                    <a:ea typeface="宋体" charset="-122"/>
                  </a:rPr>
                  <a:t>凸函数：</a:t>
                </a:r>
                <a:r>
                  <a:rPr lang="zh-CN" altLang="en-US" dirty="0" smtClean="0">
                    <a:ea typeface="宋体" charset="-122"/>
                  </a:rPr>
                  <a:t>一个实值函数</a:t>
                </a:r>
                <a14:m>
                  <m:oMath xmlns:m="http://schemas.openxmlformats.org/officeDocument/2006/math">
                    <m:r>
                      <a:rPr lang="en-US" altLang="zh-CN" i="1" dirty="0" smtClean="0">
                        <a:latin typeface="Cambria Math"/>
                        <a:ea typeface="宋体" charset="-122"/>
                      </a:rPr>
                      <m:t>𝑓</m:t>
                    </m:r>
                  </m:oMath>
                </a14:m>
                <a:r>
                  <a:rPr lang="zh-CN" altLang="en-US" dirty="0" smtClean="0">
                    <a:ea typeface="宋体" charset="-122"/>
                  </a:rPr>
                  <a:t>称为在区间</a:t>
                </a:r>
                <a:r>
                  <a:rPr lang="zh-CN" altLang="en-US" i="1" dirty="0" smtClean="0">
                    <a:ea typeface="宋体" charset="-122"/>
                  </a:rPr>
                  <a:t> </a:t>
                </a:r>
                <a14:m>
                  <m:oMath xmlns:m="http://schemas.openxmlformats.org/officeDocument/2006/math">
                    <m:r>
                      <a:rPr lang="en-US" altLang="zh-CN" i="1" dirty="0" smtClean="0">
                        <a:latin typeface="Cambria Math"/>
                        <a:ea typeface="宋体" charset="-122"/>
                      </a:rPr>
                      <m:t>𝐼</m:t>
                    </m:r>
                  </m:oMath>
                </a14:m>
                <a:r>
                  <a:rPr lang="zh-CN" altLang="en-US" dirty="0" smtClean="0">
                    <a:ea typeface="宋体" charset="-122"/>
                  </a:rPr>
                  <a:t>上是凸的，如果对于任意</a:t>
                </a:r>
                <a14:m>
                  <m:oMath xmlns:m="http://schemas.openxmlformats.org/officeDocument/2006/math">
                    <m:r>
                      <a:rPr lang="en-US" altLang="zh-CN" i="1" dirty="0" smtClean="0">
                        <a:latin typeface="Cambria Math"/>
                        <a:ea typeface="宋体" charset="-122"/>
                      </a:rPr>
                      <m:t>𝑥</m:t>
                    </m:r>
                    <m:r>
                      <a:rPr lang="zh-CN" altLang="en-US" i="1" dirty="0" smtClean="0">
                        <a:latin typeface="Cambria Math"/>
                        <a:ea typeface="宋体" charset="-122"/>
                      </a:rPr>
                      <m:t>，</m:t>
                    </m:r>
                    <m:r>
                      <a:rPr lang="en-US" altLang="zh-CN" i="1" dirty="0" err="1" smtClean="0">
                        <a:latin typeface="Cambria Math"/>
                        <a:ea typeface="宋体" charset="-122"/>
                      </a:rPr>
                      <m:t>𝑦</m:t>
                    </m:r>
                    <m:r>
                      <a:rPr lang="en-US" altLang="zh-CN" i="1" dirty="0" err="1" smtClean="0">
                        <a:latin typeface="Cambria Math"/>
                        <a:ea typeface="宋体" charset="-122"/>
                      </a:rPr>
                      <m:t>∈</m:t>
                    </m:r>
                    <m:r>
                      <a:rPr lang="en-US" altLang="zh-CN" i="1" dirty="0" err="1" smtClean="0">
                        <a:latin typeface="Cambria Math"/>
                        <a:ea typeface="宋体" charset="-122"/>
                      </a:rPr>
                      <m:t>𝐼</m:t>
                    </m:r>
                    <m:r>
                      <a:rPr lang="zh-CN" altLang="en-US" i="1" dirty="0" smtClean="0">
                        <a:latin typeface="Cambria Math"/>
                        <a:ea typeface="宋体" charset="-122"/>
                      </a:rPr>
                      <m:t>，</m:t>
                    </m:r>
                    <m:r>
                      <a:rPr lang="en-US" altLang="zh-CN" i="1" dirty="0" err="1" smtClean="0">
                        <a:latin typeface="Cambria Math"/>
                        <a:ea typeface="宋体" charset="-122"/>
                      </a:rPr>
                      <m:t>𝑥</m:t>
                    </m:r>
                    <m:r>
                      <a:rPr lang="en-US" altLang="zh-CN" i="1" dirty="0" err="1" smtClean="0">
                        <a:latin typeface="Cambria Math"/>
                        <a:ea typeface="宋体" charset="-122"/>
                      </a:rPr>
                      <m:t>≠</m:t>
                    </m:r>
                    <m:r>
                      <a:rPr lang="en-US" altLang="zh-CN" i="1" dirty="0" err="1" smtClean="0">
                        <a:latin typeface="Cambria Math"/>
                        <a:ea typeface="宋体" charset="-122"/>
                      </a:rPr>
                      <m:t>𝑦</m:t>
                    </m:r>
                  </m:oMath>
                </a14:m>
                <a:r>
                  <a:rPr lang="zh-CN" altLang="en-US" dirty="0" smtClean="0">
                    <a:ea typeface="宋体" charset="-122"/>
                  </a:rPr>
                  <a:t>，都有 </a:t>
                </a:r>
              </a:p>
              <a:p>
                <a:pPr eaLnBrk="1" hangingPunct="1">
                  <a:lnSpc>
                    <a:spcPct val="90000"/>
                  </a:lnSpc>
                </a:pPr>
                <a:endParaRPr lang="zh-CN" altLang="en-US" dirty="0" smtClean="0">
                  <a:ea typeface="宋体" charset="-122"/>
                </a:endParaRPr>
              </a:p>
              <a:p>
                <a:pPr eaLnBrk="1" hangingPunct="1">
                  <a:lnSpc>
                    <a:spcPct val="90000"/>
                  </a:lnSpc>
                </a:pPr>
                <a:endParaRPr lang="en-US" altLang="zh-CN" dirty="0" smtClean="0">
                  <a:ea typeface="宋体" charset="-122"/>
                </a:endParaRPr>
              </a:p>
              <a:p>
                <a:pPr eaLnBrk="1" hangingPunct="1">
                  <a:lnSpc>
                    <a:spcPct val="90000"/>
                  </a:lnSpc>
                </a:pPr>
                <a:endParaRPr lang="zh-CN" altLang="en-US" dirty="0" smtClean="0">
                  <a:ea typeface="宋体" charset="-122"/>
                </a:endParaRPr>
              </a:p>
              <a:p>
                <a:pPr eaLnBrk="1" hangingPunct="1">
                  <a:lnSpc>
                    <a:spcPct val="90000"/>
                  </a:lnSpc>
                </a:pPr>
                <a:r>
                  <a:rPr lang="zh-CN" altLang="en-US" dirty="0" smtClean="0">
                    <a:ea typeface="宋体" charset="-122"/>
                  </a:rPr>
                  <a:t>函数</a:t>
                </a:r>
                <a14:m>
                  <m:oMath xmlns:m="http://schemas.openxmlformats.org/officeDocument/2006/math">
                    <m:r>
                      <a:rPr lang="en-US" altLang="zh-CN" i="1" dirty="0" smtClean="0">
                        <a:latin typeface="Cambria Math"/>
                        <a:ea typeface="宋体" charset="-122"/>
                      </a:rPr>
                      <m:t>𝑓</m:t>
                    </m:r>
                  </m:oMath>
                </a14:m>
                <a:r>
                  <a:rPr lang="zh-CN" altLang="en-US" dirty="0" smtClean="0">
                    <a:ea typeface="宋体" charset="-122"/>
                  </a:rPr>
                  <a:t>称为在区间</a:t>
                </a:r>
                <a14:m>
                  <m:oMath xmlns:m="http://schemas.openxmlformats.org/officeDocument/2006/math">
                    <m:r>
                      <a:rPr lang="en-US" altLang="zh-CN" i="1" dirty="0" smtClean="0">
                        <a:latin typeface="Cambria Math"/>
                        <a:ea typeface="宋体" charset="-122"/>
                      </a:rPr>
                      <m:t>𝐼</m:t>
                    </m:r>
                  </m:oMath>
                </a14:m>
                <a:r>
                  <a:rPr lang="zh-CN" altLang="en-US" dirty="0" smtClean="0">
                    <a:ea typeface="宋体" charset="-122"/>
                  </a:rPr>
                  <a:t>上是</a:t>
                </a:r>
                <a:r>
                  <a:rPr lang="zh-CN" altLang="en-US" b="1" dirty="0" smtClean="0">
                    <a:solidFill>
                      <a:srgbClr val="FF0000"/>
                    </a:solidFill>
                    <a:ea typeface="宋体" charset="-122"/>
                  </a:rPr>
                  <a:t>严格凸的</a:t>
                </a:r>
                <a:r>
                  <a:rPr lang="zh-CN" altLang="en-US" dirty="0" smtClean="0">
                    <a:ea typeface="宋体" charset="-122"/>
                  </a:rPr>
                  <a:t>，如果对任意</a:t>
                </a:r>
                <a14:m>
                  <m:oMath xmlns:m="http://schemas.openxmlformats.org/officeDocument/2006/math">
                    <m:r>
                      <a:rPr lang="en-US" altLang="zh-CN" i="1" dirty="0" smtClean="0">
                        <a:latin typeface="Cambria Math"/>
                        <a:ea typeface="宋体" charset="-122"/>
                      </a:rPr>
                      <m:t>𝑥</m:t>
                    </m:r>
                    <m:r>
                      <a:rPr lang="zh-CN" altLang="en-US" i="1" dirty="0" smtClean="0">
                        <a:latin typeface="Cambria Math"/>
                        <a:ea typeface="宋体" charset="-122"/>
                      </a:rPr>
                      <m:t>，</m:t>
                    </m:r>
                    <m:r>
                      <a:rPr lang="en-US" altLang="zh-CN" i="1" dirty="0" err="1" smtClean="0">
                        <a:latin typeface="Cambria Math"/>
                        <a:ea typeface="宋体" charset="-122"/>
                      </a:rPr>
                      <m:t>𝑦</m:t>
                    </m:r>
                    <m:r>
                      <a:rPr lang="en-US" altLang="zh-CN" i="1" dirty="0" err="1" smtClean="0">
                        <a:latin typeface="Cambria Math"/>
                        <a:ea typeface="宋体" charset="-122"/>
                      </a:rPr>
                      <m:t>∈</m:t>
                    </m:r>
                    <m:r>
                      <a:rPr lang="en-US" altLang="zh-CN" i="1" dirty="0" err="1" smtClean="0">
                        <a:latin typeface="Cambria Math"/>
                        <a:ea typeface="宋体" charset="-122"/>
                      </a:rPr>
                      <m:t>𝐼</m:t>
                    </m:r>
                    <m:r>
                      <a:rPr lang="zh-CN" altLang="en-US" i="1" dirty="0" smtClean="0">
                        <a:latin typeface="Cambria Math"/>
                        <a:ea typeface="宋体" charset="-122"/>
                      </a:rPr>
                      <m:t>，</m:t>
                    </m:r>
                    <m:r>
                      <a:rPr lang="en-US" altLang="zh-CN" i="1" dirty="0" err="1" smtClean="0">
                        <a:latin typeface="Cambria Math"/>
                        <a:ea typeface="宋体" charset="-122"/>
                      </a:rPr>
                      <m:t>𝑥</m:t>
                    </m:r>
                    <m:r>
                      <a:rPr lang="en-US" altLang="zh-CN" i="1" dirty="0" err="1" smtClean="0">
                        <a:latin typeface="Cambria Math"/>
                        <a:ea typeface="宋体" charset="-122"/>
                      </a:rPr>
                      <m:t>≠</m:t>
                    </m:r>
                    <m:r>
                      <a:rPr lang="en-US" altLang="zh-CN" i="1" dirty="0" err="1" smtClean="0">
                        <a:latin typeface="Cambria Math"/>
                        <a:ea typeface="宋体" charset="-122"/>
                      </a:rPr>
                      <m:t>𝑦</m:t>
                    </m:r>
                  </m:oMath>
                </a14:m>
                <a:r>
                  <a:rPr lang="zh-CN" altLang="en-US" dirty="0" smtClean="0">
                    <a:ea typeface="宋体" charset="-122"/>
                  </a:rPr>
                  <a:t>，都有</a:t>
                </a:r>
              </a:p>
              <a:p>
                <a:pPr eaLnBrk="1" hangingPunct="1"/>
                <a:endParaRPr lang="zh-CN" altLang="en-US" dirty="0" smtClean="0">
                  <a:ea typeface="宋体" charset="-122"/>
                </a:endParaRPr>
              </a:p>
            </p:txBody>
          </p:sp>
        </mc:Choice>
        <mc:Fallback xmlns="">
          <p:sp>
            <p:nvSpPr>
              <p:cNvPr id="59397"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2710"/>
                </a:stretch>
              </a:blipFill>
            </p:spPr>
            <p:txBody>
              <a:bodyPr/>
              <a:lstStyle/>
              <a:p>
                <a:r>
                  <a:rPr lang="zh-CN" altLang="en-US">
                    <a:noFill/>
                  </a:rPr>
                  <a:t> </a:t>
                </a:r>
              </a:p>
            </p:txBody>
          </p:sp>
        </mc:Fallback>
      </mc:AlternateContent>
      <p:sp>
        <p:nvSpPr>
          <p:cNvPr id="59398" name="日期占位符 3"/>
          <p:cNvSpPr>
            <a:spLocks noGrp="1"/>
          </p:cNvSpPr>
          <p:nvPr>
            <p:ph type="dt" sz="quarter" idx="10"/>
          </p:nvPr>
        </p:nvSpPr>
        <p:spPr>
          <a:noFill/>
        </p:spPr>
        <p:txBody>
          <a:bodyPr/>
          <a:lstStyle/>
          <a:p>
            <a:fld id="{0B34EF83-41E3-492B-8569-1CBF9A04FE27}" type="datetime1">
              <a:rPr lang="zh-CN" altLang="en-US" smtClean="0">
                <a:ea typeface="宋体" charset="-122"/>
              </a:rPr>
              <a:pPr/>
              <a:t>2018/11/13</a:t>
            </a:fld>
            <a:endParaRPr lang="en-US" altLang="zh-CN" smtClean="0">
              <a:ea typeface="宋体" charset="-122"/>
            </a:endParaRPr>
          </a:p>
        </p:txBody>
      </p:sp>
      <p:sp>
        <p:nvSpPr>
          <p:cNvPr id="59399"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59400" name="灯片编号占位符 5"/>
          <p:cNvSpPr>
            <a:spLocks noGrp="1"/>
          </p:cNvSpPr>
          <p:nvPr>
            <p:ph type="sldNum" sz="quarter" idx="12"/>
          </p:nvPr>
        </p:nvSpPr>
        <p:spPr>
          <a:noFill/>
        </p:spPr>
        <p:txBody>
          <a:bodyPr/>
          <a:lstStyle/>
          <a:p>
            <a:fld id="{7B19EFFD-095D-4ECC-A62D-6F7A525646B0}" type="slidenum">
              <a:rPr lang="en-US" altLang="zh-CN" smtClean="0">
                <a:ea typeface="宋体" charset="-122"/>
              </a:rPr>
              <a:pPr/>
              <a:t>40</a:t>
            </a:fld>
            <a:endParaRPr lang="en-US" altLang="zh-CN" smtClean="0">
              <a:ea typeface="宋体" charset="-122"/>
            </a:endParaRPr>
          </a:p>
        </p:txBody>
      </p:sp>
      <p:graphicFrame>
        <p:nvGraphicFramePr>
          <p:cNvPr id="59394" name="Object 4"/>
          <p:cNvGraphicFramePr>
            <a:graphicFrameLocks noChangeAspect="1"/>
          </p:cNvGraphicFramePr>
          <p:nvPr>
            <p:extLst>
              <p:ext uri="{D42A27DB-BD31-4B8C-83A1-F6EECF244321}">
                <p14:modId xmlns:p14="http://schemas.microsoft.com/office/powerpoint/2010/main" val="1011074044"/>
              </p:ext>
            </p:extLst>
          </p:nvPr>
        </p:nvGraphicFramePr>
        <p:xfrm>
          <a:off x="2743200" y="2840037"/>
          <a:ext cx="3124200" cy="817563"/>
        </p:xfrm>
        <a:graphic>
          <a:graphicData uri="http://schemas.openxmlformats.org/presentationml/2006/ole">
            <mc:AlternateContent xmlns:mc="http://schemas.openxmlformats.org/markup-compatibility/2006">
              <mc:Choice xmlns:v="urn:schemas-microsoft-com:vml" Requires="v">
                <p:oleObj spid="_x0000_s59740" r:id="rId4" imgW="1498600" imgH="393700" progId="Equation.DSMT4">
                  <p:embed/>
                </p:oleObj>
              </mc:Choice>
              <mc:Fallback>
                <p:oleObj r:id="rId4" imgW="1498600" imgH="3937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840037"/>
                        <a:ext cx="3124200" cy="81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5" name="Object 6"/>
          <p:cNvGraphicFramePr>
            <a:graphicFrameLocks noChangeAspect="1"/>
          </p:cNvGraphicFramePr>
          <p:nvPr/>
        </p:nvGraphicFramePr>
        <p:xfrm>
          <a:off x="2819400" y="4953000"/>
          <a:ext cx="3048000" cy="808038"/>
        </p:xfrm>
        <a:graphic>
          <a:graphicData uri="http://schemas.openxmlformats.org/presentationml/2006/ole">
            <mc:AlternateContent xmlns:mc="http://schemas.openxmlformats.org/markup-compatibility/2006">
              <mc:Choice xmlns:v="urn:schemas-microsoft-com:vml" Requires="v">
                <p:oleObj spid="_x0000_s59741" r:id="rId6" imgW="1498600" imgH="393700" progId="Equation.DSMT4">
                  <p:embed/>
                </p:oleObj>
              </mc:Choice>
              <mc:Fallback>
                <p:oleObj r:id="rId6" imgW="1498600" imgH="3937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4953000"/>
                        <a:ext cx="3048000" cy="80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60421" name="内容占位符 2"/>
              <p:cNvSpPr>
                <a:spLocks noGrp="1"/>
              </p:cNvSpPr>
              <p:nvPr>
                <p:ph idx="1"/>
              </p:nvPr>
            </p:nvSpPr>
            <p:spPr>
              <a:xfrm>
                <a:off x="457200" y="1447800"/>
                <a:ext cx="8229600" cy="4495800"/>
              </a:xfrm>
            </p:spPr>
            <p:txBody>
              <a:bodyPr/>
              <a:lstStyle/>
              <a:p>
                <a:pPr eaLnBrk="1" hangingPunct="1"/>
                <a:r>
                  <a:rPr lang="en-US" altLang="zh-CN" b="1" dirty="0" smtClean="0">
                    <a:solidFill>
                      <a:srgbClr val="FF0000"/>
                    </a:solidFill>
                    <a:ea typeface="宋体" charset="-122"/>
                  </a:rPr>
                  <a:t>Jensen</a:t>
                </a:r>
                <a:r>
                  <a:rPr lang="zh-CN" altLang="en-US" b="1" dirty="0" smtClean="0">
                    <a:solidFill>
                      <a:srgbClr val="FF0000"/>
                    </a:solidFill>
                    <a:ea typeface="宋体" charset="-122"/>
                  </a:rPr>
                  <a:t>不等式：</a:t>
                </a:r>
                <a:r>
                  <a:rPr lang="zh-CN" altLang="en-US" dirty="0" smtClean="0">
                    <a:ea typeface="宋体" charset="-122"/>
                  </a:rPr>
                  <a:t>设</a:t>
                </a:r>
                <a14:m>
                  <m:oMath xmlns:m="http://schemas.openxmlformats.org/officeDocument/2006/math">
                    <m:r>
                      <a:rPr lang="en-US" altLang="zh-CN" i="1" dirty="0" smtClean="0">
                        <a:latin typeface="Cambria Math"/>
                        <a:ea typeface="宋体" charset="-122"/>
                      </a:rPr>
                      <m:t>𝑓</m:t>
                    </m:r>
                  </m:oMath>
                </a14:m>
                <a:r>
                  <a:rPr lang="zh-CN" altLang="en-US" dirty="0" smtClean="0">
                    <a:ea typeface="宋体" charset="-122"/>
                  </a:rPr>
                  <a:t>是区间</a:t>
                </a:r>
                <a14:m>
                  <m:oMath xmlns:m="http://schemas.openxmlformats.org/officeDocument/2006/math">
                    <m:r>
                      <a:rPr lang="en-US" altLang="zh-CN" i="1" dirty="0" smtClean="0">
                        <a:latin typeface="Cambria Math"/>
                        <a:ea typeface="宋体" charset="-122"/>
                      </a:rPr>
                      <m:t>𝐼</m:t>
                    </m:r>
                  </m:oMath>
                </a14:m>
                <a:r>
                  <a:rPr lang="zh-CN" altLang="en-US" dirty="0" smtClean="0">
                    <a:ea typeface="宋体" charset="-122"/>
                  </a:rPr>
                  <a:t>上的一个连续的单调严格凸函数 ，</a:t>
                </a:r>
              </a:p>
              <a:p>
                <a:pPr algn="ctr" eaLnBrk="1" hangingPunct="1">
                  <a:buFontTx/>
                  <a:buNone/>
                </a:pPr>
                <a14:m>
                  <m:oMath xmlns:m="http://schemas.openxmlformats.org/officeDocument/2006/math">
                    <m:r>
                      <a:rPr lang="en-US" altLang="zh-CN" i="1" dirty="0" smtClean="0">
                        <a:latin typeface="Cambria Math"/>
                        <a:ea typeface="宋体" charset="-122"/>
                      </a:rPr>
                      <m:t>𝑎</m:t>
                    </m:r>
                    <m:r>
                      <a:rPr lang="en-US" altLang="zh-CN" i="1" baseline="-25000" dirty="0" smtClean="0">
                        <a:latin typeface="Cambria Math"/>
                        <a:ea typeface="宋体" charset="-122"/>
                      </a:rPr>
                      <m:t>𝑖</m:t>
                    </m:r>
                    <m:r>
                      <a:rPr lang="zh-CN" altLang="en-US" i="1" dirty="0" smtClean="0">
                        <a:latin typeface="Cambria Math"/>
                        <a:ea typeface="宋体" charset="-122"/>
                      </a:rPr>
                      <m:t>＞</m:t>
                    </m:r>
                    <m:r>
                      <a:rPr lang="en-US" altLang="zh-CN" i="1" dirty="0" smtClean="0">
                        <a:latin typeface="Cambria Math"/>
                        <a:ea typeface="宋体" charset="-122"/>
                      </a:rPr>
                      <m:t>0</m:t>
                    </m:r>
                  </m:oMath>
                </a14:m>
                <a:r>
                  <a:rPr lang="zh-CN" altLang="en-US" dirty="0" smtClean="0">
                    <a:ea typeface="宋体" charset="-122"/>
                  </a:rPr>
                  <a:t>， </a:t>
                </a:r>
              </a:p>
              <a:p>
                <a:pPr eaLnBrk="1" hangingPunct="1">
                  <a:buFontTx/>
                  <a:buNone/>
                </a:pPr>
                <a:endParaRPr lang="zh-CN" altLang="en-US" dirty="0" smtClean="0">
                  <a:ea typeface="宋体" charset="-122"/>
                </a:endParaRPr>
              </a:p>
              <a:p>
                <a:pPr eaLnBrk="1" hangingPunct="1">
                  <a:buFontTx/>
                  <a:buNone/>
                </a:pPr>
                <a:r>
                  <a:rPr lang="zh-CN" altLang="en-US" dirty="0" smtClean="0">
                    <a:ea typeface="宋体" charset="-122"/>
                  </a:rPr>
                  <a:t>    则</a:t>
                </a:r>
                <a:endParaRPr lang="en-US" altLang="zh-CN" dirty="0" smtClean="0">
                  <a:ea typeface="宋体" charset="-122"/>
                </a:endParaRPr>
              </a:p>
              <a:p>
                <a:pPr eaLnBrk="1" hangingPunct="1">
                  <a:buFontTx/>
                  <a:buNone/>
                </a:pPr>
                <a:endParaRPr lang="en-US" altLang="zh-CN" dirty="0" smtClean="0">
                  <a:ea typeface="宋体" charset="-122"/>
                </a:endParaRPr>
              </a:p>
              <a:p>
                <a:pPr eaLnBrk="1" hangingPunct="1">
                  <a:buFontTx/>
                  <a:buNone/>
                </a:pPr>
                <a:r>
                  <a:rPr lang="zh-CN" altLang="en-US" dirty="0" smtClean="0">
                    <a:ea typeface="宋体" charset="-122"/>
                  </a:rPr>
                  <a:t>   其中</a:t>
                </a:r>
                <a14:m>
                  <m:oMath xmlns:m="http://schemas.openxmlformats.org/officeDocument/2006/math">
                    <m:r>
                      <a:rPr lang="en-US" altLang="zh-CN" i="1" dirty="0" smtClean="0">
                        <a:latin typeface="Cambria Math"/>
                        <a:ea typeface="宋体" charset="-122"/>
                      </a:rPr>
                      <m:t>𝑥</m:t>
                    </m:r>
                    <m:r>
                      <a:rPr lang="en-US" altLang="zh-CN" i="1" baseline="-25000" dirty="0" err="1" smtClean="0">
                        <a:latin typeface="Cambria Math"/>
                        <a:ea typeface="宋体" charset="-122"/>
                      </a:rPr>
                      <m:t>𝑖</m:t>
                    </m:r>
                    <m:r>
                      <a:rPr lang="en-US" altLang="zh-CN" i="1" dirty="0" err="1" smtClean="0">
                        <a:latin typeface="Cambria Math"/>
                        <a:ea typeface="宋体" charset="-122"/>
                      </a:rPr>
                      <m:t>∈</m:t>
                    </m:r>
                    <m:r>
                      <a:rPr lang="en-US" altLang="zh-CN" i="1" dirty="0" err="1" smtClean="0">
                        <a:latin typeface="Cambria Math"/>
                        <a:ea typeface="宋体" charset="-122"/>
                      </a:rPr>
                      <m:t>𝐼</m:t>
                    </m:r>
                    <m:r>
                      <a:rPr lang="zh-CN" altLang="en-US" i="1" dirty="0" smtClean="0">
                        <a:latin typeface="Cambria Math"/>
                        <a:ea typeface="宋体" charset="-122"/>
                      </a:rPr>
                      <m:t>，</m:t>
                    </m:r>
                    <m:r>
                      <a:rPr lang="en-US" altLang="zh-CN" i="1" dirty="0" smtClean="0">
                        <a:latin typeface="Cambria Math"/>
                        <a:ea typeface="宋体" charset="-122"/>
                      </a:rPr>
                      <m:t>1≤</m:t>
                    </m:r>
                    <m:r>
                      <a:rPr lang="en-US" altLang="zh-CN" i="1" dirty="0" smtClean="0">
                        <a:latin typeface="Cambria Math"/>
                        <a:ea typeface="宋体" charset="-122"/>
                      </a:rPr>
                      <m:t>𝑖</m:t>
                    </m:r>
                    <m:r>
                      <a:rPr lang="en-US" altLang="zh-CN" i="1" dirty="0" smtClean="0">
                        <a:latin typeface="Cambria Math"/>
                        <a:ea typeface="宋体" charset="-122"/>
                      </a:rPr>
                      <m:t>≤</m:t>
                    </m:r>
                    <m:r>
                      <a:rPr lang="en-US" altLang="zh-CN" i="1" dirty="0" smtClean="0">
                        <a:latin typeface="Cambria Math"/>
                        <a:ea typeface="宋体" charset="-122"/>
                      </a:rPr>
                      <m:t>𝑛</m:t>
                    </m:r>
                  </m:oMath>
                </a14:m>
                <a:r>
                  <a:rPr lang="zh-CN" altLang="en-US" dirty="0" smtClean="0">
                    <a:ea typeface="宋体" charset="-122"/>
                  </a:rPr>
                  <a:t>。等号成立当且仅当</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2</m:t>
                    </m:r>
                    <m:r>
                      <a:rPr lang="zh-CN" altLang="en-US" i="1" dirty="0" smtClean="0">
                        <a:latin typeface="Cambria Math"/>
                        <a:ea typeface="宋体" charset="-122"/>
                      </a:rPr>
                      <m:t>＝</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err="1" smtClean="0">
                        <a:latin typeface="Cambria Math"/>
                        <a:ea typeface="宋体" charset="-122"/>
                      </a:rPr>
                      <m:t>𝑥</m:t>
                    </m:r>
                    <m:r>
                      <a:rPr lang="en-US" altLang="zh-CN" i="1" baseline="-25000" dirty="0" err="1" smtClean="0">
                        <a:latin typeface="Cambria Math"/>
                        <a:ea typeface="宋体" charset="-122"/>
                      </a:rPr>
                      <m:t>𝑛</m:t>
                    </m:r>
                  </m:oMath>
                </a14:m>
                <a:r>
                  <a:rPr lang="zh-CN" altLang="en-US" dirty="0" smtClean="0">
                    <a:ea typeface="宋体" charset="-122"/>
                  </a:rPr>
                  <a:t>。</a:t>
                </a:r>
              </a:p>
              <a:p>
                <a:pPr eaLnBrk="1" hangingPunct="1"/>
                <a:r>
                  <a:rPr lang="zh-CN" altLang="en-US" dirty="0" smtClean="0">
                    <a:ea typeface="宋体" charset="-122"/>
                  </a:rPr>
                  <a:t>函数</a:t>
                </a:r>
                <a14:m>
                  <m:oMath xmlns:m="http://schemas.openxmlformats.org/officeDocument/2006/math">
                    <m:r>
                      <a:rPr lang="en-US" altLang="zh-CN" b="1" i="1" dirty="0" smtClean="0">
                        <a:solidFill>
                          <a:srgbClr val="FF0000"/>
                        </a:solidFill>
                        <a:latin typeface="Cambria Math"/>
                        <a:ea typeface="宋体" charset="-122"/>
                      </a:rPr>
                      <m:t>𝒇</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𝒙</m:t>
                    </m:r>
                    <m:r>
                      <a:rPr lang="en-US" altLang="zh-CN" b="1" i="1" dirty="0" smtClean="0">
                        <a:solidFill>
                          <a:srgbClr val="FF0000"/>
                        </a:solidFill>
                        <a:latin typeface="Cambria Math"/>
                        <a:ea typeface="宋体" charset="-122"/>
                      </a:rPr>
                      <m:t>)</m:t>
                    </m:r>
                    <m:r>
                      <a:rPr lang="zh-CN" altLang="en-US" b="1" i="1" dirty="0" smtClean="0">
                        <a:solidFill>
                          <a:srgbClr val="FF0000"/>
                        </a:solidFill>
                        <a:latin typeface="Cambria Math"/>
                        <a:ea typeface="宋体" charset="-122"/>
                      </a:rPr>
                      <m:t>＝</m:t>
                    </m:r>
                    <m:r>
                      <m:rPr>
                        <m:sty m:val="p"/>
                      </m:rPr>
                      <a:rPr lang="en-US" altLang="zh-CN" b="1" i="1" dirty="0" smtClean="0">
                        <a:solidFill>
                          <a:srgbClr val="FF0000"/>
                        </a:solidFill>
                        <a:latin typeface="Cambria Math"/>
                        <a:ea typeface="宋体" charset="-122"/>
                      </a:rPr>
                      <m:t>log</m:t>
                    </m:r>
                    <m:r>
                      <a:rPr lang="en-US" altLang="zh-CN" b="1" i="1" baseline="-25000" dirty="0" smtClean="0">
                        <a:solidFill>
                          <a:srgbClr val="FF0000"/>
                        </a:solidFill>
                        <a:latin typeface="Cambria Math"/>
                        <a:ea typeface="宋体" charset="-122"/>
                      </a:rPr>
                      <m:t>𝟐</m:t>
                    </m:r>
                    <m:r>
                      <a:rPr lang="en-US" altLang="zh-CN" b="1" i="1" dirty="0" smtClean="0">
                        <a:solidFill>
                          <a:srgbClr val="FF0000"/>
                        </a:solidFill>
                        <a:latin typeface="Cambria Math"/>
                        <a:ea typeface="宋体" charset="-122"/>
                      </a:rPr>
                      <m:t>𝒙</m:t>
                    </m:r>
                  </m:oMath>
                </a14:m>
                <a:r>
                  <a:rPr lang="zh-CN" altLang="en-US" dirty="0" smtClean="0">
                    <a:ea typeface="宋体" charset="-122"/>
                  </a:rPr>
                  <a:t>在区间</a:t>
                </a:r>
                <a14:m>
                  <m:oMath xmlns:m="http://schemas.openxmlformats.org/officeDocument/2006/math">
                    <m:r>
                      <a:rPr lang="en-US" altLang="zh-CN" i="1" dirty="0" smtClean="0">
                        <a:latin typeface="Cambria Math"/>
                        <a:ea typeface="宋体" charset="-122"/>
                      </a:rPr>
                      <m:t>𝐼</m:t>
                    </m:r>
                    <m:r>
                      <a:rPr lang="zh-CN" altLang="en-US" i="1" dirty="0" smtClean="0">
                        <a:latin typeface="Cambria Math"/>
                        <a:ea typeface="宋体" charset="-122"/>
                      </a:rPr>
                      <m:t>＝</m:t>
                    </m:r>
                    <m:r>
                      <a:rPr lang="en-US" altLang="zh-CN" i="1" dirty="0" smtClean="0">
                        <a:latin typeface="Cambria Math"/>
                        <a:ea typeface="宋体" charset="-122"/>
                      </a:rPr>
                      <m:t>(0, +∞)</m:t>
                    </m:r>
                  </m:oMath>
                </a14:m>
                <a:r>
                  <a:rPr lang="zh-CN" altLang="en-US" dirty="0" smtClean="0">
                    <a:ea typeface="宋体" charset="-122"/>
                  </a:rPr>
                  <a:t>上是一个连续的严格凸函数</a:t>
                </a:r>
              </a:p>
            </p:txBody>
          </p:sp>
        </mc:Choice>
        <mc:Fallback xmlns="">
          <p:sp>
            <p:nvSpPr>
              <p:cNvPr id="60421" name="内容占位符 2"/>
              <p:cNvSpPr>
                <a:spLocks noGrp="1" noRot="1" noChangeAspect="1" noMove="1" noResize="1" noEditPoints="1" noAdjustHandles="1" noChangeArrowheads="1" noChangeShapeType="1" noTextEdit="1"/>
              </p:cNvSpPr>
              <p:nvPr>
                <p:ph idx="1"/>
              </p:nvPr>
            </p:nvSpPr>
            <p:spPr>
              <a:xfrm>
                <a:off x="457200" y="1447800"/>
                <a:ext cx="8229600" cy="4495800"/>
              </a:xfrm>
              <a:blipFill rotWithShape="1">
                <a:blip r:embed="rId3"/>
                <a:stretch>
                  <a:fillRect l="-1259" t="-1764" r="-222" b="-11669"/>
                </a:stretch>
              </a:blipFill>
            </p:spPr>
            <p:txBody>
              <a:bodyPr/>
              <a:lstStyle/>
              <a:p>
                <a:r>
                  <a:rPr lang="zh-CN" altLang="en-US">
                    <a:noFill/>
                  </a:rPr>
                  <a:t> </a:t>
                </a:r>
              </a:p>
            </p:txBody>
          </p:sp>
        </mc:Fallback>
      </mc:AlternateContent>
      <p:sp>
        <p:nvSpPr>
          <p:cNvPr id="60422" name="日期占位符 3"/>
          <p:cNvSpPr>
            <a:spLocks noGrp="1"/>
          </p:cNvSpPr>
          <p:nvPr>
            <p:ph type="dt" sz="quarter" idx="10"/>
          </p:nvPr>
        </p:nvSpPr>
        <p:spPr>
          <a:noFill/>
        </p:spPr>
        <p:txBody>
          <a:bodyPr/>
          <a:lstStyle/>
          <a:p>
            <a:fld id="{BB0074BD-FAA1-4C42-9CB3-7C2B894A0405}" type="datetime1">
              <a:rPr lang="zh-CN" altLang="en-US" smtClean="0">
                <a:ea typeface="宋体" charset="-122"/>
              </a:rPr>
              <a:pPr/>
              <a:t>2018/11/13</a:t>
            </a:fld>
            <a:endParaRPr lang="en-US" altLang="zh-CN" smtClean="0">
              <a:ea typeface="宋体" charset="-122"/>
            </a:endParaRPr>
          </a:p>
        </p:txBody>
      </p:sp>
      <p:sp>
        <p:nvSpPr>
          <p:cNvPr id="60423"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60424" name="灯片编号占位符 5"/>
          <p:cNvSpPr>
            <a:spLocks noGrp="1"/>
          </p:cNvSpPr>
          <p:nvPr>
            <p:ph type="sldNum" sz="quarter" idx="12"/>
          </p:nvPr>
        </p:nvSpPr>
        <p:spPr>
          <a:noFill/>
        </p:spPr>
        <p:txBody>
          <a:bodyPr/>
          <a:lstStyle/>
          <a:p>
            <a:fld id="{14C3AFFD-97A4-400C-AFF4-342E5EF13A2A}" type="slidenum">
              <a:rPr lang="en-US" altLang="zh-CN" smtClean="0">
                <a:ea typeface="宋体" charset="-122"/>
              </a:rPr>
              <a:pPr/>
              <a:t>41</a:t>
            </a:fld>
            <a:endParaRPr lang="en-US" altLang="zh-CN" smtClean="0">
              <a:ea typeface="宋体" charset="-122"/>
            </a:endParaRPr>
          </a:p>
        </p:txBody>
      </p:sp>
      <p:graphicFrame>
        <p:nvGraphicFramePr>
          <p:cNvPr id="60418" name="Object 4"/>
          <p:cNvGraphicFramePr>
            <a:graphicFrameLocks noChangeAspect="1"/>
          </p:cNvGraphicFramePr>
          <p:nvPr/>
        </p:nvGraphicFramePr>
        <p:xfrm>
          <a:off x="1981200" y="2209800"/>
          <a:ext cx="1828800" cy="1077913"/>
        </p:xfrm>
        <a:graphic>
          <a:graphicData uri="http://schemas.openxmlformats.org/presentationml/2006/ole">
            <mc:AlternateContent xmlns:mc="http://schemas.openxmlformats.org/markup-compatibility/2006">
              <mc:Choice xmlns:v="urn:schemas-microsoft-com:vml" Requires="v">
                <p:oleObj spid="_x0000_s60766" name="Microsoft 公式 3.0" r:id="rId4" imgW="547917" imgH="433346" progId="Equation.3">
                  <p:embed/>
                </p:oleObj>
              </mc:Choice>
              <mc:Fallback>
                <p:oleObj name="Microsoft 公式 3.0" r:id="rId4" imgW="547917" imgH="433346"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209800"/>
                        <a:ext cx="1828800" cy="1077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19" name="Object 6"/>
          <p:cNvGraphicFramePr>
            <a:graphicFrameLocks noChangeAspect="1"/>
          </p:cNvGraphicFramePr>
          <p:nvPr/>
        </p:nvGraphicFramePr>
        <p:xfrm>
          <a:off x="1905000" y="3352800"/>
          <a:ext cx="4038600" cy="908050"/>
        </p:xfrm>
        <a:graphic>
          <a:graphicData uri="http://schemas.openxmlformats.org/presentationml/2006/ole">
            <mc:AlternateContent xmlns:mc="http://schemas.openxmlformats.org/markup-compatibility/2006">
              <mc:Choice xmlns:v="urn:schemas-microsoft-com:vml" Requires="v">
                <p:oleObj spid="_x0000_s60767" r:id="rId6" imgW="1443874" imgH="434440" progId="Equation.DSMT4">
                  <p:embed/>
                </p:oleObj>
              </mc:Choice>
              <mc:Fallback>
                <p:oleObj r:id="rId6" imgW="1443874" imgH="43444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3352800"/>
                        <a:ext cx="4038600"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421">
                                            <p:txEl>
                                              <p:pRg st="6" end="6"/>
                                            </p:txEl>
                                          </p:spTgt>
                                        </p:tgtEl>
                                        <p:attrNameLst>
                                          <p:attrName>style.visibility</p:attrName>
                                        </p:attrNameLst>
                                      </p:cBhvr>
                                      <p:to>
                                        <p:strVal val="visible"/>
                                      </p:to>
                                    </p:set>
                                    <p:animEffect transition="in" filter="blinds(horizontal)">
                                      <p:cBhvr>
                                        <p:cTn id="7" dur="500"/>
                                        <p:tgtEl>
                                          <p:spTgt spid="604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6" name="标题 1"/>
          <p:cNvSpPr>
            <a:spLocks noGrp="1"/>
          </p:cNvSpPr>
          <p:nvPr>
            <p:ph type="title"/>
          </p:nvPr>
        </p:nvSpPr>
        <p:spPr/>
        <p:txBody>
          <a:bodyPr/>
          <a:lstStyle/>
          <a:p>
            <a:pPr eaLnBrk="1" hangingPunct="1"/>
            <a:r>
              <a:rPr lang="zh-CN" altLang="en-US" smtClean="0">
                <a:ea typeface="宋体" charset="-122"/>
              </a:rPr>
              <a:t>熵的性质</a:t>
            </a:r>
          </a:p>
        </p:txBody>
      </p:sp>
      <mc:AlternateContent xmlns:mc="http://schemas.openxmlformats.org/markup-compatibility/2006" xmlns:a14="http://schemas.microsoft.com/office/drawing/2010/main">
        <mc:Choice Requires="a14">
          <p:sp>
            <p:nvSpPr>
              <p:cNvPr id="61447" name="内容占位符 2"/>
              <p:cNvSpPr>
                <a:spLocks noGrp="1"/>
              </p:cNvSpPr>
              <p:nvPr>
                <p:ph idx="1"/>
              </p:nvPr>
            </p:nvSpPr>
            <p:spPr>
              <a:xfrm>
                <a:off x="457200" y="1600200"/>
                <a:ext cx="8229600" cy="4724400"/>
              </a:xfrm>
            </p:spPr>
            <p:txBody>
              <a:bodyPr/>
              <a:lstStyle/>
              <a:p>
                <a:pPr eaLnBrk="1" hangingPunct="1"/>
                <a:r>
                  <a:rPr lang="zh-CN" altLang="en-US" sz="2400" b="1" dirty="0" smtClean="0">
                    <a:solidFill>
                      <a:srgbClr val="FF0000"/>
                    </a:solidFill>
                    <a:ea typeface="宋体" charset="-122"/>
                  </a:rPr>
                  <a:t>性质</a:t>
                </a:r>
                <a:r>
                  <a:rPr lang="en-US" altLang="zh-CN" sz="2400" b="1" dirty="0" smtClean="0">
                    <a:solidFill>
                      <a:srgbClr val="FF0000"/>
                    </a:solidFill>
                    <a:ea typeface="宋体" charset="-122"/>
                  </a:rPr>
                  <a:t>4</a:t>
                </a:r>
                <a:r>
                  <a:rPr lang="zh-CN" altLang="en-US" sz="2400" b="1" dirty="0" smtClean="0">
                    <a:solidFill>
                      <a:srgbClr val="FF0000"/>
                    </a:solidFill>
                    <a:ea typeface="宋体" charset="-122"/>
                  </a:rPr>
                  <a:t>：</a:t>
                </a:r>
                <a:r>
                  <a:rPr lang="zh-CN" altLang="en-US" sz="2400" dirty="0" smtClean="0">
                    <a:ea typeface="宋体" charset="-122"/>
                  </a:rPr>
                  <a:t>假设</a:t>
                </a:r>
                <a14:m>
                  <m:oMath xmlns:m="http://schemas.openxmlformats.org/officeDocument/2006/math">
                    <m:r>
                      <a:rPr lang="en-US" altLang="zh-CN" sz="2400" i="1" dirty="0" smtClean="0">
                        <a:latin typeface="Cambria Math"/>
                        <a:ea typeface="宋体" charset="-122"/>
                      </a:rPr>
                      <m:t>𝑋</m:t>
                    </m:r>
                  </m:oMath>
                </a14:m>
                <a:r>
                  <a:rPr lang="zh-CN" altLang="en-US" sz="2400" dirty="0" smtClean="0">
                    <a:ea typeface="宋体" charset="-122"/>
                  </a:rPr>
                  <a:t>是一个随机变量，概率分布为</a:t>
                </a:r>
                <a14:m>
                  <m:oMath xmlns:m="http://schemas.openxmlformats.org/officeDocument/2006/math">
                    <m:r>
                      <a:rPr lang="en-US" altLang="zh-CN" sz="2400" i="1" dirty="0" smtClean="0">
                        <a:latin typeface="Cambria Math"/>
                        <a:ea typeface="宋体" charset="-122"/>
                      </a:rPr>
                      <m:t>𝑝</m:t>
                    </m:r>
                    <m:r>
                      <a:rPr lang="en-US" altLang="zh-CN" sz="2400" i="1" baseline="-25000" dirty="0" smtClean="0">
                        <a:latin typeface="Cambria Math"/>
                        <a:ea typeface="宋体" charset="-122"/>
                      </a:rPr>
                      <m:t>1</m:t>
                    </m:r>
                    <m:r>
                      <a:rPr lang="zh-CN" altLang="en-US" sz="2400" i="1" dirty="0" smtClean="0">
                        <a:latin typeface="Cambria Math"/>
                        <a:ea typeface="宋体" charset="-122"/>
                      </a:rPr>
                      <m:t>，</m:t>
                    </m:r>
                    <m:r>
                      <a:rPr lang="en-US" altLang="zh-CN" sz="2400" i="1" dirty="0" smtClean="0">
                        <a:latin typeface="Cambria Math"/>
                        <a:ea typeface="宋体" charset="-122"/>
                      </a:rPr>
                      <m:t>𝑝</m:t>
                    </m:r>
                    <m:r>
                      <a:rPr lang="en-US" altLang="zh-CN" sz="2400" i="1" baseline="-25000" dirty="0" smtClean="0">
                        <a:latin typeface="Cambria Math"/>
                        <a:ea typeface="宋体" charset="-122"/>
                      </a:rPr>
                      <m:t>2</m:t>
                    </m:r>
                    <m:r>
                      <a:rPr lang="zh-CN" altLang="en-US" sz="2400" i="1" dirty="0" smtClean="0">
                        <a:latin typeface="Cambria Math"/>
                        <a:ea typeface="宋体" charset="-122"/>
                      </a:rPr>
                      <m:t>，</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err="1" smtClean="0">
                        <a:latin typeface="Cambria Math"/>
                        <a:ea typeface="宋体" charset="-122"/>
                      </a:rPr>
                      <m:t>𝑝</m:t>
                    </m:r>
                    <m:r>
                      <a:rPr lang="en-US" altLang="zh-CN" sz="2400" i="1" baseline="-25000" dirty="0" err="1" smtClean="0">
                        <a:latin typeface="Cambria Math"/>
                        <a:ea typeface="宋体" charset="-122"/>
                      </a:rPr>
                      <m:t>𝑛</m:t>
                    </m:r>
                    <m:r>
                      <a:rPr lang="zh-CN" altLang="en-US" sz="2400" i="1" dirty="0" smtClean="0">
                        <a:latin typeface="Cambria Math"/>
                        <a:ea typeface="宋体" charset="-122"/>
                      </a:rPr>
                      <m:t>，</m:t>
                    </m:r>
                  </m:oMath>
                </a14:m>
                <a:r>
                  <a:rPr lang="zh-CN" altLang="en-US" sz="2400" dirty="0" smtClean="0">
                    <a:ea typeface="宋体" charset="-122"/>
                  </a:rPr>
                  <a:t>其中</a:t>
                </a:r>
                <a14:m>
                  <m:oMath xmlns:m="http://schemas.openxmlformats.org/officeDocument/2006/math">
                    <m:r>
                      <a:rPr lang="en-US" altLang="zh-CN" sz="2400" i="1" dirty="0" smtClean="0">
                        <a:latin typeface="Cambria Math"/>
                        <a:ea typeface="宋体" charset="-122"/>
                      </a:rPr>
                      <m:t>𝑝</m:t>
                    </m:r>
                    <m:r>
                      <a:rPr lang="en-US" altLang="zh-CN" sz="2400" i="1" baseline="-25000" dirty="0" smtClean="0">
                        <a:latin typeface="Cambria Math"/>
                        <a:ea typeface="宋体" charset="-122"/>
                      </a:rPr>
                      <m:t>𝑖</m:t>
                    </m:r>
                    <m:r>
                      <a:rPr lang="zh-CN" altLang="en-US" sz="2400" i="1" dirty="0" smtClean="0">
                        <a:latin typeface="Cambria Math"/>
                        <a:ea typeface="宋体" charset="-122"/>
                      </a:rPr>
                      <m:t>＞</m:t>
                    </m:r>
                    <m:r>
                      <a:rPr lang="en-US" altLang="zh-CN" sz="2400" i="1" dirty="0" smtClean="0">
                        <a:latin typeface="Cambria Math"/>
                        <a:ea typeface="宋体" charset="-122"/>
                      </a:rPr>
                      <m:t>0</m:t>
                    </m:r>
                    <m:r>
                      <a:rPr lang="zh-CN" altLang="en-US" sz="2400" i="1" dirty="0" smtClean="0">
                        <a:latin typeface="Cambria Math"/>
                        <a:ea typeface="宋体" charset="-122"/>
                      </a:rPr>
                      <m:t>，</m:t>
                    </m:r>
                    <m:r>
                      <a:rPr lang="en-US" altLang="zh-CN" sz="2400" i="1" dirty="0" smtClean="0">
                        <a:latin typeface="Cambria Math"/>
                        <a:ea typeface="宋体" charset="-122"/>
                      </a:rPr>
                      <m:t>1≤</m:t>
                    </m:r>
                    <m:r>
                      <a:rPr lang="en-US" altLang="zh-CN" sz="2400" i="1" dirty="0" smtClean="0">
                        <a:latin typeface="Cambria Math"/>
                        <a:ea typeface="宋体" charset="-122"/>
                      </a:rPr>
                      <m:t>𝑖</m:t>
                    </m:r>
                    <m:r>
                      <a:rPr lang="en-US" altLang="zh-CN" sz="2400" i="1" dirty="0" smtClean="0">
                        <a:latin typeface="Cambria Math"/>
                        <a:ea typeface="宋体" charset="-122"/>
                      </a:rPr>
                      <m:t>≤</m:t>
                    </m:r>
                    <m:r>
                      <a:rPr lang="en-US" altLang="zh-CN" sz="2400" i="1" dirty="0" smtClean="0">
                        <a:latin typeface="Cambria Math"/>
                        <a:ea typeface="宋体" charset="-122"/>
                      </a:rPr>
                      <m:t>𝑛</m:t>
                    </m:r>
                  </m:oMath>
                </a14:m>
                <a:r>
                  <a:rPr lang="zh-CN" altLang="en-US" sz="2400" dirty="0" smtClean="0">
                    <a:ea typeface="宋体" charset="-122"/>
                  </a:rPr>
                  <a:t>。那么</a:t>
                </a:r>
                <a14:m>
                  <m:oMath xmlns:m="http://schemas.openxmlformats.org/officeDocument/2006/math">
                    <m:r>
                      <a:rPr lang="en-US" altLang="zh-CN" sz="2400" b="1" i="1" dirty="0" smtClean="0">
                        <a:solidFill>
                          <a:srgbClr val="FF0000"/>
                        </a:solidFill>
                        <a:latin typeface="Cambria Math"/>
                        <a:ea typeface="宋体" charset="-122"/>
                      </a:rPr>
                      <m:t>𝑯</m:t>
                    </m:r>
                    <m:r>
                      <a:rPr lang="en-US" altLang="zh-CN"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𝑿</m:t>
                    </m:r>
                    <m:r>
                      <a:rPr lang="en-US" altLang="zh-CN" sz="2400" b="1" i="1" dirty="0" smtClean="0">
                        <a:solidFill>
                          <a:srgbClr val="FF0000"/>
                        </a:solidFill>
                        <a:latin typeface="Cambria Math"/>
                        <a:ea typeface="宋体" charset="-122"/>
                      </a:rPr>
                      <m:t>)≤</m:t>
                    </m:r>
                    <m:r>
                      <m:rPr>
                        <m:sty m:val="p"/>
                      </m:rPr>
                      <a:rPr lang="en-US" altLang="zh-CN" sz="2400" b="1" i="1" dirty="0" smtClean="0">
                        <a:solidFill>
                          <a:srgbClr val="FF0000"/>
                        </a:solidFill>
                        <a:latin typeface="Cambria Math"/>
                        <a:ea typeface="宋体" charset="-122"/>
                      </a:rPr>
                      <m:t>log</m:t>
                    </m:r>
                    <m:r>
                      <a:rPr lang="en-US" altLang="zh-CN" sz="2400" b="1" i="1" baseline="-25000" dirty="0" smtClean="0">
                        <a:solidFill>
                          <a:srgbClr val="FF0000"/>
                        </a:solidFill>
                        <a:latin typeface="Cambria Math"/>
                        <a:ea typeface="宋体" charset="-122"/>
                      </a:rPr>
                      <m:t>𝟐</m:t>
                    </m:r>
                    <m:r>
                      <a:rPr lang="en-US" altLang="zh-CN" sz="2400" b="1" i="1" dirty="0" smtClean="0">
                        <a:solidFill>
                          <a:srgbClr val="FF0000"/>
                        </a:solidFill>
                        <a:latin typeface="Cambria Math"/>
                        <a:ea typeface="宋体" charset="-122"/>
                      </a:rPr>
                      <m:t>𝒏</m:t>
                    </m:r>
                  </m:oMath>
                </a14:m>
                <a:r>
                  <a:rPr lang="zh-CN" altLang="en-US" sz="2400" dirty="0" smtClean="0">
                    <a:ea typeface="宋体" charset="-122"/>
                  </a:rPr>
                  <a:t>，当且仅当</a:t>
                </a:r>
                <a14:m>
                  <m:oMath xmlns:m="http://schemas.openxmlformats.org/officeDocument/2006/math">
                    <m:r>
                      <a:rPr lang="en-US" altLang="zh-CN" sz="2400" i="1" dirty="0" smtClean="0">
                        <a:latin typeface="Cambria Math"/>
                        <a:ea typeface="宋体" charset="-122"/>
                      </a:rPr>
                      <m:t>𝑝</m:t>
                    </m:r>
                    <m:r>
                      <a:rPr lang="en-US" altLang="zh-CN" sz="2400" i="1" baseline="-25000" dirty="0" smtClean="0">
                        <a:latin typeface="Cambria Math"/>
                        <a:ea typeface="宋体" charset="-122"/>
                      </a:rPr>
                      <m:t>𝑖</m:t>
                    </m:r>
                    <m:r>
                      <a:rPr lang="zh-CN" altLang="en-US" sz="2400" i="1" dirty="0" smtClean="0">
                        <a:latin typeface="Cambria Math"/>
                        <a:ea typeface="宋体" charset="-122"/>
                      </a:rPr>
                      <m:t>＝</m:t>
                    </m:r>
                    <m:r>
                      <a:rPr lang="en-US" altLang="zh-CN" sz="2400" i="1" dirty="0" smtClean="0">
                        <a:latin typeface="Cambria Math"/>
                        <a:ea typeface="宋体" charset="-122"/>
                      </a:rPr>
                      <m:t>1 / </m:t>
                    </m:r>
                    <m:r>
                      <a:rPr lang="en-US" altLang="zh-CN" sz="2400" i="1" dirty="0" smtClean="0">
                        <a:latin typeface="Cambria Math"/>
                        <a:ea typeface="宋体" charset="-122"/>
                      </a:rPr>
                      <m:t>𝑛</m:t>
                    </m:r>
                    <m:r>
                      <a:rPr lang="zh-CN" altLang="en-US" sz="2400" i="1" dirty="0" smtClean="0">
                        <a:latin typeface="Cambria Math"/>
                        <a:ea typeface="宋体" charset="-122"/>
                      </a:rPr>
                      <m:t>，</m:t>
                    </m:r>
                    <m:r>
                      <a:rPr lang="en-US" altLang="zh-CN" sz="2400" i="1" dirty="0" smtClean="0">
                        <a:latin typeface="Cambria Math"/>
                        <a:ea typeface="宋体" charset="-122"/>
                      </a:rPr>
                      <m:t>1≤</m:t>
                    </m:r>
                    <m:r>
                      <a:rPr lang="en-US" altLang="zh-CN" sz="2400" i="1" dirty="0" smtClean="0">
                        <a:latin typeface="Cambria Math"/>
                        <a:ea typeface="宋体" charset="-122"/>
                      </a:rPr>
                      <m:t>𝑖</m:t>
                    </m:r>
                    <m:r>
                      <a:rPr lang="en-US" altLang="zh-CN" sz="2400" i="1" dirty="0" smtClean="0">
                        <a:latin typeface="Cambria Math"/>
                        <a:ea typeface="宋体" charset="-122"/>
                      </a:rPr>
                      <m:t>≤</m:t>
                    </m:r>
                    <m:r>
                      <a:rPr lang="en-US" altLang="zh-CN" sz="2400" i="1" dirty="0" smtClean="0">
                        <a:latin typeface="Cambria Math"/>
                        <a:ea typeface="宋体" charset="-122"/>
                      </a:rPr>
                      <m:t>𝑛</m:t>
                    </m:r>
                  </m:oMath>
                </a14:m>
                <a:r>
                  <a:rPr lang="zh-CN" altLang="en-US" sz="2400" dirty="0" smtClean="0">
                    <a:ea typeface="宋体" charset="-122"/>
                  </a:rPr>
                  <a:t>时等号成立。</a:t>
                </a:r>
                <a:endParaRPr lang="en-US" altLang="zh-CN" sz="2400" dirty="0" smtClean="0">
                  <a:ea typeface="宋体" charset="-122"/>
                </a:endParaRPr>
              </a:p>
              <a:p>
                <a:pPr eaLnBrk="1" hangingPunct="1"/>
                <a:r>
                  <a:rPr lang="zh-CN" altLang="en-US" sz="2400" b="1" dirty="0" smtClean="0">
                    <a:solidFill>
                      <a:srgbClr val="FF00FF"/>
                    </a:solidFill>
                    <a:ea typeface="宋体" charset="-122"/>
                  </a:rPr>
                  <a:t>证明</a:t>
                </a:r>
                <a:r>
                  <a:rPr lang="zh-CN" altLang="en-US" sz="2400" dirty="0" smtClean="0">
                    <a:ea typeface="宋体" charset="-122"/>
                  </a:rPr>
                  <a:t>：应用</a:t>
                </a:r>
                <a:r>
                  <a:rPr lang="en-US" altLang="zh-CN" sz="2400" dirty="0" smtClean="0">
                    <a:ea typeface="宋体" charset="-122"/>
                  </a:rPr>
                  <a:t>Jensen</a:t>
                </a:r>
                <a:r>
                  <a:rPr lang="zh-CN" altLang="en-US" sz="2400" dirty="0" smtClean="0">
                    <a:ea typeface="宋体" charset="-122"/>
                  </a:rPr>
                  <a:t>不等式，可得 ：</a:t>
                </a:r>
                <a:endParaRPr lang="en-US" altLang="zh-CN" sz="2400" dirty="0" smtClean="0">
                  <a:ea typeface="宋体" charset="-122"/>
                </a:endParaRPr>
              </a:p>
              <a:p>
                <a:pPr eaLnBrk="1" hangingPunct="1"/>
                <a:endParaRPr lang="en-US" altLang="zh-CN" sz="2400" dirty="0" smtClean="0">
                  <a:ea typeface="宋体" charset="-122"/>
                </a:endParaRPr>
              </a:p>
              <a:p>
                <a:pPr eaLnBrk="1" hangingPunct="1"/>
                <a:endParaRPr lang="en-US" altLang="zh-CN" sz="2400" dirty="0" smtClean="0">
                  <a:ea typeface="宋体" charset="-122"/>
                </a:endParaRPr>
              </a:p>
              <a:p>
                <a:pPr eaLnBrk="1" hangingPunct="1"/>
                <a:endParaRPr lang="en-US" altLang="zh-CN" sz="2400" dirty="0" smtClean="0">
                  <a:ea typeface="宋体" charset="-122"/>
                </a:endParaRPr>
              </a:p>
              <a:p>
                <a:pPr eaLnBrk="1" hangingPunct="1"/>
                <a:endParaRPr lang="en-US" altLang="zh-CN" sz="2400" dirty="0" smtClean="0">
                  <a:ea typeface="宋体" charset="-122"/>
                </a:endParaRPr>
              </a:p>
              <a:p>
                <a:pPr eaLnBrk="1" hangingPunct="1"/>
                <a:endParaRPr lang="en-US" altLang="zh-CN" sz="2400" dirty="0" smtClean="0">
                  <a:ea typeface="宋体" charset="-122"/>
                </a:endParaRPr>
              </a:p>
              <a:p>
                <a:pPr eaLnBrk="1" hangingPunct="1"/>
                <a:endParaRPr lang="en-US" altLang="zh-CN" sz="2400" dirty="0" smtClean="0">
                  <a:ea typeface="宋体" charset="-122"/>
                </a:endParaRPr>
              </a:p>
              <a:p>
                <a:pPr eaLnBrk="1" hangingPunct="1">
                  <a:buFont typeface="Wingdings" pitchFamily="2" charset="2"/>
                  <a:buNone/>
                </a:pPr>
                <a:r>
                  <a:rPr lang="zh-CN" altLang="en-US" sz="2400" dirty="0" smtClean="0">
                    <a:ea typeface="宋体" charset="-122"/>
                  </a:rPr>
                  <a:t>    当且仅当</a:t>
                </a:r>
                <a14:m>
                  <m:oMath xmlns:m="http://schemas.openxmlformats.org/officeDocument/2006/math">
                    <m:r>
                      <a:rPr lang="en-US" altLang="zh-CN" sz="2400" i="1" dirty="0" smtClean="0">
                        <a:latin typeface="Cambria Math"/>
                        <a:ea typeface="宋体" charset="-122"/>
                      </a:rPr>
                      <m:t>𝑝</m:t>
                    </m:r>
                    <m:r>
                      <a:rPr lang="en-US" altLang="zh-CN" i="1" baseline="-25000" dirty="0" smtClean="0">
                        <a:latin typeface="Cambria Math"/>
                        <a:ea typeface="宋体" charset="-122"/>
                      </a:rPr>
                      <m:t>𝑖</m:t>
                    </m:r>
                    <m:r>
                      <a:rPr lang="zh-CN" altLang="en-US" sz="2400" i="1" dirty="0" smtClean="0">
                        <a:latin typeface="Cambria Math"/>
                        <a:ea typeface="宋体" charset="-122"/>
                      </a:rPr>
                      <m:t>＝</m:t>
                    </m:r>
                    <m:r>
                      <a:rPr lang="en-US" altLang="zh-CN" sz="2400" i="1" dirty="0" smtClean="0">
                        <a:latin typeface="Cambria Math"/>
                        <a:ea typeface="宋体" charset="-122"/>
                      </a:rPr>
                      <m:t>1/</m:t>
                    </m:r>
                    <m:r>
                      <a:rPr lang="en-US" altLang="zh-CN" sz="2400" i="1" dirty="0" smtClean="0">
                        <a:latin typeface="Cambria Math"/>
                        <a:ea typeface="宋体" charset="-122"/>
                      </a:rPr>
                      <m:t>𝑛</m:t>
                    </m:r>
                    <m:r>
                      <a:rPr lang="zh-CN" altLang="en-US" sz="2400" i="1" dirty="0" smtClean="0">
                        <a:latin typeface="Cambria Math"/>
                        <a:ea typeface="宋体" charset="-122"/>
                      </a:rPr>
                      <m:t>，</m:t>
                    </m:r>
                    <m:r>
                      <a:rPr lang="en-US" altLang="zh-CN" sz="2400" i="1" dirty="0" smtClean="0">
                        <a:latin typeface="Cambria Math"/>
                        <a:ea typeface="宋体" charset="-122"/>
                      </a:rPr>
                      <m:t>1≤</m:t>
                    </m:r>
                    <m:r>
                      <a:rPr lang="en-US" altLang="zh-CN" sz="2400" i="1" dirty="0" smtClean="0">
                        <a:latin typeface="Cambria Math"/>
                        <a:ea typeface="宋体" charset="-122"/>
                      </a:rPr>
                      <m:t>𝑖</m:t>
                    </m:r>
                    <m:r>
                      <a:rPr lang="en-US" altLang="zh-CN" sz="2400" i="1" dirty="0" smtClean="0">
                        <a:latin typeface="Cambria Math"/>
                        <a:ea typeface="宋体" charset="-122"/>
                      </a:rPr>
                      <m:t>≤</m:t>
                    </m:r>
                    <m:r>
                      <a:rPr lang="en-US" altLang="zh-CN" sz="2400" i="1" dirty="0" smtClean="0">
                        <a:latin typeface="Cambria Math"/>
                        <a:ea typeface="宋体" charset="-122"/>
                      </a:rPr>
                      <m:t>𝑛</m:t>
                    </m:r>
                  </m:oMath>
                </a14:m>
                <a:r>
                  <a:rPr lang="zh-CN" altLang="en-US" sz="2400" dirty="0" smtClean="0">
                    <a:ea typeface="宋体" charset="-122"/>
                  </a:rPr>
                  <a:t>，等号成立。</a:t>
                </a:r>
                <a:r>
                  <a:rPr lang="zh-CN" altLang="en-US" dirty="0" smtClean="0">
                    <a:ea typeface="宋体" charset="-122"/>
                  </a:rPr>
                  <a:t> </a:t>
                </a:r>
              </a:p>
              <a:p>
                <a:pPr eaLnBrk="1" hangingPunct="1">
                  <a:buFont typeface="Wingdings" pitchFamily="2" charset="2"/>
                  <a:buNone/>
                </a:pPr>
                <a:endParaRPr lang="zh-CN" altLang="en-US" sz="2400" dirty="0" smtClean="0">
                  <a:ea typeface="宋体" charset="-122"/>
                </a:endParaRPr>
              </a:p>
              <a:p>
                <a:pPr eaLnBrk="1" hangingPunct="1"/>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61447"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3"/>
                <a:stretch>
                  <a:fillRect l="-963" t="-1419" r="-4815" b="-3226"/>
                </a:stretch>
              </a:blipFill>
            </p:spPr>
            <p:txBody>
              <a:bodyPr/>
              <a:lstStyle/>
              <a:p>
                <a:r>
                  <a:rPr lang="zh-CN" altLang="en-US">
                    <a:noFill/>
                  </a:rPr>
                  <a:t> </a:t>
                </a:r>
              </a:p>
            </p:txBody>
          </p:sp>
        </mc:Fallback>
      </mc:AlternateContent>
      <p:sp>
        <p:nvSpPr>
          <p:cNvPr id="61448" name="日期占位符 3"/>
          <p:cNvSpPr>
            <a:spLocks noGrp="1"/>
          </p:cNvSpPr>
          <p:nvPr>
            <p:ph type="dt" sz="quarter" idx="10"/>
          </p:nvPr>
        </p:nvSpPr>
        <p:spPr>
          <a:noFill/>
        </p:spPr>
        <p:txBody>
          <a:bodyPr/>
          <a:lstStyle/>
          <a:p>
            <a:fld id="{CCD36C5D-BB0E-4A63-9EBC-028AA5BB3E05}" type="datetime1">
              <a:rPr lang="zh-CN" altLang="en-US" smtClean="0">
                <a:ea typeface="宋体" charset="-122"/>
              </a:rPr>
              <a:pPr/>
              <a:t>2018/11/13</a:t>
            </a:fld>
            <a:endParaRPr lang="en-US" altLang="zh-CN" smtClean="0">
              <a:ea typeface="宋体" charset="-122"/>
            </a:endParaRPr>
          </a:p>
        </p:txBody>
      </p:sp>
      <p:sp>
        <p:nvSpPr>
          <p:cNvPr id="61449"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61450" name="灯片编号占位符 5"/>
          <p:cNvSpPr>
            <a:spLocks noGrp="1"/>
          </p:cNvSpPr>
          <p:nvPr>
            <p:ph type="sldNum" sz="quarter" idx="12"/>
          </p:nvPr>
        </p:nvSpPr>
        <p:spPr>
          <a:noFill/>
        </p:spPr>
        <p:txBody>
          <a:bodyPr/>
          <a:lstStyle/>
          <a:p>
            <a:fld id="{A358CC3D-C94F-4B56-9BD9-F15C35D6C571}" type="slidenum">
              <a:rPr lang="en-US" altLang="zh-CN" smtClean="0">
                <a:ea typeface="宋体" charset="-122"/>
              </a:rPr>
              <a:pPr/>
              <a:t>42</a:t>
            </a:fld>
            <a:endParaRPr lang="en-US" altLang="zh-CN" smtClean="0">
              <a:ea typeface="宋体" charset="-122"/>
            </a:endParaRPr>
          </a:p>
        </p:txBody>
      </p:sp>
      <p:graphicFrame>
        <p:nvGraphicFramePr>
          <p:cNvPr id="61442" name="Object 4"/>
          <p:cNvGraphicFramePr>
            <a:graphicFrameLocks noChangeAspect="1"/>
          </p:cNvGraphicFramePr>
          <p:nvPr/>
        </p:nvGraphicFramePr>
        <p:xfrm>
          <a:off x="3024188" y="3278188"/>
          <a:ext cx="2259012" cy="693737"/>
        </p:xfrm>
        <a:graphic>
          <a:graphicData uri="http://schemas.openxmlformats.org/presentationml/2006/ole">
            <mc:AlternateContent xmlns:mc="http://schemas.openxmlformats.org/markup-compatibility/2006">
              <mc:Choice xmlns:v="urn:schemas-microsoft-com:vml" Requires="v">
                <p:oleObj spid="_x0000_s62134" name="Equation" r:id="rId4" imgW="1396800" imgH="431640" progId="Equation.DSMT4">
                  <p:embed/>
                </p:oleObj>
              </mc:Choice>
              <mc:Fallback>
                <p:oleObj name="Equation" r:id="rId4" imgW="1396800" imgH="43164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188" y="3278188"/>
                        <a:ext cx="2259012" cy="693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3" name="Object 6"/>
          <p:cNvGraphicFramePr>
            <a:graphicFrameLocks noChangeAspect="1"/>
          </p:cNvGraphicFramePr>
          <p:nvPr/>
        </p:nvGraphicFramePr>
        <p:xfrm>
          <a:off x="3581400" y="3886200"/>
          <a:ext cx="1473200" cy="736600"/>
        </p:xfrm>
        <a:graphic>
          <a:graphicData uri="http://schemas.openxmlformats.org/presentationml/2006/ole">
            <mc:AlternateContent xmlns:mc="http://schemas.openxmlformats.org/markup-compatibility/2006">
              <mc:Choice xmlns:v="urn:schemas-microsoft-com:vml" Requires="v">
                <p:oleObj spid="_x0000_s62135" r:id="rId6" imgW="945546" imgH="447217" progId="Equation.DSMT4">
                  <p:embed/>
                </p:oleObj>
              </mc:Choice>
              <mc:Fallback>
                <p:oleObj r:id="rId6" imgW="945546" imgH="447217"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3886200"/>
                        <a:ext cx="1473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4" name="Object 8"/>
          <p:cNvGraphicFramePr>
            <a:graphicFrameLocks noChangeAspect="1"/>
          </p:cNvGraphicFramePr>
          <p:nvPr/>
        </p:nvGraphicFramePr>
        <p:xfrm>
          <a:off x="3505200" y="4495800"/>
          <a:ext cx="1903413" cy="739775"/>
        </p:xfrm>
        <a:graphic>
          <a:graphicData uri="http://schemas.openxmlformats.org/presentationml/2006/ole">
            <mc:AlternateContent xmlns:mc="http://schemas.openxmlformats.org/markup-compatibility/2006">
              <mc:Choice xmlns:v="urn:schemas-microsoft-com:vml" Requires="v">
                <p:oleObj spid="_x0000_s62136" r:id="rId8" imgW="1149988" imgH="447217" progId="Equation.DSMT4">
                  <p:embed/>
                </p:oleObj>
              </mc:Choice>
              <mc:Fallback>
                <p:oleObj r:id="rId8" imgW="1149988" imgH="447217"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4495800"/>
                        <a:ext cx="1903413" cy="73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5" name="Object 10"/>
          <p:cNvGraphicFramePr>
            <a:graphicFrameLocks noChangeAspect="1"/>
          </p:cNvGraphicFramePr>
          <p:nvPr/>
        </p:nvGraphicFramePr>
        <p:xfrm>
          <a:off x="3581400" y="5257800"/>
          <a:ext cx="1042988" cy="460375"/>
        </p:xfrm>
        <a:graphic>
          <a:graphicData uri="http://schemas.openxmlformats.org/presentationml/2006/ole">
            <mc:AlternateContent xmlns:mc="http://schemas.openxmlformats.org/markup-compatibility/2006">
              <mc:Choice xmlns:v="urn:schemas-microsoft-com:vml" Requires="v">
                <p:oleObj spid="_x0000_s62137" r:id="rId10" imgW="524112" imgH="230098" progId="Equation.DSMT4">
                  <p:embed/>
                </p:oleObj>
              </mc:Choice>
              <mc:Fallback>
                <p:oleObj r:id="rId10" imgW="524112" imgH="230098"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1400" y="5257800"/>
                        <a:ext cx="104298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47">
                                            <p:txEl>
                                              <p:pRg st="1" end="1"/>
                                            </p:txEl>
                                          </p:spTgt>
                                        </p:tgtEl>
                                        <p:attrNameLst>
                                          <p:attrName>style.visibility</p:attrName>
                                        </p:attrNameLst>
                                      </p:cBhvr>
                                      <p:to>
                                        <p:strVal val="visible"/>
                                      </p:to>
                                    </p:set>
                                    <p:animEffect transition="in" filter="fade">
                                      <p:cBhvr>
                                        <p:cTn id="7" dur="500"/>
                                        <p:tgtEl>
                                          <p:spTgt spid="6144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47">
                                            <p:txEl>
                                              <p:pRg st="8" end="8"/>
                                            </p:txEl>
                                          </p:spTgt>
                                        </p:tgtEl>
                                        <p:attrNameLst>
                                          <p:attrName>style.visibility</p:attrName>
                                        </p:attrNameLst>
                                      </p:cBhvr>
                                      <p:to>
                                        <p:strVal val="visible"/>
                                      </p:to>
                                    </p:set>
                                    <p:animEffect transition="in" filter="fade">
                                      <p:cBhvr>
                                        <p:cTn id="10" dur="500"/>
                                        <p:tgtEl>
                                          <p:spTgt spid="61447">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42"/>
                                        </p:tgtEl>
                                        <p:attrNameLst>
                                          <p:attrName>style.visibility</p:attrName>
                                        </p:attrNameLst>
                                      </p:cBhvr>
                                      <p:to>
                                        <p:strVal val="visible"/>
                                      </p:to>
                                    </p:set>
                                    <p:animEffect transition="in" filter="fade">
                                      <p:cBhvr>
                                        <p:cTn id="13" dur="500"/>
                                        <p:tgtEl>
                                          <p:spTgt spid="61442"/>
                                        </p:tgtEl>
                                      </p:cBhvr>
                                    </p:animEffect>
                                  </p:childTnLst>
                                </p:cTn>
                              </p:par>
                              <p:par>
                                <p:cTn id="14" presetID="10" presetClass="entr" presetSubtype="0" fill="hold" nodeType="withEffect">
                                  <p:stCondLst>
                                    <p:cond delay="0"/>
                                  </p:stCondLst>
                                  <p:childTnLst>
                                    <p:set>
                                      <p:cBhvr>
                                        <p:cTn id="15" dur="1" fill="hold">
                                          <p:stCondLst>
                                            <p:cond delay="0"/>
                                          </p:stCondLst>
                                        </p:cTn>
                                        <p:tgtEl>
                                          <p:spTgt spid="61443"/>
                                        </p:tgtEl>
                                        <p:attrNameLst>
                                          <p:attrName>style.visibility</p:attrName>
                                        </p:attrNameLst>
                                      </p:cBhvr>
                                      <p:to>
                                        <p:strVal val="visible"/>
                                      </p:to>
                                    </p:set>
                                    <p:animEffect transition="in" filter="fade">
                                      <p:cBhvr>
                                        <p:cTn id="16" dur="500"/>
                                        <p:tgtEl>
                                          <p:spTgt spid="61443"/>
                                        </p:tgtEl>
                                      </p:cBhvr>
                                    </p:animEffect>
                                  </p:childTnLst>
                                </p:cTn>
                              </p:par>
                              <p:par>
                                <p:cTn id="17" presetID="10" presetClass="entr" presetSubtype="0" fill="hold" nodeType="withEffect">
                                  <p:stCondLst>
                                    <p:cond delay="0"/>
                                  </p:stCondLst>
                                  <p:childTnLst>
                                    <p:set>
                                      <p:cBhvr>
                                        <p:cTn id="18" dur="1" fill="hold">
                                          <p:stCondLst>
                                            <p:cond delay="0"/>
                                          </p:stCondLst>
                                        </p:cTn>
                                        <p:tgtEl>
                                          <p:spTgt spid="61444"/>
                                        </p:tgtEl>
                                        <p:attrNameLst>
                                          <p:attrName>style.visibility</p:attrName>
                                        </p:attrNameLst>
                                      </p:cBhvr>
                                      <p:to>
                                        <p:strVal val="visible"/>
                                      </p:to>
                                    </p:set>
                                    <p:animEffect transition="in" filter="fade">
                                      <p:cBhvr>
                                        <p:cTn id="19" dur="500"/>
                                        <p:tgtEl>
                                          <p:spTgt spid="61444"/>
                                        </p:tgtEl>
                                      </p:cBhvr>
                                    </p:animEffect>
                                  </p:childTnLst>
                                </p:cTn>
                              </p:par>
                              <p:par>
                                <p:cTn id="20" presetID="10" presetClass="entr" presetSubtype="0" fill="hold" nodeType="withEffect">
                                  <p:stCondLst>
                                    <p:cond delay="0"/>
                                  </p:stCondLst>
                                  <p:childTnLst>
                                    <p:set>
                                      <p:cBhvr>
                                        <p:cTn id="21" dur="1" fill="hold">
                                          <p:stCondLst>
                                            <p:cond delay="0"/>
                                          </p:stCondLst>
                                        </p:cTn>
                                        <p:tgtEl>
                                          <p:spTgt spid="61445"/>
                                        </p:tgtEl>
                                        <p:attrNameLst>
                                          <p:attrName>style.visibility</p:attrName>
                                        </p:attrNameLst>
                                      </p:cBhvr>
                                      <p:to>
                                        <p:strVal val="visible"/>
                                      </p:to>
                                    </p:set>
                                    <p:animEffect transition="in" filter="fade">
                                      <p:cBhvr>
                                        <p:cTn id="22" dur="500"/>
                                        <p:tgtEl>
                                          <p:spTgt spid="61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1"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62472" name="内容占位符 2"/>
              <p:cNvSpPr>
                <a:spLocks noGrp="1"/>
              </p:cNvSpPr>
              <p:nvPr>
                <p:ph idx="1"/>
              </p:nvPr>
            </p:nvSpPr>
            <p:spPr>
              <a:xfrm>
                <a:off x="457200" y="1524000"/>
                <a:ext cx="8229600" cy="4800600"/>
              </a:xfrm>
            </p:spPr>
            <p:txBody>
              <a:bodyPr/>
              <a:lstStyle/>
              <a:p>
                <a:pPr eaLnBrk="1" hangingPunct="1"/>
                <a:r>
                  <a:rPr lang="zh-CN" altLang="en-US" b="1" dirty="0" smtClean="0">
                    <a:solidFill>
                      <a:srgbClr val="FF0000"/>
                    </a:solidFill>
                    <a:ea typeface="宋体" charset="-122"/>
                  </a:rPr>
                  <a:t>性质</a:t>
                </a:r>
                <a:r>
                  <a:rPr lang="en-US" altLang="zh-CN" b="1" dirty="0" smtClean="0">
                    <a:solidFill>
                      <a:srgbClr val="FF0000"/>
                    </a:solidFill>
                    <a:ea typeface="宋体" charset="-122"/>
                  </a:rPr>
                  <a:t>5</a:t>
                </a:r>
                <a:r>
                  <a:rPr lang="zh-CN" altLang="en-US" b="1" dirty="0" smtClean="0">
                    <a:solidFill>
                      <a:srgbClr val="FF0000"/>
                    </a:solidFill>
                    <a:ea typeface="宋体" charset="-122"/>
                  </a:rPr>
                  <a:t>：</a:t>
                </a:r>
                <a:r>
                  <a:rPr lang="zh-CN" altLang="en-US" dirty="0" smtClean="0">
                    <a:ea typeface="宋体" charset="-122"/>
                  </a:rPr>
                  <a:t> </a:t>
                </a:r>
                <a14:m>
                  <m:oMath xmlns:m="http://schemas.openxmlformats.org/officeDocument/2006/math">
                    <m:r>
                      <a:rPr lang="en-US" altLang="zh-CN" b="1" i="1" dirty="0" smtClean="0">
                        <a:solidFill>
                          <a:srgbClr val="FF0000"/>
                        </a:solidFill>
                        <a:latin typeface="Cambria Math"/>
                        <a:ea typeface="宋体" charset="-122"/>
                      </a:rPr>
                      <m:t>𝑯</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𝑿</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𝒀</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𝑯</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𝑿</m:t>
                    </m:r>
                    <m:r>
                      <a:rPr lang="en-US" altLang="zh-CN" b="1" i="1" dirty="0" smtClean="0">
                        <a:solidFill>
                          <a:srgbClr val="FF0000"/>
                        </a:solidFill>
                        <a:latin typeface="Cambria Math"/>
                        <a:ea typeface="宋体" charset="-122"/>
                      </a:rPr>
                      <m:t>)</m:t>
                    </m:r>
                    <m:r>
                      <a:rPr lang="zh-CN" altLang="en-US"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𝑯</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𝒀</m:t>
                    </m:r>
                    <m:r>
                      <a:rPr lang="en-US" altLang="zh-CN" b="1" i="1" dirty="0" smtClean="0">
                        <a:solidFill>
                          <a:srgbClr val="FF0000"/>
                        </a:solidFill>
                        <a:latin typeface="Cambria Math"/>
                        <a:ea typeface="宋体" charset="-122"/>
                      </a:rPr>
                      <m:t>)</m:t>
                    </m:r>
                  </m:oMath>
                </a14:m>
                <a:r>
                  <a:rPr lang="zh-CN" altLang="en-US" dirty="0" smtClean="0">
                    <a:ea typeface="宋体" charset="-122"/>
                  </a:rPr>
                  <a:t>，当且仅当</a:t>
                </a:r>
                <a14:m>
                  <m:oMath xmlns:m="http://schemas.openxmlformats.org/officeDocument/2006/math">
                    <m:r>
                      <a:rPr lang="en-US" altLang="zh-CN" i="1" dirty="0" smtClean="0">
                        <a:latin typeface="Cambria Math"/>
                        <a:ea typeface="宋体" charset="-122"/>
                      </a:rPr>
                      <m:t>𝑋</m:t>
                    </m:r>
                    <m:r>
                      <a:rPr lang="zh-CN" altLang="en-US" i="1" dirty="0" smtClean="0">
                        <a:latin typeface="Cambria Math"/>
                        <a:ea typeface="宋体" charset="-122"/>
                      </a:rPr>
                      <m:t>和</m:t>
                    </m:r>
                    <m:r>
                      <a:rPr lang="en-US" altLang="zh-CN" i="1" dirty="0" smtClean="0">
                        <a:latin typeface="Cambria Math"/>
                        <a:ea typeface="宋体" charset="-122"/>
                      </a:rPr>
                      <m:t>𝑌</m:t>
                    </m:r>
                  </m:oMath>
                </a14:m>
                <a:r>
                  <a:rPr lang="zh-CN" altLang="en-US" dirty="0" smtClean="0">
                    <a:ea typeface="宋体" charset="-122"/>
                  </a:rPr>
                  <a:t>统计独立时等号成立。</a:t>
                </a:r>
              </a:p>
              <a:p>
                <a:pPr eaLnBrk="1" hangingPunct="1">
                  <a:buFont typeface="Wingdings" pitchFamily="2" charset="2"/>
                  <a:buNone/>
                </a:pPr>
                <a:r>
                  <a:rPr lang="zh-CN" altLang="en-US" dirty="0" smtClean="0">
                    <a:ea typeface="宋体" charset="-122"/>
                  </a:rPr>
                  <a:t>   </a:t>
                </a:r>
                <a:r>
                  <a:rPr lang="zh-CN" altLang="en-US" b="1" dirty="0" smtClean="0">
                    <a:solidFill>
                      <a:srgbClr val="C6062F"/>
                    </a:solidFill>
                    <a:ea typeface="宋体" charset="-122"/>
                  </a:rPr>
                  <a:t>证明：</a:t>
                </a:r>
                <a:r>
                  <a:rPr lang="zh-CN" altLang="en-US" dirty="0" smtClean="0">
                    <a:ea typeface="宋体" charset="-122"/>
                  </a:rPr>
                  <a:t>假设</a:t>
                </a:r>
                <a14:m>
                  <m:oMath xmlns:m="http://schemas.openxmlformats.org/officeDocument/2006/math">
                    <m:r>
                      <a:rPr lang="en-US" altLang="zh-CN" i="1" dirty="0" smtClean="0">
                        <a:latin typeface="Cambria Math"/>
                        <a:ea typeface="宋体" charset="-122"/>
                      </a:rPr>
                      <m:t>𝑋</m:t>
                    </m:r>
                    <m:r>
                      <a:rPr lang="zh-CN" altLang="en-US" i="1" dirty="0" smtClean="0">
                        <a:latin typeface="Cambria Math"/>
                        <a:ea typeface="宋体" charset="-122"/>
                      </a:rPr>
                      <m:t>取值</m:t>
                    </m:r>
                    <m:r>
                      <a:rPr lang="en-US" altLang="zh-CN" i="1" dirty="0" smtClean="0">
                        <a:latin typeface="Cambria Math"/>
                        <a:ea typeface="宋体" charset="-122"/>
                      </a:rPr>
                      <m:t>𝑥</m:t>
                    </m:r>
                    <m:r>
                      <a:rPr lang="en-US" altLang="zh-CN" i="1" baseline="-25000" dirty="0" smtClean="0">
                        <a:latin typeface="Cambria Math"/>
                        <a:ea typeface="宋体" charset="-122"/>
                      </a:rPr>
                      <m:t>𝑖</m:t>
                    </m:r>
                    <m:r>
                      <a:rPr lang="zh-CN" altLang="en-US" i="1" dirty="0" smtClean="0">
                        <a:latin typeface="Cambria Math"/>
                        <a:ea typeface="宋体" charset="-122"/>
                      </a:rPr>
                      <m:t>，</m:t>
                    </m:r>
                    <m:r>
                      <a:rPr lang="en-US" altLang="zh-CN" i="1" dirty="0" smtClean="0">
                        <a:latin typeface="Cambria Math"/>
                        <a:ea typeface="宋体" charset="-122"/>
                      </a:rPr>
                      <m:t>1≤</m:t>
                    </m:r>
                    <m:r>
                      <a:rPr lang="en-US" altLang="zh-CN" i="1" dirty="0" smtClean="0">
                        <a:latin typeface="Cambria Math"/>
                        <a:ea typeface="宋体" charset="-122"/>
                      </a:rPr>
                      <m:t>𝑖</m:t>
                    </m:r>
                    <m:r>
                      <a:rPr lang="en-US" altLang="zh-CN" i="1" dirty="0" smtClean="0">
                        <a:latin typeface="Cambria Math"/>
                        <a:ea typeface="宋体" charset="-122"/>
                      </a:rPr>
                      <m:t>≤</m:t>
                    </m:r>
                    <m:r>
                      <a:rPr lang="en-US" altLang="zh-CN" i="1" dirty="0" smtClean="0">
                        <a:latin typeface="Cambria Math"/>
                        <a:ea typeface="宋体" charset="-122"/>
                      </a:rPr>
                      <m:t>𝑛</m:t>
                    </m:r>
                    <m:r>
                      <a:rPr lang="zh-CN" altLang="en-US" i="1" dirty="0" smtClean="0">
                        <a:latin typeface="Cambria Math"/>
                        <a:ea typeface="宋体" charset="-122"/>
                      </a:rPr>
                      <m:t>，</m:t>
                    </m:r>
                    <m:r>
                      <a:rPr lang="en-US" altLang="zh-CN" i="1" dirty="0" smtClean="0">
                        <a:latin typeface="Cambria Math"/>
                        <a:ea typeface="宋体" charset="-122"/>
                      </a:rPr>
                      <m:t>𝑌</m:t>
                    </m:r>
                    <m:r>
                      <a:rPr lang="zh-CN" altLang="en-US" i="1" dirty="0" smtClean="0">
                        <a:latin typeface="Cambria Math"/>
                        <a:ea typeface="宋体" charset="-122"/>
                      </a:rPr>
                      <m:t>取值</m:t>
                    </m:r>
                    <m:r>
                      <a:rPr lang="en-US" altLang="zh-CN" i="1" dirty="0" err="1" smtClean="0">
                        <a:latin typeface="Cambria Math"/>
                        <a:ea typeface="宋体" charset="-122"/>
                      </a:rPr>
                      <m:t>𝑦</m:t>
                    </m:r>
                    <m:r>
                      <a:rPr lang="en-US" altLang="zh-CN" i="1" baseline="-25000" dirty="0" err="1" smtClean="0">
                        <a:latin typeface="Cambria Math"/>
                        <a:ea typeface="宋体" charset="-122"/>
                      </a:rPr>
                      <m:t>𝑗</m:t>
                    </m:r>
                    <m:r>
                      <a:rPr lang="zh-CN" altLang="en-US" i="1" dirty="0" smtClean="0">
                        <a:latin typeface="Cambria Math"/>
                        <a:ea typeface="宋体" charset="-122"/>
                      </a:rPr>
                      <m:t>，</m:t>
                    </m:r>
                    <m:r>
                      <a:rPr lang="en-US" altLang="zh-CN" i="1" dirty="0" smtClean="0">
                        <a:latin typeface="Cambria Math"/>
                        <a:ea typeface="宋体" charset="-122"/>
                      </a:rPr>
                      <m:t>1≤</m:t>
                    </m:r>
                    <m:r>
                      <a:rPr lang="en-US" altLang="zh-CN" i="1" dirty="0" smtClean="0">
                        <a:latin typeface="Cambria Math"/>
                        <a:ea typeface="宋体" charset="-122"/>
                      </a:rPr>
                      <m:t>𝑗</m:t>
                    </m:r>
                    <m:r>
                      <a:rPr lang="en-US" altLang="zh-CN" i="1" dirty="0" smtClean="0">
                        <a:latin typeface="Cambria Math"/>
                        <a:ea typeface="宋体" charset="-122"/>
                      </a:rPr>
                      <m:t>≤</m:t>
                    </m:r>
                    <m:r>
                      <a:rPr lang="en-US" altLang="zh-CN" i="1" dirty="0" smtClean="0">
                        <a:latin typeface="Cambria Math"/>
                        <a:ea typeface="宋体" charset="-122"/>
                      </a:rPr>
                      <m:t>𝑚</m:t>
                    </m:r>
                  </m:oMath>
                </a14:m>
                <a:r>
                  <a:rPr lang="zh-CN" altLang="en-US" dirty="0" smtClean="0">
                    <a:ea typeface="宋体" charset="-122"/>
                  </a:rPr>
                  <a:t>。可得 ：</a:t>
                </a: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r>
                  <a:rPr lang="en-US" altLang="zh-CN" dirty="0" smtClean="0">
                    <a:ea typeface="宋体" charset="-122"/>
                  </a:rPr>
                  <a:t>    </a:t>
                </a:r>
              </a:p>
              <a:p>
                <a:pPr eaLnBrk="1" hangingPunct="1">
                  <a:buFont typeface="Wingdings" pitchFamily="2" charset="2"/>
                  <a:buNone/>
                </a:pPr>
                <a:r>
                  <a:rPr lang="zh-CN" altLang="en-US" dirty="0" smtClean="0">
                    <a:ea typeface="宋体" charset="-122"/>
                  </a:rPr>
                  <a:t>   所以</a:t>
                </a:r>
              </a:p>
              <a:p>
                <a:pPr eaLnBrk="1" hangingPunct="1"/>
                <a:endParaRPr lang="zh-CN" altLang="en-US" dirty="0" smtClean="0">
                  <a:ea typeface="宋体" charset="-122"/>
                </a:endParaRPr>
              </a:p>
            </p:txBody>
          </p:sp>
        </mc:Choice>
        <mc:Fallback xmlns="">
          <p:sp>
            <p:nvSpPr>
              <p:cNvPr id="62472"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3"/>
                <a:stretch>
                  <a:fillRect l="-1259" t="-1650"/>
                </a:stretch>
              </a:blipFill>
            </p:spPr>
            <p:txBody>
              <a:bodyPr/>
              <a:lstStyle/>
              <a:p>
                <a:r>
                  <a:rPr lang="zh-CN" altLang="en-US">
                    <a:noFill/>
                  </a:rPr>
                  <a:t> </a:t>
                </a:r>
              </a:p>
            </p:txBody>
          </p:sp>
        </mc:Fallback>
      </mc:AlternateContent>
      <p:sp>
        <p:nvSpPr>
          <p:cNvPr id="62473" name="日期占位符 3"/>
          <p:cNvSpPr>
            <a:spLocks noGrp="1"/>
          </p:cNvSpPr>
          <p:nvPr>
            <p:ph type="dt" sz="quarter" idx="10"/>
          </p:nvPr>
        </p:nvSpPr>
        <p:spPr>
          <a:noFill/>
        </p:spPr>
        <p:txBody>
          <a:bodyPr/>
          <a:lstStyle/>
          <a:p>
            <a:fld id="{68A3FDBA-7A6C-42FB-A857-CC9788A64A04}" type="datetime1">
              <a:rPr lang="zh-CN" altLang="en-US" smtClean="0">
                <a:ea typeface="宋体" charset="-122"/>
              </a:rPr>
              <a:pPr/>
              <a:t>2018/11/13</a:t>
            </a:fld>
            <a:endParaRPr lang="en-US" altLang="zh-CN" smtClean="0">
              <a:ea typeface="宋体" charset="-122"/>
            </a:endParaRPr>
          </a:p>
        </p:txBody>
      </p:sp>
      <p:sp>
        <p:nvSpPr>
          <p:cNvPr id="62474"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62475" name="灯片编号占位符 5"/>
          <p:cNvSpPr>
            <a:spLocks noGrp="1"/>
          </p:cNvSpPr>
          <p:nvPr>
            <p:ph type="sldNum" sz="quarter" idx="12"/>
          </p:nvPr>
        </p:nvSpPr>
        <p:spPr>
          <a:noFill/>
        </p:spPr>
        <p:txBody>
          <a:bodyPr/>
          <a:lstStyle/>
          <a:p>
            <a:fld id="{41FA72A5-2A0C-492D-8C29-C1F00CED3CB9}" type="slidenum">
              <a:rPr lang="en-US" altLang="zh-CN" smtClean="0">
                <a:ea typeface="宋体" charset="-122"/>
              </a:rPr>
              <a:pPr/>
              <a:t>43</a:t>
            </a:fld>
            <a:endParaRPr lang="en-US" altLang="zh-CN" smtClean="0">
              <a:ea typeface="宋体" charset="-122"/>
            </a:endParaRPr>
          </a:p>
        </p:txBody>
      </p:sp>
      <p:graphicFrame>
        <p:nvGraphicFramePr>
          <p:cNvPr id="62466" name="Object 4"/>
          <p:cNvGraphicFramePr>
            <a:graphicFrameLocks noChangeAspect="1"/>
          </p:cNvGraphicFramePr>
          <p:nvPr>
            <p:extLst>
              <p:ext uri="{D42A27DB-BD31-4B8C-83A1-F6EECF244321}">
                <p14:modId xmlns:p14="http://schemas.microsoft.com/office/powerpoint/2010/main" val="3060624042"/>
              </p:ext>
            </p:extLst>
          </p:nvPr>
        </p:nvGraphicFramePr>
        <p:xfrm>
          <a:off x="3124200" y="3048000"/>
          <a:ext cx="3048000" cy="766763"/>
        </p:xfrm>
        <a:graphic>
          <a:graphicData uri="http://schemas.openxmlformats.org/presentationml/2006/ole">
            <mc:AlternateContent xmlns:mc="http://schemas.openxmlformats.org/markup-compatibility/2006">
              <mc:Choice xmlns:v="urn:schemas-microsoft-com:vml" Requires="v">
                <p:oleObj spid="_x0000_s63331" r:id="rId4" imgW="1753170" imgH="444415" progId="Equation.DSMT4">
                  <p:embed/>
                </p:oleObj>
              </mc:Choice>
              <mc:Fallback>
                <p:oleObj r:id="rId4" imgW="1753170" imgH="444415"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048000"/>
                        <a:ext cx="3048000"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7" name="Object 6"/>
          <p:cNvGraphicFramePr>
            <a:graphicFrameLocks noChangeAspect="1"/>
          </p:cNvGraphicFramePr>
          <p:nvPr>
            <p:extLst>
              <p:ext uri="{D42A27DB-BD31-4B8C-83A1-F6EECF244321}">
                <p14:modId xmlns:p14="http://schemas.microsoft.com/office/powerpoint/2010/main" val="3004773727"/>
              </p:ext>
            </p:extLst>
          </p:nvPr>
        </p:nvGraphicFramePr>
        <p:xfrm>
          <a:off x="3048000" y="3810000"/>
          <a:ext cx="3505200" cy="806450"/>
        </p:xfrm>
        <a:graphic>
          <a:graphicData uri="http://schemas.openxmlformats.org/presentationml/2006/ole">
            <mc:AlternateContent xmlns:mc="http://schemas.openxmlformats.org/markup-compatibility/2006">
              <mc:Choice xmlns:v="urn:schemas-microsoft-com:vml" Requires="v">
                <p:oleObj spid="_x0000_s63332" r:id="rId6" imgW="1854730" imgH="431810" progId="Equation.DSMT4">
                  <p:embed/>
                </p:oleObj>
              </mc:Choice>
              <mc:Fallback>
                <p:oleObj r:id="rId6" imgW="1854730" imgH="43181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3810000"/>
                        <a:ext cx="3505200"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8"/>
          <p:cNvGraphicFramePr>
            <a:graphicFrameLocks noChangeAspect="1"/>
          </p:cNvGraphicFramePr>
          <p:nvPr>
            <p:extLst>
              <p:ext uri="{D42A27DB-BD31-4B8C-83A1-F6EECF244321}">
                <p14:modId xmlns:p14="http://schemas.microsoft.com/office/powerpoint/2010/main" val="1472132977"/>
              </p:ext>
            </p:extLst>
          </p:nvPr>
        </p:nvGraphicFramePr>
        <p:xfrm>
          <a:off x="838200" y="4692650"/>
          <a:ext cx="4419600" cy="788988"/>
        </p:xfrm>
        <a:graphic>
          <a:graphicData uri="http://schemas.openxmlformats.org/presentationml/2006/ole">
            <mc:AlternateContent xmlns:mc="http://schemas.openxmlformats.org/markup-compatibility/2006">
              <mc:Choice xmlns:v="urn:schemas-microsoft-com:vml" Requires="v">
                <p:oleObj spid="_x0000_s63333" r:id="rId8" imgW="2413670" imgH="431810" progId="Equation.DSMT4">
                  <p:embed/>
                </p:oleObj>
              </mc:Choice>
              <mc:Fallback>
                <p:oleObj r:id="rId8" imgW="2413670" imgH="43181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4692650"/>
                        <a:ext cx="4419600"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9" name="Object 10"/>
          <p:cNvGraphicFramePr>
            <a:graphicFrameLocks noChangeAspect="1"/>
          </p:cNvGraphicFramePr>
          <p:nvPr>
            <p:extLst>
              <p:ext uri="{D42A27DB-BD31-4B8C-83A1-F6EECF244321}">
                <p14:modId xmlns:p14="http://schemas.microsoft.com/office/powerpoint/2010/main" val="2472289405"/>
              </p:ext>
            </p:extLst>
          </p:nvPr>
        </p:nvGraphicFramePr>
        <p:xfrm>
          <a:off x="5221288" y="4694238"/>
          <a:ext cx="2168525" cy="757237"/>
        </p:xfrm>
        <a:graphic>
          <a:graphicData uri="http://schemas.openxmlformats.org/presentationml/2006/ole">
            <mc:AlternateContent xmlns:mc="http://schemas.openxmlformats.org/markup-compatibility/2006">
              <mc:Choice xmlns:v="urn:schemas-microsoft-com:vml" Requires="v">
                <p:oleObj spid="_x0000_s63334" name="Equation" r:id="rId10" imgW="1282680" imgH="444240" progId="Equation.DSMT4">
                  <p:embed/>
                </p:oleObj>
              </mc:Choice>
              <mc:Fallback>
                <p:oleObj name="Equation" r:id="rId10" imgW="1282680" imgH="444240" progId="Equation.DSMT4">
                  <p:embed/>
                  <p:pic>
                    <p:nvPicPr>
                      <p:cNvPr id="0" name="Object 10"/>
                      <p:cNvPicPr>
                        <a:picLocks noChangeAspect="1" noChangeArrowheads="1"/>
                      </p:cNvPicPr>
                      <p:nvPr/>
                    </p:nvPicPr>
                    <p:blipFill>
                      <a:blip r:embed="rId11"/>
                      <a:srcRect/>
                      <a:stretch>
                        <a:fillRect/>
                      </a:stretch>
                    </p:blipFill>
                    <p:spPr bwMode="auto">
                      <a:xfrm>
                        <a:off x="5221288" y="4694238"/>
                        <a:ext cx="2168525" cy="757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0" name="Object 12"/>
          <p:cNvGraphicFramePr>
            <a:graphicFrameLocks noChangeAspect="1"/>
          </p:cNvGraphicFramePr>
          <p:nvPr>
            <p:extLst>
              <p:ext uri="{D42A27DB-BD31-4B8C-83A1-F6EECF244321}">
                <p14:modId xmlns:p14="http://schemas.microsoft.com/office/powerpoint/2010/main" val="3137720522"/>
              </p:ext>
            </p:extLst>
          </p:nvPr>
        </p:nvGraphicFramePr>
        <p:xfrm>
          <a:off x="2743200" y="5454650"/>
          <a:ext cx="4114800" cy="869950"/>
        </p:xfrm>
        <a:graphic>
          <a:graphicData uri="http://schemas.openxmlformats.org/presentationml/2006/ole">
            <mc:AlternateContent xmlns:mc="http://schemas.openxmlformats.org/markup-compatibility/2006">
              <mc:Choice xmlns:v="urn:schemas-microsoft-com:vml" Requires="v">
                <p:oleObj spid="_x0000_s63335" r:id="rId12" imgW="2121595" imgH="444415" progId="Equation.DSMT4">
                  <p:embed/>
                </p:oleObj>
              </mc:Choice>
              <mc:Fallback>
                <p:oleObj r:id="rId12" imgW="2121595" imgH="444415"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3200" y="5454650"/>
                        <a:ext cx="41148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63496" name="内容占位符 2"/>
              <p:cNvSpPr>
                <a:spLocks noGrp="1"/>
              </p:cNvSpPr>
              <p:nvPr>
                <p:ph idx="1"/>
              </p:nvPr>
            </p:nvSpPr>
            <p:spPr>
              <a:xfrm>
                <a:off x="457200" y="1600200"/>
                <a:ext cx="8229600" cy="4724400"/>
              </a:xfrm>
            </p:spPr>
            <p:txBody>
              <a:bodyPr/>
              <a:lstStyle/>
              <a:p>
                <a:pPr eaLnBrk="1" hangingPunct="1"/>
                <a:r>
                  <a:rPr lang="zh-CN" altLang="en-US" dirty="0" smtClean="0">
                    <a:ea typeface="宋体" charset="-122"/>
                  </a:rPr>
                  <a:t>由联合熵的定义和</a:t>
                </a:r>
                <a:r>
                  <a:rPr lang="en-US" altLang="zh-CN" dirty="0" smtClean="0">
                    <a:ea typeface="宋体" charset="-122"/>
                  </a:rPr>
                  <a:t>Jensen</a:t>
                </a:r>
                <a:r>
                  <a:rPr lang="zh-CN" altLang="en-US" dirty="0" smtClean="0">
                    <a:ea typeface="宋体" charset="-122"/>
                  </a:rPr>
                  <a:t>不等式可知：</a:t>
                </a:r>
              </a:p>
              <a:p>
                <a:pPr eaLnBrk="1" hangingPunct="1">
                  <a:buFont typeface="Wingdings" pitchFamily="2" charset="2"/>
                  <a:buNone/>
                </a:pPr>
                <a:r>
                  <a:rPr lang="en-US" altLang="zh-CN" i="1" dirty="0" smtClean="0">
                    <a:ea typeface="宋体" charset="-122"/>
                  </a:rPr>
                  <a:t>    </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 </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oMath>
                </a14:m>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Tx/>
                  <a:buNone/>
                </a:pPr>
                <a:endParaRPr lang="en-US" altLang="zh-CN" dirty="0" smtClean="0">
                  <a:ea typeface="宋体" charset="-122"/>
                </a:endParaRPr>
              </a:p>
              <a:p>
                <a:pPr eaLnBrk="1" hangingPunct="1">
                  <a:buFontTx/>
                  <a:buNone/>
                </a:pPr>
                <a:r>
                  <a:rPr lang="zh-CN" altLang="en-US" sz="2400" dirty="0" smtClean="0">
                    <a:ea typeface="宋体" charset="-122"/>
                  </a:rPr>
                  <a:t>等号成立当且仅当对任意的</a:t>
                </a:r>
                <a14:m>
                  <m:oMath xmlns:m="http://schemas.openxmlformats.org/officeDocument/2006/math">
                    <m:r>
                      <a:rPr lang="en-US" altLang="zh-CN" sz="2400" i="1" dirty="0" smtClean="0">
                        <a:latin typeface="Cambria Math"/>
                        <a:ea typeface="宋体" charset="-122"/>
                      </a:rPr>
                      <m:t>1≤</m:t>
                    </m:r>
                    <m:r>
                      <a:rPr lang="en-US" altLang="zh-CN" sz="2400" i="1" dirty="0" smtClean="0">
                        <a:latin typeface="Cambria Math"/>
                        <a:ea typeface="宋体" charset="-122"/>
                      </a:rPr>
                      <m:t>𝑖</m:t>
                    </m:r>
                    <m:r>
                      <a:rPr lang="en-US" altLang="zh-CN" sz="2400" i="1" dirty="0" smtClean="0">
                        <a:latin typeface="Cambria Math"/>
                        <a:ea typeface="宋体" charset="-122"/>
                      </a:rPr>
                      <m:t>≤</m:t>
                    </m:r>
                    <m:r>
                      <a:rPr lang="en-US" altLang="zh-CN" sz="2400" i="1" dirty="0" smtClean="0">
                        <a:latin typeface="Cambria Math"/>
                        <a:ea typeface="宋体" charset="-122"/>
                      </a:rPr>
                      <m:t>𝑛</m:t>
                    </m:r>
                    <m:r>
                      <a:rPr lang="zh-CN" altLang="en-US" sz="2400" i="1" dirty="0" smtClean="0">
                        <a:latin typeface="Cambria Math"/>
                        <a:ea typeface="宋体" charset="-122"/>
                      </a:rPr>
                      <m:t>和</m:t>
                    </m:r>
                    <m:r>
                      <a:rPr lang="en-US" altLang="zh-CN" sz="2400" i="1" dirty="0" smtClean="0">
                        <a:latin typeface="Cambria Math"/>
                        <a:ea typeface="宋体" charset="-122"/>
                      </a:rPr>
                      <m:t>1≤</m:t>
                    </m:r>
                    <m:r>
                      <a:rPr lang="en-US" altLang="zh-CN" sz="2400" i="1" dirty="0" smtClean="0">
                        <a:latin typeface="Cambria Math"/>
                        <a:ea typeface="宋体" charset="-122"/>
                      </a:rPr>
                      <m:t>𝑗</m:t>
                    </m:r>
                    <m:r>
                      <a:rPr lang="en-US" altLang="zh-CN" sz="2400" i="1" dirty="0" smtClean="0">
                        <a:latin typeface="Cambria Math"/>
                        <a:ea typeface="宋体" charset="-122"/>
                      </a:rPr>
                      <m:t>≤</m:t>
                    </m:r>
                    <m:r>
                      <a:rPr lang="en-US" altLang="zh-CN" sz="2400" i="1" dirty="0" smtClean="0">
                        <a:latin typeface="Cambria Math"/>
                        <a:ea typeface="宋体" charset="-122"/>
                      </a:rPr>
                      <m:t>𝑚</m:t>
                    </m:r>
                  </m:oMath>
                </a14:m>
                <a:r>
                  <a:rPr lang="en-US" altLang="zh-CN" sz="2400" dirty="0" smtClean="0">
                    <a:ea typeface="宋体" charset="-122"/>
                  </a:rPr>
                  <a:t> </a:t>
                </a:r>
                <a:r>
                  <a:rPr lang="zh-CN" altLang="en-US" sz="2400" dirty="0" smtClean="0">
                    <a:ea typeface="宋体" charset="-122"/>
                  </a:rPr>
                  <a:t>，</a:t>
                </a:r>
              </a:p>
              <a:p>
                <a:pPr algn="ctr" eaLnBrk="1" hangingPunct="1">
                  <a:buFontTx/>
                  <a:buNone/>
                </a:pPr>
                <a:endParaRPr lang="en-US" altLang="zh-CN" sz="1200" dirty="0" smtClean="0">
                  <a:ea typeface="宋体" charset="-122"/>
                </a:endParaRPr>
              </a:p>
              <a:p>
                <a:pPr algn="ctr" eaLnBrk="1" hangingPunct="1">
                  <a:buFontTx/>
                  <a:buNone/>
                </a:pPr>
                <a:r>
                  <a:rPr lang="en-US" altLang="zh-CN" sz="2400" dirty="0" smtClean="0">
                    <a:ea typeface="宋体" charset="-122"/>
                  </a:rPr>
                  <a:t>=</a:t>
                </a:r>
                <a:r>
                  <a:rPr lang="en-US" altLang="zh-CN" sz="2400" i="1" dirty="0" smtClean="0">
                    <a:ea typeface="宋体" charset="-122"/>
                  </a:rPr>
                  <a:t>C</a:t>
                </a:r>
                <a:r>
                  <a:rPr lang="zh-CN" altLang="en-US" sz="2400" dirty="0" smtClean="0">
                    <a:ea typeface="宋体" charset="-122"/>
                  </a:rPr>
                  <a:t>，</a:t>
                </a:r>
              </a:p>
            </p:txBody>
          </p:sp>
        </mc:Choice>
        <mc:Fallback xmlns="">
          <p:sp>
            <p:nvSpPr>
              <p:cNvPr id="63496"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3"/>
                <a:stretch>
                  <a:fillRect l="-1259" t="-1677" b="-2194"/>
                </a:stretch>
              </a:blipFill>
            </p:spPr>
            <p:txBody>
              <a:bodyPr/>
              <a:lstStyle/>
              <a:p>
                <a:r>
                  <a:rPr lang="zh-CN" altLang="en-US">
                    <a:noFill/>
                  </a:rPr>
                  <a:t> </a:t>
                </a:r>
              </a:p>
            </p:txBody>
          </p:sp>
        </mc:Fallback>
      </mc:AlternateContent>
      <p:sp>
        <p:nvSpPr>
          <p:cNvPr id="63497" name="日期占位符 3"/>
          <p:cNvSpPr>
            <a:spLocks noGrp="1"/>
          </p:cNvSpPr>
          <p:nvPr>
            <p:ph type="dt" sz="quarter" idx="10"/>
          </p:nvPr>
        </p:nvSpPr>
        <p:spPr>
          <a:noFill/>
        </p:spPr>
        <p:txBody>
          <a:bodyPr/>
          <a:lstStyle/>
          <a:p>
            <a:fld id="{E4F12641-CB14-4816-BAA9-ECDBD7F88EA4}" type="datetime1">
              <a:rPr lang="zh-CN" altLang="en-US" smtClean="0">
                <a:ea typeface="宋体" charset="-122"/>
              </a:rPr>
              <a:pPr/>
              <a:t>2018/11/13</a:t>
            </a:fld>
            <a:endParaRPr lang="en-US" altLang="zh-CN" smtClean="0">
              <a:ea typeface="宋体" charset="-122"/>
            </a:endParaRPr>
          </a:p>
        </p:txBody>
      </p:sp>
      <p:sp>
        <p:nvSpPr>
          <p:cNvPr id="6349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63499" name="灯片编号占位符 5"/>
          <p:cNvSpPr>
            <a:spLocks noGrp="1"/>
          </p:cNvSpPr>
          <p:nvPr>
            <p:ph type="sldNum" sz="quarter" idx="12"/>
          </p:nvPr>
        </p:nvSpPr>
        <p:spPr>
          <a:noFill/>
        </p:spPr>
        <p:txBody>
          <a:bodyPr/>
          <a:lstStyle/>
          <a:p>
            <a:fld id="{DBE63A24-725A-4E00-8406-0FE6AA5FCDC9}" type="slidenum">
              <a:rPr lang="en-US" altLang="zh-CN" smtClean="0">
                <a:ea typeface="宋体" charset="-122"/>
              </a:rPr>
              <a:pPr/>
              <a:t>44</a:t>
            </a:fld>
            <a:endParaRPr lang="en-US" altLang="zh-CN" smtClean="0">
              <a:ea typeface="宋体" charset="-122"/>
            </a:endParaRPr>
          </a:p>
        </p:txBody>
      </p:sp>
      <p:graphicFrame>
        <p:nvGraphicFramePr>
          <p:cNvPr id="63490" name="Object 4"/>
          <p:cNvGraphicFramePr>
            <a:graphicFrameLocks noChangeAspect="1"/>
          </p:cNvGraphicFramePr>
          <p:nvPr/>
        </p:nvGraphicFramePr>
        <p:xfrm>
          <a:off x="1066800" y="2590800"/>
          <a:ext cx="3810000" cy="915988"/>
        </p:xfrm>
        <a:graphic>
          <a:graphicData uri="http://schemas.openxmlformats.org/presentationml/2006/ole">
            <mc:AlternateContent xmlns:mc="http://schemas.openxmlformats.org/markup-compatibility/2006">
              <mc:Choice xmlns:v="urn:schemas-microsoft-com:vml" Requires="v">
                <p:oleObj spid="_x0000_s64355" r:id="rId4" imgW="1892905" imgH="457380" progId="Equation.DSMT4">
                  <p:embed/>
                </p:oleObj>
              </mc:Choice>
              <mc:Fallback>
                <p:oleObj r:id="rId4" imgW="1892905" imgH="45738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590800"/>
                        <a:ext cx="3810000" cy="915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1" name="Object 6"/>
          <p:cNvGraphicFramePr>
            <a:graphicFrameLocks noChangeAspect="1"/>
          </p:cNvGraphicFramePr>
          <p:nvPr/>
        </p:nvGraphicFramePr>
        <p:xfrm>
          <a:off x="4953000" y="2514600"/>
          <a:ext cx="4191000" cy="936625"/>
        </p:xfrm>
        <a:graphic>
          <a:graphicData uri="http://schemas.openxmlformats.org/presentationml/2006/ole">
            <mc:AlternateContent xmlns:mc="http://schemas.openxmlformats.org/markup-compatibility/2006">
              <mc:Choice xmlns:v="urn:schemas-microsoft-com:vml" Requires="v">
                <p:oleObj spid="_x0000_s64356" r:id="rId6" imgW="1994465" imgH="444415" progId="Equation.DSMT4">
                  <p:embed/>
                </p:oleObj>
              </mc:Choice>
              <mc:Fallback>
                <p:oleObj r:id="rId6" imgW="1994465" imgH="444415"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2514600"/>
                        <a:ext cx="419100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2" name="Object 8"/>
          <p:cNvGraphicFramePr>
            <a:graphicFrameLocks noChangeAspect="1"/>
          </p:cNvGraphicFramePr>
          <p:nvPr/>
        </p:nvGraphicFramePr>
        <p:xfrm>
          <a:off x="1143000" y="3352800"/>
          <a:ext cx="4343400" cy="992188"/>
        </p:xfrm>
        <a:graphic>
          <a:graphicData uri="http://schemas.openxmlformats.org/presentationml/2006/ole">
            <mc:AlternateContent xmlns:mc="http://schemas.openxmlformats.org/markup-compatibility/2006">
              <mc:Choice xmlns:v="urn:schemas-microsoft-com:vml" Requires="v">
                <p:oleObj spid="_x0000_s64357" r:id="rId8" imgW="2058210" imgH="469985" progId="Equation.DSMT4">
                  <p:embed/>
                </p:oleObj>
              </mc:Choice>
              <mc:Fallback>
                <p:oleObj r:id="rId8" imgW="2058210" imgH="469985"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3352800"/>
                        <a:ext cx="4343400" cy="99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3" name="Object 10"/>
          <p:cNvGraphicFramePr>
            <a:graphicFrameLocks noChangeAspect="1"/>
          </p:cNvGraphicFramePr>
          <p:nvPr/>
        </p:nvGraphicFramePr>
        <p:xfrm>
          <a:off x="1066800" y="4191000"/>
          <a:ext cx="4267200" cy="862013"/>
        </p:xfrm>
        <a:graphic>
          <a:graphicData uri="http://schemas.openxmlformats.org/presentationml/2006/ole">
            <mc:AlternateContent xmlns:mc="http://schemas.openxmlformats.org/markup-compatibility/2006">
              <mc:Choice xmlns:v="urn:schemas-microsoft-com:vml" Requires="v">
                <p:oleObj spid="_x0000_s64358" r:id="rId10" imgW="2184980" imgH="444415" progId="Equation.DSMT4">
                  <p:embed/>
                </p:oleObj>
              </mc:Choice>
              <mc:Fallback>
                <p:oleObj r:id="rId10" imgW="2184980" imgH="444415"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800" y="4191000"/>
                        <a:ext cx="4267200"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4" name="Object 12"/>
          <p:cNvGraphicFramePr>
            <a:graphicFrameLocks noChangeAspect="1"/>
          </p:cNvGraphicFramePr>
          <p:nvPr/>
        </p:nvGraphicFramePr>
        <p:xfrm>
          <a:off x="2514600" y="5562600"/>
          <a:ext cx="1676400" cy="1039813"/>
        </p:xfrm>
        <a:graphic>
          <a:graphicData uri="http://schemas.openxmlformats.org/presentationml/2006/ole">
            <mc:AlternateContent xmlns:mc="http://schemas.openxmlformats.org/markup-compatibility/2006">
              <mc:Choice xmlns:v="urn:schemas-microsoft-com:vml" Requires="v">
                <p:oleObj spid="_x0000_s64359" r:id="rId12" imgW="754210" imgH="472979" progId="Equation.DSMT4">
                  <p:embed/>
                </p:oleObj>
              </mc:Choice>
              <mc:Fallback>
                <p:oleObj r:id="rId12" imgW="754210" imgH="472979"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4600" y="5562600"/>
                        <a:ext cx="1676400" cy="103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8"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64519" name="内容占位符 2"/>
              <p:cNvSpPr>
                <a:spLocks noGrp="1"/>
              </p:cNvSpPr>
              <p:nvPr>
                <p:ph idx="1"/>
              </p:nvPr>
            </p:nvSpPr>
            <p:spPr>
              <a:xfrm>
                <a:off x="457200" y="1752600"/>
                <a:ext cx="8229600" cy="4495800"/>
              </a:xfrm>
            </p:spPr>
            <p:txBody>
              <a:bodyPr/>
              <a:lstStyle/>
              <a:p>
                <a:pPr eaLnBrk="1" hangingPunct="1">
                  <a:buFont typeface="Wingdings" pitchFamily="2" charset="2"/>
                  <a:buNone/>
                </a:pPr>
                <a14:m>
                  <m:oMath xmlns:m="http://schemas.openxmlformats.org/officeDocument/2006/math">
                    <m:r>
                      <a:rPr lang="en-US" altLang="zh-CN" i="1" dirty="0" smtClean="0">
                        <a:latin typeface="Cambria Math"/>
                        <a:ea typeface="宋体" charset="-122"/>
                      </a:rPr>
                      <m:t>𝐶</m:t>
                    </m:r>
                  </m:oMath>
                </a14:m>
                <a:r>
                  <a:rPr lang="zh-CN" altLang="en-US" dirty="0" smtClean="0">
                    <a:ea typeface="宋体" charset="-122"/>
                  </a:rPr>
                  <a:t>是一个常数。因为</a:t>
                </a: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r>
                  <a:rPr lang="zh-CN" altLang="en-US" dirty="0" smtClean="0">
                    <a:ea typeface="宋体" charset="-122"/>
                  </a:rPr>
                  <a:t>所以</a:t>
                </a:r>
                <a14:m>
                  <m:oMath xmlns:m="http://schemas.openxmlformats.org/officeDocument/2006/math">
                    <m:r>
                      <a:rPr lang="en-US" altLang="zh-CN" i="1" dirty="0" smtClean="0">
                        <a:latin typeface="Cambria Math"/>
                        <a:ea typeface="宋体" charset="-122"/>
                      </a:rPr>
                      <m:t>𝐶</m:t>
                    </m:r>
                    <m:r>
                      <a:rPr lang="zh-CN" altLang="en-US" i="1" dirty="0" smtClean="0">
                        <a:latin typeface="Cambria Math"/>
                        <a:ea typeface="宋体" charset="-122"/>
                      </a:rPr>
                      <m:t>＝</m:t>
                    </m:r>
                    <m:r>
                      <a:rPr lang="en-US" altLang="zh-CN" i="1" dirty="0" smtClean="0">
                        <a:latin typeface="Cambria Math"/>
                        <a:ea typeface="宋体" charset="-122"/>
                      </a:rPr>
                      <m:t>1</m:t>
                    </m:r>
                  </m:oMath>
                </a14:m>
                <a:r>
                  <a:rPr lang="zh-CN" altLang="en-US" dirty="0" smtClean="0">
                    <a:ea typeface="宋体" charset="-122"/>
                  </a:rPr>
                  <a:t>，即对任意的</a:t>
                </a:r>
                <a14:m>
                  <m:oMath xmlns:m="http://schemas.openxmlformats.org/officeDocument/2006/math">
                    <m:r>
                      <a:rPr lang="en-US" altLang="zh-CN" i="1" dirty="0" smtClean="0">
                        <a:latin typeface="Cambria Math"/>
                        <a:ea typeface="宋体" charset="-122"/>
                      </a:rPr>
                      <m:t>1≤</m:t>
                    </m:r>
                    <m:r>
                      <a:rPr lang="en-US" altLang="zh-CN" i="1" dirty="0" smtClean="0">
                        <a:latin typeface="Cambria Math"/>
                        <a:ea typeface="宋体" charset="-122"/>
                      </a:rPr>
                      <m:t>𝑖</m:t>
                    </m:r>
                    <m:r>
                      <a:rPr lang="en-US" altLang="zh-CN" i="1" dirty="0" smtClean="0">
                        <a:latin typeface="Cambria Math"/>
                        <a:ea typeface="宋体" charset="-122"/>
                      </a:rPr>
                      <m:t>≤</m:t>
                    </m:r>
                    <m:r>
                      <a:rPr lang="en-US" altLang="zh-CN" i="1" dirty="0" smtClean="0">
                        <a:latin typeface="Cambria Math"/>
                        <a:ea typeface="宋体" charset="-122"/>
                      </a:rPr>
                      <m:t>𝑛</m:t>
                    </m:r>
                    <m:r>
                      <a:rPr lang="zh-CN" altLang="en-US" i="1" dirty="0" smtClean="0">
                        <a:latin typeface="Cambria Math"/>
                        <a:ea typeface="宋体" charset="-122"/>
                      </a:rPr>
                      <m:t>和</m:t>
                    </m:r>
                    <m:r>
                      <a:rPr lang="en-US" altLang="zh-CN" i="1" dirty="0" smtClean="0">
                        <a:latin typeface="Cambria Math"/>
                        <a:ea typeface="宋体" charset="-122"/>
                      </a:rPr>
                      <m:t>1≤</m:t>
                    </m:r>
                    <m:r>
                      <a:rPr lang="en-US" altLang="zh-CN" i="1" dirty="0" smtClean="0">
                        <a:latin typeface="Cambria Math"/>
                        <a:ea typeface="宋体" charset="-122"/>
                      </a:rPr>
                      <m:t>𝑗</m:t>
                    </m:r>
                    <m:r>
                      <a:rPr lang="en-US" altLang="zh-CN" i="1" dirty="0" smtClean="0">
                        <a:latin typeface="Cambria Math"/>
                        <a:ea typeface="宋体" charset="-122"/>
                      </a:rPr>
                      <m:t>≤</m:t>
                    </m:r>
                    <m:r>
                      <a:rPr lang="en-US" altLang="zh-CN" i="1" dirty="0" smtClean="0">
                        <a:latin typeface="Cambria Math"/>
                        <a:ea typeface="宋体" charset="-122"/>
                      </a:rPr>
                      <m:t>𝑚</m:t>
                    </m:r>
                  </m:oMath>
                </a14:m>
                <a:r>
                  <a:rPr lang="zh-CN" altLang="en-US" dirty="0" smtClean="0">
                    <a:ea typeface="宋体" charset="-122"/>
                  </a:rPr>
                  <a:t>，</a:t>
                </a: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r>
                  <a:rPr lang="zh-CN" altLang="en-US" dirty="0" smtClean="0">
                    <a:ea typeface="宋体" charset="-122"/>
                  </a:rPr>
                  <a:t>因此，当且仅当</a:t>
                </a:r>
                <a14:m>
                  <m:oMath xmlns:m="http://schemas.openxmlformats.org/officeDocument/2006/math">
                    <m:r>
                      <a:rPr lang="en-US" altLang="zh-CN" i="1" dirty="0" smtClean="0">
                        <a:latin typeface="Cambria Math"/>
                        <a:ea typeface="宋体" charset="-122"/>
                      </a:rPr>
                      <m:t>𝑋</m:t>
                    </m:r>
                    <m:r>
                      <a:rPr lang="zh-CN" altLang="en-US" i="1" dirty="0" smtClean="0">
                        <a:latin typeface="Cambria Math"/>
                        <a:ea typeface="宋体" charset="-122"/>
                      </a:rPr>
                      <m:t>与</m:t>
                    </m:r>
                    <m:r>
                      <a:rPr lang="en-US" altLang="zh-CN" i="1" dirty="0" smtClean="0">
                        <a:latin typeface="Cambria Math"/>
                        <a:ea typeface="宋体" charset="-122"/>
                      </a:rPr>
                      <m:t>𝑌</m:t>
                    </m:r>
                  </m:oMath>
                </a14:m>
                <a:r>
                  <a:rPr lang="zh-CN" altLang="en-US" dirty="0" smtClean="0">
                    <a:ea typeface="宋体" charset="-122"/>
                  </a:rPr>
                  <a:t>相互独立等号成立，命题得证。</a:t>
                </a:r>
              </a:p>
            </p:txBody>
          </p:sp>
        </mc:Choice>
        <mc:Fallback xmlns="">
          <p:sp>
            <p:nvSpPr>
              <p:cNvPr id="64519" name="内容占位符 2"/>
              <p:cNvSpPr>
                <a:spLocks noGrp="1" noRot="1" noChangeAspect="1" noMove="1" noResize="1" noEditPoints="1" noAdjustHandles="1" noChangeArrowheads="1" noChangeShapeType="1" noTextEdit="1"/>
              </p:cNvSpPr>
              <p:nvPr>
                <p:ph idx="1"/>
              </p:nvPr>
            </p:nvSpPr>
            <p:spPr>
              <a:xfrm>
                <a:off x="457200" y="1752600"/>
                <a:ext cx="8229600" cy="4495800"/>
              </a:xfrm>
              <a:blipFill rotWithShape="1">
                <a:blip r:embed="rId3"/>
                <a:stretch>
                  <a:fillRect l="-1481" t="-1764" r="-5852"/>
                </a:stretch>
              </a:blipFill>
            </p:spPr>
            <p:txBody>
              <a:bodyPr/>
              <a:lstStyle/>
              <a:p>
                <a:r>
                  <a:rPr lang="zh-CN" altLang="en-US">
                    <a:noFill/>
                  </a:rPr>
                  <a:t> </a:t>
                </a:r>
              </a:p>
            </p:txBody>
          </p:sp>
        </mc:Fallback>
      </mc:AlternateContent>
      <p:sp>
        <p:nvSpPr>
          <p:cNvPr id="64520" name="日期占位符 3"/>
          <p:cNvSpPr>
            <a:spLocks noGrp="1"/>
          </p:cNvSpPr>
          <p:nvPr>
            <p:ph type="dt" sz="quarter" idx="10"/>
          </p:nvPr>
        </p:nvSpPr>
        <p:spPr>
          <a:noFill/>
        </p:spPr>
        <p:txBody>
          <a:bodyPr/>
          <a:lstStyle/>
          <a:p>
            <a:fld id="{9279DEB5-DAA0-4612-A20C-99D375ADFC1D}" type="datetime1">
              <a:rPr lang="zh-CN" altLang="en-US" smtClean="0">
                <a:ea typeface="宋体" charset="-122"/>
              </a:rPr>
              <a:pPr/>
              <a:t>2018/11/13</a:t>
            </a:fld>
            <a:endParaRPr lang="en-US" altLang="zh-CN" smtClean="0">
              <a:ea typeface="宋体" charset="-122"/>
            </a:endParaRPr>
          </a:p>
        </p:txBody>
      </p:sp>
      <p:sp>
        <p:nvSpPr>
          <p:cNvPr id="64521"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64522" name="灯片编号占位符 5"/>
          <p:cNvSpPr>
            <a:spLocks noGrp="1"/>
          </p:cNvSpPr>
          <p:nvPr>
            <p:ph type="sldNum" sz="quarter" idx="12"/>
          </p:nvPr>
        </p:nvSpPr>
        <p:spPr>
          <a:noFill/>
        </p:spPr>
        <p:txBody>
          <a:bodyPr/>
          <a:lstStyle/>
          <a:p>
            <a:fld id="{B21E1C24-819A-4094-9226-5D18B30B85B5}" type="slidenum">
              <a:rPr lang="en-US" altLang="zh-CN" smtClean="0">
                <a:ea typeface="宋体" charset="-122"/>
              </a:rPr>
              <a:pPr/>
              <a:t>45</a:t>
            </a:fld>
            <a:endParaRPr lang="en-US" altLang="zh-CN" smtClean="0">
              <a:ea typeface="宋体" charset="-122"/>
            </a:endParaRPr>
          </a:p>
        </p:txBody>
      </p:sp>
      <p:graphicFrame>
        <p:nvGraphicFramePr>
          <p:cNvPr id="64514" name="Object 4"/>
          <p:cNvGraphicFramePr>
            <a:graphicFrameLocks noChangeAspect="1"/>
          </p:cNvGraphicFramePr>
          <p:nvPr/>
        </p:nvGraphicFramePr>
        <p:xfrm>
          <a:off x="1981200" y="2209800"/>
          <a:ext cx="1981200" cy="941388"/>
        </p:xfrm>
        <a:graphic>
          <a:graphicData uri="http://schemas.openxmlformats.org/presentationml/2006/ole">
            <mc:AlternateContent xmlns:mc="http://schemas.openxmlformats.org/markup-compatibility/2006">
              <mc:Choice xmlns:v="urn:schemas-microsoft-com:vml" Requires="v">
                <p:oleObj spid="_x0000_s65034" r:id="rId4" imgW="945546" imgH="447217" progId="Equation.DSMT4">
                  <p:embed/>
                </p:oleObj>
              </mc:Choice>
              <mc:Fallback>
                <p:oleObj r:id="rId4" imgW="945546" imgH="447217"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209800"/>
                        <a:ext cx="1981200" cy="94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5" name="Object 6"/>
          <p:cNvGraphicFramePr>
            <a:graphicFrameLocks noChangeAspect="1"/>
          </p:cNvGraphicFramePr>
          <p:nvPr/>
        </p:nvGraphicFramePr>
        <p:xfrm>
          <a:off x="3962400" y="2209800"/>
          <a:ext cx="2819400" cy="884238"/>
        </p:xfrm>
        <a:graphic>
          <a:graphicData uri="http://schemas.openxmlformats.org/presentationml/2006/ole">
            <mc:AlternateContent xmlns:mc="http://schemas.openxmlformats.org/markup-compatibility/2006">
              <mc:Choice xmlns:v="urn:schemas-microsoft-com:vml" Requires="v">
                <p:oleObj spid="_x0000_s65035" r:id="rId6" imgW="1414412" imgH="445820" progId="Equation.DSMT4">
                  <p:embed/>
                </p:oleObj>
              </mc:Choice>
              <mc:Fallback>
                <p:oleObj r:id="rId6" imgW="1414412" imgH="44582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2209800"/>
                        <a:ext cx="2819400"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7" name="Object 8"/>
          <p:cNvGraphicFramePr>
            <a:graphicFrameLocks noChangeAspect="1"/>
          </p:cNvGraphicFramePr>
          <p:nvPr/>
        </p:nvGraphicFramePr>
        <p:xfrm>
          <a:off x="2590800" y="4038600"/>
          <a:ext cx="3048000" cy="519113"/>
        </p:xfrm>
        <a:graphic>
          <a:graphicData uri="http://schemas.openxmlformats.org/presentationml/2006/ole">
            <mc:AlternateContent xmlns:mc="http://schemas.openxmlformats.org/markup-compatibility/2006">
              <mc:Choice xmlns:v="urn:schemas-microsoft-com:vml" Requires="v">
                <p:oleObj spid="_x0000_s65036" r:id="rId8" imgW="1405541" imgH="242775" progId="Equation.DSMT4">
                  <p:embed/>
                </p:oleObj>
              </mc:Choice>
              <mc:Fallback>
                <p:oleObj r:id="rId8" imgW="1405541" imgH="242775"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4038600"/>
                        <a:ext cx="3048000"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65546" name="内容占位符 2"/>
              <p:cNvSpPr>
                <a:spLocks noGrp="1"/>
              </p:cNvSpPr>
              <p:nvPr>
                <p:ph idx="1"/>
              </p:nvPr>
            </p:nvSpPr>
            <p:spPr/>
            <p:txBody>
              <a:bodyPr/>
              <a:lstStyle/>
              <a:p>
                <a:pPr eaLnBrk="1" hangingPunct="1">
                  <a:buFont typeface="Wingdings" pitchFamily="2" charset="2"/>
                  <a:buNone/>
                </a:pPr>
                <a:r>
                  <a:rPr lang="zh-CN" altLang="en-US" sz="2400" b="1" dirty="0" smtClean="0">
                    <a:solidFill>
                      <a:srgbClr val="FF0000"/>
                    </a:solidFill>
                    <a:ea typeface="宋体" charset="-122"/>
                  </a:rPr>
                  <a:t>性质</a:t>
                </a:r>
                <a:r>
                  <a:rPr lang="en-US" altLang="zh-CN" sz="2400" b="1" dirty="0" smtClean="0">
                    <a:solidFill>
                      <a:srgbClr val="FF0000"/>
                    </a:solidFill>
                    <a:ea typeface="宋体" charset="-122"/>
                  </a:rPr>
                  <a:t>6</a:t>
                </a:r>
                <a:r>
                  <a:rPr lang="zh-CN" altLang="en-US" sz="2400" b="1" dirty="0" smtClean="0">
                    <a:solidFill>
                      <a:srgbClr val="FF0000"/>
                    </a:solidFill>
                    <a:ea typeface="宋体" charset="-122"/>
                  </a:rPr>
                  <a:t>：</a:t>
                </a:r>
                <a14:m>
                  <m:oMath xmlns:m="http://schemas.openxmlformats.org/officeDocument/2006/math">
                    <m:r>
                      <a:rPr lang="en-US" altLang="zh-CN" sz="2400" b="1" i="1" dirty="0" smtClean="0">
                        <a:solidFill>
                          <a:srgbClr val="FF0000"/>
                        </a:solidFill>
                        <a:latin typeface="Cambria Math"/>
                        <a:ea typeface="宋体" charset="-122"/>
                      </a:rPr>
                      <m:t>𝑯</m:t>
                    </m:r>
                    <m:r>
                      <a:rPr lang="en-US" altLang="zh-CN"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𝑿</m:t>
                    </m:r>
                    <m:r>
                      <a:rPr lang="en-US" altLang="zh-CN" sz="2400" b="1" i="1" dirty="0" smtClean="0">
                        <a:solidFill>
                          <a:srgbClr val="FF0000"/>
                        </a:solidFill>
                        <a:latin typeface="Cambria Math"/>
                        <a:ea typeface="宋体" charset="-122"/>
                      </a:rPr>
                      <m:t>, </m:t>
                    </m:r>
                    <m:r>
                      <a:rPr lang="en-US" altLang="zh-CN" sz="2400" b="1" i="1" dirty="0" smtClean="0">
                        <a:solidFill>
                          <a:srgbClr val="FF0000"/>
                        </a:solidFill>
                        <a:latin typeface="Cambria Math"/>
                        <a:ea typeface="宋体" charset="-122"/>
                      </a:rPr>
                      <m:t>𝒀</m:t>
                    </m:r>
                    <m:r>
                      <a:rPr lang="en-US" altLang="zh-CN" sz="2400" b="1" i="1" dirty="0" smtClean="0">
                        <a:solidFill>
                          <a:srgbClr val="FF0000"/>
                        </a:solidFill>
                        <a:latin typeface="Cambria Math"/>
                        <a:ea typeface="宋体" charset="-122"/>
                      </a:rPr>
                      <m:t>)</m:t>
                    </m:r>
                    <m:r>
                      <a:rPr lang="zh-CN" altLang="en-US"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𝑯</m:t>
                    </m:r>
                    <m:r>
                      <a:rPr lang="en-US" altLang="zh-CN"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𝒀</m:t>
                    </m:r>
                    <m:r>
                      <a:rPr lang="en-US" altLang="zh-CN" sz="2400" b="1" i="1" dirty="0" smtClean="0">
                        <a:solidFill>
                          <a:srgbClr val="FF0000"/>
                        </a:solidFill>
                        <a:latin typeface="Cambria Math"/>
                        <a:ea typeface="宋体" charset="-122"/>
                      </a:rPr>
                      <m:t>)</m:t>
                    </m:r>
                    <m:r>
                      <a:rPr lang="zh-CN" altLang="en-US"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𝑯</m:t>
                    </m:r>
                    <m:r>
                      <a:rPr lang="en-US" altLang="zh-CN"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𝑿</m:t>
                    </m:r>
                    <m:r>
                      <a:rPr lang="en-US" altLang="zh-CN"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𝒀</m:t>
                    </m:r>
                    <m:r>
                      <a:rPr lang="en-US" altLang="zh-CN" sz="2400" b="1" i="1" dirty="0" smtClean="0">
                        <a:solidFill>
                          <a:srgbClr val="FF0000"/>
                        </a:solidFill>
                        <a:latin typeface="Cambria Math"/>
                        <a:ea typeface="宋体" charset="-122"/>
                      </a:rPr>
                      <m:t>)</m:t>
                    </m:r>
                    <m:r>
                      <a:rPr lang="zh-CN" altLang="en-US"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𝑯</m:t>
                    </m:r>
                    <m:r>
                      <a:rPr lang="en-US" altLang="zh-CN"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𝑿</m:t>
                    </m:r>
                    <m:r>
                      <a:rPr lang="en-US" altLang="zh-CN" sz="2400" b="1" i="1" dirty="0" smtClean="0">
                        <a:solidFill>
                          <a:srgbClr val="FF0000"/>
                        </a:solidFill>
                        <a:latin typeface="Cambria Math"/>
                        <a:ea typeface="宋体" charset="-122"/>
                      </a:rPr>
                      <m:t>)</m:t>
                    </m:r>
                    <m:r>
                      <a:rPr lang="zh-CN" altLang="en-US"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𝑯</m:t>
                    </m:r>
                    <m:r>
                      <a:rPr lang="en-US" altLang="zh-CN"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𝒀</m:t>
                    </m:r>
                    <m:r>
                      <a:rPr lang="en-US" altLang="zh-CN" sz="2400" b="1" i="1" dirty="0" smtClean="0">
                        <a:solidFill>
                          <a:srgbClr val="FF0000"/>
                        </a:solidFill>
                        <a:latin typeface="Cambria Math"/>
                        <a:ea typeface="宋体" charset="-122"/>
                      </a:rPr>
                      <m:t>/</m:t>
                    </m:r>
                    <m:r>
                      <a:rPr lang="en-US" altLang="zh-CN" sz="2400" b="1" i="1" dirty="0" smtClean="0">
                        <a:solidFill>
                          <a:srgbClr val="FF0000"/>
                        </a:solidFill>
                        <a:latin typeface="Cambria Math"/>
                        <a:ea typeface="宋体" charset="-122"/>
                      </a:rPr>
                      <m:t>𝑿</m:t>
                    </m:r>
                    <m:r>
                      <a:rPr lang="en-US" altLang="zh-CN" sz="2400" b="1" i="1" dirty="0" smtClean="0">
                        <a:solidFill>
                          <a:srgbClr val="FF0000"/>
                        </a:solidFill>
                        <a:latin typeface="Cambria Math"/>
                        <a:ea typeface="宋体" charset="-122"/>
                      </a:rPr>
                      <m:t>)</m:t>
                    </m:r>
                  </m:oMath>
                </a14:m>
                <a:endParaRPr lang="en-US" altLang="zh-CN" sz="2400" b="1" dirty="0" smtClean="0">
                  <a:solidFill>
                    <a:srgbClr val="FF0000"/>
                  </a:solidFill>
                  <a:ea typeface="宋体" charset="-122"/>
                </a:endParaRPr>
              </a:p>
              <a:p>
                <a:pPr eaLnBrk="1" hangingPunct="1">
                  <a:buFontTx/>
                  <a:buNone/>
                </a:pPr>
                <a:r>
                  <a:rPr lang="zh-CN" altLang="en-US" sz="2400" dirty="0" smtClean="0">
                    <a:ea typeface="宋体" charset="-122"/>
                  </a:rPr>
                  <a:t>证明</a:t>
                </a:r>
                <a:r>
                  <a:rPr lang="zh-CN" altLang="en-US" dirty="0" smtClean="0">
                    <a:ea typeface="宋体" charset="-122"/>
                  </a:rPr>
                  <a:t> ：</a:t>
                </a: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buFont typeface="Wingdings" pitchFamily="2" charset="2"/>
                  <a:buNone/>
                </a:pPr>
                <a:r>
                  <a:rPr lang="zh-CN" altLang="en-US" dirty="0" smtClean="0">
                    <a:ea typeface="宋体" charset="-122"/>
                  </a:rPr>
                  <a:t>   </a:t>
                </a:r>
                <a:r>
                  <a:rPr lang="zh-CN" altLang="en-US" sz="2400" dirty="0" smtClean="0">
                    <a:ea typeface="宋体" charset="-122"/>
                  </a:rPr>
                  <a:t>同理可证明</a:t>
                </a:r>
                <a14:m>
                  <m:oMath xmlns:m="http://schemas.openxmlformats.org/officeDocument/2006/math">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𝑋</m:t>
                    </m:r>
                    <m:r>
                      <a:rPr lang="en-US" altLang="zh-CN" sz="2400" i="1" dirty="0" smtClean="0">
                        <a:latin typeface="Cambria Math"/>
                        <a:ea typeface="宋体" charset="-122"/>
                      </a:rPr>
                      <m:t>, </m:t>
                    </m:r>
                    <m:r>
                      <a:rPr lang="en-US" altLang="zh-CN" sz="2400" i="1" dirty="0" smtClean="0">
                        <a:latin typeface="Cambria Math"/>
                        <a:ea typeface="宋体" charset="-122"/>
                      </a:rPr>
                      <m:t>𝑌</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𝑋</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𝑌</m:t>
                    </m:r>
                    <m:r>
                      <a:rPr lang="en-US" altLang="zh-CN" sz="2400" i="1" dirty="0" smtClean="0">
                        <a:latin typeface="Cambria Math"/>
                        <a:ea typeface="宋体" charset="-122"/>
                      </a:rPr>
                      <m:t> / </m:t>
                    </m:r>
                    <m:r>
                      <a:rPr lang="en-US" altLang="zh-CN" sz="2400" i="1" dirty="0" smtClean="0">
                        <a:latin typeface="Cambria Math"/>
                        <a:ea typeface="宋体" charset="-122"/>
                      </a:rPr>
                      <m:t>𝑋</m:t>
                    </m:r>
                    <m:r>
                      <a:rPr lang="en-US" altLang="zh-CN" sz="2400" i="1" dirty="0" smtClean="0">
                        <a:latin typeface="Cambria Math"/>
                        <a:ea typeface="宋体" charset="-122"/>
                      </a:rPr>
                      <m:t>)</m:t>
                    </m:r>
                  </m:oMath>
                </a14:m>
                <a:endParaRPr lang="zh-CN" altLang="en-US" sz="2400" dirty="0" smtClean="0">
                  <a:ea typeface="宋体" charset="-122"/>
                </a:endParaRPr>
              </a:p>
            </p:txBody>
          </p:sp>
        </mc:Choice>
        <mc:Fallback xmlns="">
          <p:sp>
            <p:nvSpPr>
              <p:cNvPr id="65546" name="内容占位符 2"/>
              <p:cNvSpPr>
                <a:spLocks noGrp="1" noRot="1" noChangeAspect="1" noMove="1" noResize="1" noEditPoints="1" noAdjustHandles="1" noChangeArrowheads="1" noChangeShapeType="1" noTextEdit="1"/>
              </p:cNvSpPr>
              <p:nvPr>
                <p:ph idx="1"/>
              </p:nvPr>
            </p:nvSpPr>
            <p:spPr>
              <a:blipFill rotWithShape="1">
                <a:blip r:embed="rId3"/>
                <a:stretch>
                  <a:fillRect l="-1111" t="-1491" b="-3659"/>
                </a:stretch>
              </a:blipFill>
            </p:spPr>
            <p:txBody>
              <a:bodyPr/>
              <a:lstStyle/>
              <a:p>
                <a:r>
                  <a:rPr lang="zh-CN" altLang="en-US">
                    <a:noFill/>
                  </a:rPr>
                  <a:t> </a:t>
                </a:r>
              </a:p>
            </p:txBody>
          </p:sp>
        </mc:Fallback>
      </mc:AlternateContent>
      <p:sp>
        <p:nvSpPr>
          <p:cNvPr id="65547" name="日期占位符 3"/>
          <p:cNvSpPr>
            <a:spLocks noGrp="1"/>
          </p:cNvSpPr>
          <p:nvPr>
            <p:ph type="dt" sz="quarter" idx="10"/>
          </p:nvPr>
        </p:nvSpPr>
        <p:spPr>
          <a:noFill/>
        </p:spPr>
        <p:txBody>
          <a:bodyPr/>
          <a:lstStyle/>
          <a:p>
            <a:fld id="{F88EC188-DBFB-45BB-ACCD-69000609E806}" type="datetime1">
              <a:rPr lang="zh-CN" altLang="en-US" smtClean="0">
                <a:ea typeface="宋体" charset="-122"/>
              </a:rPr>
              <a:pPr/>
              <a:t>2018/11/13</a:t>
            </a:fld>
            <a:endParaRPr lang="en-US" altLang="zh-CN" smtClean="0">
              <a:ea typeface="宋体" charset="-122"/>
            </a:endParaRPr>
          </a:p>
        </p:txBody>
      </p:sp>
      <p:sp>
        <p:nvSpPr>
          <p:cNvPr id="6554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65549" name="灯片编号占位符 5"/>
          <p:cNvSpPr>
            <a:spLocks noGrp="1"/>
          </p:cNvSpPr>
          <p:nvPr>
            <p:ph type="sldNum" sz="quarter" idx="12"/>
          </p:nvPr>
        </p:nvSpPr>
        <p:spPr>
          <a:noFill/>
        </p:spPr>
        <p:txBody>
          <a:bodyPr/>
          <a:lstStyle/>
          <a:p>
            <a:fld id="{3F99577F-18F4-4BA9-B819-12591E1EEC2A}" type="slidenum">
              <a:rPr lang="en-US" altLang="zh-CN" smtClean="0">
                <a:ea typeface="宋体" charset="-122"/>
              </a:rPr>
              <a:pPr/>
              <a:t>46</a:t>
            </a:fld>
            <a:endParaRPr lang="en-US" altLang="zh-CN" smtClean="0">
              <a:ea typeface="宋体" charset="-122"/>
            </a:endParaRPr>
          </a:p>
        </p:txBody>
      </p:sp>
      <p:graphicFrame>
        <p:nvGraphicFramePr>
          <p:cNvPr id="65538" name="Object 4"/>
          <p:cNvGraphicFramePr>
            <a:graphicFrameLocks noChangeAspect="1"/>
          </p:cNvGraphicFramePr>
          <p:nvPr/>
        </p:nvGraphicFramePr>
        <p:xfrm>
          <a:off x="2438400" y="3124200"/>
          <a:ext cx="4419600" cy="900113"/>
        </p:xfrm>
        <a:graphic>
          <a:graphicData uri="http://schemas.openxmlformats.org/presentationml/2006/ole">
            <mc:AlternateContent xmlns:mc="http://schemas.openxmlformats.org/markup-compatibility/2006">
              <mc:Choice xmlns:v="urn:schemas-microsoft-com:vml" Requires="v">
                <p:oleObj spid="_x0000_s93373" r:id="rId4" imgW="2337680" imgH="444415" progId="Equation.DSMT4">
                  <p:embed/>
                </p:oleObj>
              </mc:Choice>
              <mc:Fallback>
                <p:oleObj r:id="rId4" imgW="2337680" imgH="444415"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3124200"/>
                        <a:ext cx="4419600"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39" name="Object 6"/>
          <p:cNvGraphicFramePr>
            <a:graphicFrameLocks noChangeAspect="1"/>
          </p:cNvGraphicFramePr>
          <p:nvPr/>
        </p:nvGraphicFramePr>
        <p:xfrm>
          <a:off x="2362200" y="3962400"/>
          <a:ext cx="3124200" cy="835025"/>
        </p:xfrm>
        <a:graphic>
          <a:graphicData uri="http://schemas.openxmlformats.org/presentationml/2006/ole">
            <mc:AlternateContent xmlns:mc="http://schemas.openxmlformats.org/markup-compatibility/2006">
              <mc:Choice xmlns:v="urn:schemas-microsoft-com:vml" Requires="v">
                <p:oleObj spid="_x0000_s93374" r:id="rId6" imgW="1791345" imgH="444415" progId="Equation.DSMT4">
                  <p:embed/>
                </p:oleObj>
              </mc:Choice>
              <mc:Fallback>
                <p:oleObj r:id="rId6" imgW="1791345" imgH="444415"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3962400"/>
                        <a:ext cx="31242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8"/>
          <p:cNvGraphicFramePr>
            <a:graphicFrameLocks noChangeAspect="1"/>
          </p:cNvGraphicFramePr>
          <p:nvPr/>
        </p:nvGraphicFramePr>
        <p:xfrm>
          <a:off x="5486400" y="3962400"/>
          <a:ext cx="3235325" cy="835025"/>
        </p:xfrm>
        <a:graphic>
          <a:graphicData uri="http://schemas.openxmlformats.org/presentationml/2006/ole">
            <mc:AlternateContent xmlns:mc="http://schemas.openxmlformats.org/markup-compatibility/2006">
              <mc:Choice xmlns:v="urn:schemas-microsoft-com:vml" Requires="v">
                <p:oleObj spid="_x0000_s93375" r:id="rId8" imgW="1880300" imgH="444415" progId="Equation.DSMT4">
                  <p:embed/>
                </p:oleObj>
              </mc:Choice>
              <mc:Fallback>
                <p:oleObj r:id="rId8" imgW="1880300" imgH="444415"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3962400"/>
                        <a:ext cx="3235325"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1" name="Object 10"/>
          <p:cNvGraphicFramePr>
            <a:graphicFrameLocks noChangeAspect="1"/>
          </p:cNvGraphicFramePr>
          <p:nvPr/>
        </p:nvGraphicFramePr>
        <p:xfrm>
          <a:off x="2362200" y="4800600"/>
          <a:ext cx="2438400" cy="817563"/>
        </p:xfrm>
        <a:graphic>
          <a:graphicData uri="http://schemas.openxmlformats.org/presentationml/2006/ole">
            <mc:AlternateContent xmlns:mc="http://schemas.openxmlformats.org/markup-compatibility/2006">
              <mc:Choice xmlns:v="urn:schemas-microsoft-com:vml" Requires="v">
                <p:oleObj spid="_x0000_s93376" r:id="rId10" imgW="1440063" imgH="445820" progId="Equation.DSMT4">
                  <p:embed/>
                </p:oleObj>
              </mc:Choice>
              <mc:Fallback>
                <p:oleObj r:id="rId10" imgW="1440063" imgH="445820"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2200" y="4800600"/>
                        <a:ext cx="2438400" cy="81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2" name="Object 12"/>
          <p:cNvGraphicFramePr>
            <a:graphicFrameLocks noChangeAspect="1"/>
          </p:cNvGraphicFramePr>
          <p:nvPr/>
        </p:nvGraphicFramePr>
        <p:xfrm>
          <a:off x="4800600" y="4724400"/>
          <a:ext cx="4038600" cy="857250"/>
        </p:xfrm>
        <a:graphic>
          <a:graphicData uri="http://schemas.openxmlformats.org/presentationml/2006/ole">
            <mc:AlternateContent xmlns:mc="http://schemas.openxmlformats.org/markup-compatibility/2006">
              <mc:Choice xmlns:v="urn:schemas-microsoft-com:vml" Requires="v">
                <p:oleObj spid="_x0000_s93377" r:id="rId12" imgW="2273935" imgH="444415" progId="Equation.DSMT4">
                  <p:embed/>
                </p:oleObj>
              </mc:Choice>
              <mc:Fallback>
                <p:oleObj r:id="rId12" imgW="2273935" imgH="444415"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0600" y="4724400"/>
                        <a:ext cx="40386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3" name="Object 14"/>
          <p:cNvGraphicFramePr>
            <a:graphicFrameLocks noChangeAspect="1"/>
          </p:cNvGraphicFramePr>
          <p:nvPr/>
        </p:nvGraphicFramePr>
        <p:xfrm>
          <a:off x="2317750" y="5562600"/>
          <a:ext cx="2527300" cy="461963"/>
        </p:xfrm>
        <a:graphic>
          <a:graphicData uri="http://schemas.openxmlformats.org/presentationml/2006/ole">
            <mc:AlternateContent xmlns:mc="http://schemas.openxmlformats.org/markup-compatibility/2006">
              <mc:Choice xmlns:v="urn:schemas-microsoft-com:vml" Requires="v">
                <p:oleObj spid="_x0000_s93378" name="Equation" r:id="rId14" imgW="1206360" imgH="203040" progId="Equation.DSMT4">
                  <p:embed/>
                </p:oleObj>
              </mc:Choice>
              <mc:Fallback>
                <p:oleObj name="Equation" r:id="rId14" imgW="1206360" imgH="203040" progId="Equation.DSMT4">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7750" y="5562600"/>
                        <a:ext cx="2527300"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4" name="Object 16"/>
          <p:cNvGraphicFramePr>
            <a:graphicFrameLocks noChangeAspect="1"/>
          </p:cNvGraphicFramePr>
          <p:nvPr/>
        </p:nvGraphicFramePr>
        <p:xfrm>
          <a:off x="1447800" y="2209800"/>
          <a:ext cx="4648200" cy="889000"/>
        </p:xfrm>
        <a:graphic>
          <a:graphicData uri="http://schemas.openxmlformats.org/presentationml/2006/ole">
            <mc:AlternateContent xmlns:mc="http://schemas.openxmlformats.org/markup-compatibility/2006">
              <mc:Choice xmlns:v="urn:schemas-microsoft-com:vml" Requires="v">
                <p:oleObj spid="_x0000_s93379" r:id="rId16" imgW="2515590" imgH="444415" progId="Equation.DSMT4">
                  <p:embed/>
                </p:oleObj>
              </mc:Choice>
              <mc:Fallback>
                <p:oleObj r:id="rId16" imgW="2515590" imgH="444415" progId="Equation.DSMT4">
                  <p:embed/>
                  <p:pic>
                    <p:nvPicPr>
                      <p:cNvPr id="0"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7800" y="2209800"/>
                        <a:ext cx="46482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88066" name="内容占位符 2"/>
              <p:cNvSpPr>
                <a:spLocks noGrp="1"/>
              </p:cNvSpPr>
              <p:nvPr>
                <p:ph idx="1"/>
              </p:nvPr>
            </p:nvSpPr>
            <p:spPr/>
            <p:txBody>
              <a:bodyPr/>
              <a:lstStyle/>
              <a:p>
                <a:pPr eaLnBrk="1" hangingPunct="1">
                  <a:buFont typeface="Wingdings" pitchFamily="2" charset="2"/>
                  <a:buNone/>
                </a:pPr>
                <a:r>
                  <a:rPr lang="zh-CN" altLang="en-US" b="1" dirty="0" smtClean="0">
                    <a:solidFill>
                      <a:srgbClr val="FF0000"/>
                    </a:solidFill>
                    <a:ea typeface="宋体" charset="-122"/>
                  </a:rPr>
                  <a:t>性质</a:t>
                </a:r>
                <a:r>
                  <a:rPr lang="en-US" altLang="zh-CN" b="1" dirty="0" smtClean="0">
                    <a:solidFill>
                      <a:srgbClr val="FF0000"/>
                    </a:solidFill>
                    <a:ea typeface="宋体" charset="-122"/>
                  </a:rPr>
                  <a:t>7</a:t>
                </a:r>
                <a:r>
                  <a:rPr lang="zh-CN" altLang="en-US" b="1" dirty="0" smtClean="0">
                    <a:solidFill>
                      <a:srgbClr val="FF0000"/>
                    </a:solidFill>
                    <a:ea typeface="宋体" charset="-122"/>
                  </a:rPr>
                  <a:t>： </a:t>
                </a:r>
                <a14:m>
                  <m:oMath xmlns:m="http://schemas.openxmlformats.org/officeDocument/2006/math">
                    <m:r>
                      <a:rPr lang="en-US" altLang="zh-CN" b="1" i="1" dirty="0" smtClean="0">
                        <a:solidFill>
                          <a:srgbClr val="FF0000"/>
                        </a:solidFill>
                        <a:latin typeface="Cambria Math"/>
                        <a:ea typeface="宋体" charset="-122"/>
                      </a:rPr>
                      <m:t>𝑯</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𝑿</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𝒀</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𝑯</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𝑿</m:t>
                    </m:r>
                    <m:r>
                      <a:rPr lang="en-US" altLang="zh-CN" b="1" i="1" dirty="0" smtClean="0">
                        <a:solidFill>
                          <a:srgbClr val="FF0000"/>
                        </a:solidFill>
                        <a:latin typeface="Cambria Math"/>
                        <a:ea typeface="宋体" charset="-122"/>
                      </a:rPr>
                      <m:t>)</m:t>
                    </m:r>
                  </m:oMath>
                </a14:m>
                <a:r>
                  <a:rPr lang="zh-CN" altLang="en-US" dirty="0" smtClean="0">
                    <a:ea typeface="宋体" charset="-122"/>
                  </a:rPr>
                  <a:t>，当且仅当</a:t>
                </a:r>
                <a14:m>
                  <m:oMath xmlns:m="http://schemas.openxmlformats.org/officeDocument/2006/math">
                    <m:r>
                      <a:rPr lang="en-US" altLang="zh-CN" i="1" dirty="0" smtClean="0">
                        <a:latin typeface="Cambria Math"/>
                        <a:ea typeface="宋体" charset="-122"/>
                      </a:rPr>
                      <m:t>𝑋</m:t>
                    </m:r>
                    <m:r>
                      <a:rPr lang="zh-CN" altLang="en-US" i="1" dirty="0" smtClean="0">
                        <a:latin typeface="Cambria Math"/>
                        <a:ea typeface="宋体" charset="-122"/>
                      </a:rPr>
                      <m:t>与</m:t>
                    </m:r>
                    <m:r>
                      <a:rPr lang="en-US" altLang="zh-CN" i="1" dirty="0" smtClean="0">
                        <a:latin typeface="Cambria Math"/>
                        <a:ea typeface="宋体" charset="-122"/>
                      </a:rPr>
                      <m:t>𝑌</m:t>
                    </m:r>
                  </m:oMath>
                </a14:m>
                <a:r>
                  <a:rPr lang="zh-CN" altLang="en-US" dirty="0" smtClean="0">
                    <a:ea typeface="宋体" charset="-122"/>
                  </a:rPr>
                  <a:t>相互独立等号成立</a:t>
                </a:r>
              </a:p>
              <a:p>
                <a:pPr eaLnBrk="1" hangingPunct="1">
                  <a:buFontTx/>
                  <a:buNone/>
                </a:pPr>
                <a:r>
                  <a:rPr lang="zh-CN" altLang="en-US" sz="2400" dirty="0" smtClean="0">
                    <a:solidFill>
                      <a:srgbClr val="FF0000"/>
                    </a:solidFill>
                    <a:ea typeface="宋体" charset="-122"/>
                  </a:rPr>
                  <a:t>证明：</a:t>
                </a:r>
                <a:r>
                  <a:rPr lang="zh-CN" altLang="en-US" dirty="0" smtClean="0">
                    <a:ea typeface="宋体" charset="-122"/>
                  </a:rPr>
                  <a:t>由性质</a:t>
                </a:r>
                <a:r>
                  <a:rPr lang="en-US" altLang="zh-CN" dirty="0" smtClean="0">
                    <a:ea typeface="宋体" charset="-122"/>
                  </a:rPr>
                  <a:t>5</a:t>
                </a:r>
                <a:r>
                  <a:rPr lang="zh-CN" altLang="en-US" dirty="0" smtClean="0">
                    <a:ea typeface="宋体" charset="-122"/>
                  </a:rPr>
                  <a:t>，性质</a:t>
                </a:r>
                <a:r>
                  <a:rPr lang="en-US" altLang="zh-CN" dirty="0" smtClean="0">
                    <a:ea typeface="宋体" charset="-122"/>
                  </a:rPr>
                  <a:t>6</a:t>
                </a:r>
                <a:r>
                  <a:rPr lang="zh-CN" altLang="en-US" dirty="0" smtClean="0">
                    <a:ea typeface="宋体" charset="-122"/>
                  </a:rPr>
                  <a:t>：</a:t>
                </a:r>
                <a:endParaRPr lang="zh-CN" altLang="en-US" i="1" dirty="0" smtClean="0">
                  <a:ea typeface="宋体" charset="-122"/>
                </a:endParaRPr>
              </a:p>
              <a:p>
                <a:pPr eaLnBrk="1" hangingPunct="1">
                  <a:buFontTx/>
                  <a:buNone/>
                </a:pPr>
                <a:r>
                  <a:rPr lang="zh-CN" altLang="en-US" i="1" dirty="0" smtClean="0">
                    <a:ea typeface="宋体" charset="-122"/>
                  </a:rPr>
                  <a:t>          </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oMath>
                </a14:m>
                <a:endParaRPr lang="en-US" altLang="zh-CN" dirty="0" smtClean="0">
                  <a:ea typeface="宋体" charset="-122"/>
                </a:endParaRPr>
              </a:p>
              <a:p>
                <a:pPr eaLnBrk="1" hangingPunct="1">
                  <a:buFontTx/>
                  <a:buNone/>
                </a:pPr>
                <a:endParaRPr lang="en-US" altLang="zh-CN" dirty="0" smtClean="0">
                  <a:ea typeface="宋体" charset="-122"/>
                </a:endParaRPr>
              </a:p>
              <a:p>
                <a:pPr eaLnBrk="1" hangingPunct="1">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oMath>
                  </m:oMathPara>
                </a14:m>
                <a:endParaRPr lang="en-US" altLang="zh-CN" dirty="0" smtClean="0">
                  <a:ea typeface="宋体" charset="-122"/>
                </a:endParaRPr>
              </a:p>
              <a:p>
                <a:pPr eaLnBrk="1" hangingPunct="1">
                  <a:buFontTx/>
                  <a:buNone/>
                </a:pPr>
                <a:endParaRPr lang="en-US" altLang="zh-CN" dirty="0">
                  <a:ea typeface="宋体" charset="-122"/>
                </a:endParaRPr>
              </a:p>
              <a:p>
                <a:pPr eaLnBrk="1" hangingPunct="1">
                  <a:buFontTx/>
                  <a:buNone/>
                </a:pPr>
                <a14:m>
                  <m:oMathPara xmlns:m="http://schemas.openxmlformats.org/officeDocument/2006/math">
                    <m:oMathParaPr>
                      <m:jc m:val="centerGroup"/>
                    </m:oMathParaPr>
                    <m:oMath xmlns:m="http://schemas.openxmlformats.org/officeDocument/2006/math">
                      <m:r>
                        <a:rPr lang="zh-CN" altLang="en-US" i="1" dirty="0" smtClean="0">
                          <a:latin typeface="Cambria Math"/>
                          <a:ea typeface="宋体" charset="-122"/>
                        </a:rPr>
                        <m:t>即可得</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oMath>
                  </m:oMathPara>
                </a14:m>
                <a:endParaRPr lang="en-US" altLang="zh-CN" dirty="0" smtClean="0">
                  <a:ea typeface="宋体" charset="-122"/>
                </a:endParaRPr>
              </a:p>
              <a:p>
                <a:pPr eaLnBrk="1" hangingPunct="1"/>
                <a:endParaRPr lang="zh-CN" altLang="en-US" dirty="0" smtClean="0">
                  <a:ea typeface="宋体" charset="-122"/>
                </a:endParaRPr>
              </a:p>
            </p:txBody>
          </p:sp>
        </mc:Choice>
        <mc:Fallback xmlns="">
          <p:sp>
            <p:nvSpPr>
              <p:cNvPr id="88066"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1762"/>
                </a:stretch>
              </a:blipFill>
            </p:spPr>
            <p:txBody>
              <a:bodyPr/>
              <a:lstStyle/>
              <a:p>
                <a:r>
                  <a:rPr lang="zh-CN" altLang="en-US">
                    <a:noFill/>
                  </a:rPr>
                  <a:t> </a:t>
                </a:r>
              </a:p>
            </p:txBody>
          </p:sp>
        </mc:Fallback>
      </mc:AlternateContent>
      <p:sp>
        <p:nvSpPr>
          <p:cNvPr id="88067" name="日期占位符 3"/>
          <p:cNvSpPr>
            <a:spLocks noGrp="1"/>
          </p:cNvSpPr>
          <p:nvPr>
            <p:ph type="dt" sz="quarter" idx="10"/>
          </p:nvPr>
        </p:nvSpPr>
        <p:spPr>
          <a:noFill/>
        </p:spPr>
        <p:txBody>
          <a:bodyPr/>
          <a:lstStyle/>
          <a:p>
            <a:fld id="{948A349F-6DFC-4ACF-B91E-FD544BF56542}" type="datetime1">
              <a:rPr lang="zh-CN" altLang="en-US" smtClean="0">
                <a:ea typeface="宋体" charset="-122"/>
              </a:rPr>
              <a:pPr/>
              <a:t>2018/11/13</a:t>
            </a:fld>
            <a:endParaRPr lang="en-US" altLang="zh-CN" smtClean="0">
              <a:ea typeface="宋体" charset="-122"/>
            </a:endParaRPr>
          </a:p>
        </p:txBody>
      </p:sp>
      <p:sp>
        <p:nvSpPr>
          <p:cNvPr id="8806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88069" name="灯片编号占位符 5"/>
          <p:cNvSpPr>
            <a:spLocks noGrp="1"/>
          </p:cNvSpPr>
          <p:nvPr>
            <p:ph type="sldNum" sz="quarter" idx="12"/>
          </p:nvPr>
        </p:nvSpPr>
        <p:spPr>
          <a:noFill/>
        </p:spPr>
        <p:txBody>
          <a:bodyPr/>
          <a:lstStyle/>
          <a:p>
            <a:fld id="{E976A5AE-0B9A-4163-8F0D-6D848D6E4FC8}" type="slidenum">
              <a:rPr lang="en-US" altLang="zh-CN" smtClean="0">
                <a:ea typeface="宋体" charset="-122"/>
              </a:rPr>
              <a:pPr/>
              <a:t>47</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89090" name="内容占位符 2"/>
              <p:cNvSpPr>
                <a:spLocks noGrp="1"/>
              </p:cNvSpPr>
              <p:nvPr>
                <p:ph idx="1"/>
              </p:nvPr>
            </p:nvSpPr>
            <p:spPr>
              <a:xfrm>
                <a:off x="457200" y="1524000"/>
                <a:ext cx="8229600" cy="4800600"/>
              </a:xfrm>
            </p:spPr>
            <p:txBody>
              <a:bodyPr/>
              <a:lstStyle/>
              <a:p>
                <a:pPr eaLnBrk="1" hangingPunct="1">
                  <a:buFont typeface="Wingdings" pitchFamily="2" charset="2"/>
                  <a:buNone/>
                </a:pPr>
                <a:r>
                  <a:rPr lang="zh-CN" altLang="en-US" b="1" dirty="0" smtClean="0">
                    <a:solidFill>
                      <a:srgbClr val="FF0000"/>
                    </a:solidFill>
                    <a:ea typeface="宋体" charset="-122"/>
                  </a:rPr>
                  <a:t>例</a:t>
                </a:r>
                <a:r>
                  <a:rPr lang="zh-CN" altLang="en-US" dirty="0" smtClean="0">
                    <a:ea typeface="宋体" charset="-122"/>
                  </a:rPr>
                  <a:t>：设明文</a:t>
                </a:r>
                <a14:m>
                  <m:oMath xmlns:m="http://schemas.openxmlformats.org/officeDocument/2006/math">
                    <m:r>
                      <a:rPr lang="en-US" altLang="zh-CN" i="1" dirty="0" smtClean="0">
                        <a:latin typeface="Cambria Math"/>
                        <a:ea typeface="宋体" charset="-122"/>
                      </a:rPr>
                      <m:t>𝑃</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 </m:t>
                    </m:r>
                    <m:r>
                      <a:rPr lang="en-US" altLang="zh-CN" i="1" dirty="0" smtClean="0">
                        <a:latin typeface="Cambria Math"/>
                        <a:ea typeface="宋体" charset="-122"/>
                      </a:rPr>
                      <m:t>𝑏</m:t>
                    </m:r>
                    <m:r>
                      <a:rPr lang="en-US" altLang="zh-CN" i="1" dirty="0" smtClean="0">
                        <a:latin typeface="Cambria Math"/>
                        <a:ea typeface="宋体" charset="-122"/>
                      </a:rPr>
                      <m:t>}</m:t>
                    </m:r>
                  </m:oMath>
                </a14:m>
                <a:r>
                  <a:rPr lang="zh-CN" altLang="en-US" dirty="0" smtClean="0">
                    <a:ea typeface="宋体" charset="-122"/>
                  </a:rPr>
                  <a:t>满足</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1/4</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3/4</m:t>
                    </m:r>
                  </m:oMath>
                </a14:m>
                <a:r>
                  <a:rPr lang="zh-CN" altLang="en-US" dirty="0" smtClean="0">
                    <a:ea typeface="宋体" charset="-122"/>
                  </a:rPr>
                  <a:t>，设密钥</a:t>
                </a:r>
                <a14:m>
                  <m:oMath xmlns:m="http://schemas.openxmlformats.org/officeDocument/2006/math">
                    <m:r>
                      <a:rPr lang="en-US" altLang="zh-CN" i="1" dirty="0" smtClean="0">
                        <a:latin typeface="Cambria Math"/>
                        <a:ea typeface="宋体" charset="-122"/>
                      </a:rPr>
                      <m:t>𝐾</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3</m:t>
                    </m:r>
                    <m:r>
                      <a:rPr lang="en-US" altLang="zh-CN" i="1" dirty="0" smtClean="0">
                        <a:latin typeface="Cambria Math"/>
                        <a:ea typeface="宋体" charset="-122"/>
                      </a:rPr>
                      <m:t> }</m:t>
                    </m:r>
                  </m:oMath>
                </a14:m>
                <a:r>
                  <a:rPr lang="zh-CN" altLang="en-US" dirty="0" smtClean="0">
                    <a:ea typeface="宋体" charset="-122"/>
                  </a:rPr>
                  <a:t>，</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1/2</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1/4</m:t>
                    </m:r>
                  </m:oMath>
                </a14:m>
                <a:r>
                  <a:rPr lang="zh-CN" altLang="en-US" dirty="0" smtClean="0">
                    <a:ea typeface="宋体" charset="-122"/>
                  </a:rPr>
                  <a:t>，</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3</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1/4</m:t>
                    </m:r>
                  </m:oMath>
                </a14:m>
                <a:r>
                  <a:rPr lang="zh-CN" altLang="en-US" dirty="0" smtClean="0">
                    <a:ea typeface="宋体" charset="-122"/>
                  </a:rPr>
                  <a:t>，设密文</a:t>
                </a:r>
                <a14:m>
                  <m:oMath xmlns:m="http://schemas.openxmlformats.org/officeDocument/2006/math">
                    <m:r>
                      <a:rPr lang="en-US" altLang="zh-CN" i="1" dirty="0" smtClean="0">
                        <a:latin typeface="Cambria Math"/>
                        <a:ea typeface="宋体" charset="-122"/>
                      </a:rPr>
                      <m:t>𝐶</m:t>
                    </m:r>
                    <m:r>
                      <a:rPr lang="zh-CN" altLang="en-US" i="1" dirty="0" smtClean="0">
                        <a:latin typeface="Cambria Math"/>
                        <a:ea typeface="宋体" charset="-122"/>
                      </a:rPr>
                      <m:t>＝</m:t>
                    </m:r>
                    <m:r>
                      <a:rPr lang="en-US" altLang="zh-CN" i="1" dirty="0" smtClean="0">
                        <a:latin typeface="Cambria Math"/>
                        <a:ea typeface="宋体" charset="-122"/>
                      </a:rPr>
                      <m:t>{1,2,3,4}</m:t>
                    </m:r>
                  </m:oMath>
                </a14:m>
                <a:r>
                  <a:rPr lang="zh-CN" altLang="en-US" dirty="0" smtClean="0">
                    <a:ea typeface="宋体" charset="-122"/>
                  </a:rPr>
                  <a:t>，且加密矩阵如下：</a:t>
                </a:r>
                <a:endParaRPr lang="en-US" altLang="zh-CN" dirty="0" smtClean="0">
                  <a:ea typeface="宋体" charset="-122"/>
                </a:endParaRPr>
              </a:p>
              <a:p>
                <a:pPr eaLnBrk="1" hangingPunct="1">
                  <a:buFont typeface="Wingdings" pitchFamily="2" charset="2"/>
                  <a:buNone/>
                </a:pPr>
                <a:endParaRPr lang="en-US" altLang="zh-CN" sz="2400" dirty="0">
                  <a:ea typeface="宋体" charset="-122"/>
                </a:endParaRPr>
              </a:p>
              <a:p>
                <a:pPr eaLnBrk="1" hangingPunct="1">
                  <a:buFont typeface="Wingdings" pitchFamily="2" charset="2"/>
                  <a:buNone/>
                </a:pPr>
                <a:endParaRPr lang="en-US" altLang="zh-CN" sz="3200" dirty="0" smtClean="0">
                  <a:ea typeface="宋体" charset="-122"/>
                </a:endParaRPr>
              </a:p>
              <a:p>
                <a:pPr eaLnBrk="1" hangingPunct="1">
                  <a:buFont typeface="Wingdings" pitchFamily="2" charset="2"/>
                  <a:buNone/>
                </a:pPr>
                <a:endParaRPr lang="en-US" altLang="zh-CN" sz="3200" dirty="0" smtClean="0">
                  <a:ea typeface="宋体" charset="-122"/>
                </a:endParaRPr>
              </a:p>
              <a:p>
                <a:pPr eaLnBrk="1" hangingPunct="1">
                  <a:buFont typeface="Wingdings" pitchFamily="2" charset="2"/>
                  <a:buNone/>
                </a:pPr>
                <a:endParaRPr lang="en-US" altLang="zh-CN" sz="3200" dirty="0">
                  <a:ea typeface="宋体" charset="-122"/>
                </a:endParaRPr>
              </a:p>
              <a:p>
                <a:pPr eaLnBrk="1" hangingPunct="1">
                  <a:buNone/>
                </a:pPr>
                <a:r>
                  <a:rPr lang="zh-CN" altLang="en-US" sz="3200" dirty="0" smtClean="0">
                    <a:ea typeface="宋体" charset="-122"/>
                  </a:rPr>
                  <a:t>   </a:t>
                </a:r>
                <a:r>
                  <a:rPr lang="zh-CN" altLang="en-US" dirty="0">
                    <a:ea typeface="宋体" charset="-122"/>
                  </a:rPr>
                  <a:t>计算熵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m:t>
                    </m:r>
                    <m:r>
                      <a:rPr lang="zh-CN" altLang="en-US" i="1" dirty="0">
                        <a:latin typeface="Cambria Math"/>
                        <a:ea typeface="宋体" charset="-122"/>
                      </a:rPr>
                      <m:t>，</m:t>
                    </m:r>
                    <m:r>
                      <a:rPr lang="en-US" altLang="zh-CN" i="1" dirty="0">
                        <a:latin typeface="Cambria Math"/>
                        <a:ea typeface="宋体" charset="-122"/>
                      </a:rPr>
                      <m:t>𝐻</m:t>
                    </m:r>
                    <m:r>
                      <a:rPr lang="en-US" altLang="zh-CN" i="1" dirty="0">
                        <a:latin typeface="Cambria Math"/>
                        <a:ea typeface="宋体" charset="-122"/>
                      </a:rPr>
                      <m:t>(</m:t>
                    </m:r>
                    <m:r>
                      <a:rPr lang="en-US" altLang="zh-CN" i="1" dirty="0">
                        <a:latin typeface="Cambria Math"/>
                        <a:ea typeface="宋体" charset="-122"/>
                      </a:rPr>
                      <m:t>𝐾</m:t>
                    </m:r>
                    <m:r>
                      <a:rPr lang="en-US" altLang="zh-CN" i="1" dirty="0">
                        <a:latin typeface="Cambria Math"/>
                        <a:ea typeface="宋体" charset="-122"/>
                      </a:rPr>
                      <m:t>)</m:t>
                    </m:r>
                    <m:r>
                      <a:rPr lang="zh-CN" altLang="en-US" i="1" dirty="0">
                        <a:latin typeface="Cambria Math"/>
                        <a:ea typeface="宋体" charset="-122"/>
                      </a:rPr>
                      <m:t>，</m:t>
                    </m:r>
                    <m:r>
                      <a:rPr lang="en-US" altLang="zh-CN" i="1" dirty="0">
                        <a:latin typeface="Cambria Math"/>
                        <a:ea typeface="宋体" charset="-122"/>
                      </a:rPr>
                      <m:t>𝐻</m:t>
                    </m:r>
                    <m:r>
                      <a:rPr lang="en-US" altLang="zh-CN" i="1" dirty="0">
                        <a:latin typeface="Cambria Math"/>
                        <a:ea typeface="宋体" charset="-122"/>
                      </a:rPr>
                      <m:t>(</m:t>
                    </m:r>
                    <m:r>
                      <a:rPr lang="en-US" altLang="zh-CN" i="1" dirty="0">
                        <a:latin typeface="Cambria Math"/>
                        <a:ea typeface="宋体" charset="-122"/>
                      </a:rPr>
                      <m:t>𝐶</m:t>
                    </m:r>
                    <m:r>
                      <a:rPr lang="en-US" altLang="zh-CN" i="1" dirty="0">
                        <a:latin typeface="Cambria Math"/>
                        <a:ea typeface="宋体" charset="-122"/>
                      </a:rPr>
                      <m:t>)</m:t>
                    </m:r>
                  </m:oMath>
                </a14:m>
                <a:r>
                  <a:rPr lang="zh-CN" altLang="en-US" dirty="0">
                    <a:ea typeface="宋体" charset="-122"/>
                  </a:rPr>
                  <a:t>。</a:t>
                </a:r>
              </a:p>
              <a:p>
                <a:pPr eaLnBrk="1" hangingPunct="1">
                  <a:buFont typeface="Wingdings" pitchFamily="2" charset="2"/>
                  <a:buNone/>
                </a:pPr>
                <a:endParaRPr lang="zh-CN" altLang="en-US" sz="3200" dirty="0" smtClean="0">
                  <a:ea typeface="宋体" charset="-122"/>
                </a:endParaRPr>
              </a:p>
              <a:p>
                <a:pPr eaLnBrk="1" hangingPunct="1"/>
                <a:endParaRPr lang="zh-CN" altLang="en-US" dirty="0" smtClean="0">
                  <a:ea typeface="宋体" charset="-122"/>
                </a:endParaRPr>
              </a:p>
            </p:txBody>
          </p:sp>
        </mc:Choice>
        <mc:Fallback xmlns="">
          <p:sp>
            <p:nvSpPr>
              <p:cNvPr id="89090"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2"/>
                <a:stretch>
                  <a:fillRect l="-1481" t="-1523" r="-5778"/>
                </a:stretch>
              </a:blipFill>
            </p:spPr>
            <p:txBody>
              <a:bodyPr/>
              <a:lstStyle/>
              <a:p>
                <a:r>
                  <a:rPr lang="zh-CN" altLang="en-US">
                    <a:noFill/>
                  </a:rPr>
                  <a:t> </a:t>
                </a:r>
              </a:p>
            </p:txBody>
          </p:sp>
        </mc:Fallback>
      </mc:AlternateContent>
      <p:sp>
        <p:nvSpPr>
          <p:cNvPr id="89091" name="日期占位符 3"/>
          <p:cNvSpPr>
            <a:spLocks noGrp="1"/>
          </p:cNvSpPr>
          <p:nvPr>
            <p:ph type="dt" sz="quarter" idx="10"/>
          </p:nvPr>
        </p:nvSpPr>
        <p:spPr>
          <a:noFill/>
        </p:spPr>
        <p:txBody>
          <a:bodyPr/>
          <a:lstStyle/>
          <a:p>
            <a:fld id="{01FA7D83-9DD0-4139-BC9A-B1064F2CDFB9}" type="datetime1">
              <a:rPr lang="zh-CN" altLang="en-US" smtClean="0">
                <a:ea typeface="宋体" charset="-122"/>
              </a:rPr>
              <a:pPr/>
              <a:t>2018/11/13</a:t>
            </a:fld>
            <a:endParaRPr lang="en-US" altLang="zh-CN" smtClean="0">
              <a:ea typeface="宋体" charset="-122"/>
            </a:endParaRPr>
          </a:p>
        </p:txBody>
      </p:sp>
      <p:sp>
        <p:nvSpPr>
          <p:cNvPr id="89092"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89093" name="灯片编号占位符 5"/>
          <p:cNvSpPr>
            <a:spLocks noGrp="1"/>
          </p:cNvSpPr>
          <p:nvPr>
            <p:ph type="sldNum" sz="quarter" idx="12"/>
          </p:nvPr>
        </p:nvSpPr>
        <p:spPr>
          <a:noFill/>
        </p:spPr>
        <p:txBody>
          <a:bodyPr/>
          <a:lstStyle/>
          <a:p>
            <a:fld id="{005681CE-ABD0-4E91-81D5-1E2DA323BF82}" type="slidenum">
              <a:rPr lang="en-US" altLang="zh-CN" smtClean="0">
                <a:ea typeface="宋体" charset="-122"/>
              </a:rPr>
              <a:pPr/>
              <a:t>48</a:t>
            </a:fld>
            <a:endParaRPr lang="en-US" altLang="zh-CN" smtClean="0">
              <a:ea typeface="宋体" charset="-122"/>
            </a:endParaRPr>
          </a:p>
        </p:txBody>
      </p:sp>
      <p:pic>
        <p:nvPicPr>
          <p:cNvPr id="89094" name="图片 6" descr="图片1.png"/>
          <p:cNvPicPr>
            <a:picLocks noChangeAspect="1"/>
          </p:cNvPicPr>
          <p:nvPr/>
        </p:nvPicPr>
        <p:blipFill>
          <a:blip r:embed="rId3"/>
          <a:srcRect/>
          <a:stretch>
            <a:fillRect/>
          </a:stretch>
        </p:blipFill>
        <p:spPr bwMode="auto">
          <a:xfrm>
            <a:off x="2362200" y="2971800"/>
            <a:ext cx="3810000" cy="26469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28600" y="1524000"/>
                <a:ext cx="8915400" cy="4800600"/>
              </a:xfrm>
            </p:spPr>
            <p:txBody>
              <a:bodyPr/>
              <a:lstStyle/>
              <a:p>
                <a:pPr marL="0" indent="0" eaLnBrk="1" hangingPunct="1">
                  <a:lnSpc>
                    <a:spcPct val="90000"/>
                  </a:lnSpc>
                  <a:buFontTx/>
                  <a:buNone/>
                </a:pPr>
                <a:r>
                  <a:rPr lang="zh-CN" altLang="en-US" sz="2400" dirty="0" smtClean="0">
                    <a:ea typeface="宋体" charset="-122"/>
                  </a:rPr>
                  <a:t>解：根据熵的定义： </a:t>
                </a:r>
              </a:p>
              <a:p>
                <a:pPr marL="0" indent="0" eaLnBrk="1" hangingPunct="1">
                  <a:lnSpc>
                    <a:spcPct val="90000"/>
                  </a:lnSpc>
                  <a:buFontTx/>
                  <a:buNone/>
                </a:pPr>
                <a:r>
                  <a:rPr lang="en-US" altLang="zh-CN" sz="2400" dirty="0" smtClean="0">
                    <a:ea typeface="宋体" charset="-122"/>
                  </a:rPr>
                  <a:t>                   </a:t>
                </a:r>
                <a14:m>
                  <m:oMath xmlns:m="http://schemas.openxmlformats.org/officeDocument/2006/math">
                    <m:r>
                      <a:rPr lang="en-US" altLang="zh-CN" sz="2400" i="1" dirty="0" smtClean="0">
                        <a:latin typeface="Cambria Math"/>
                        <a:ea typeface="宋体" charset="-122"/>
                      </a:rPr>
                      <m:t>𝐻</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𝑝</m:t>
                        </m:r>
                      </m:e>
                    </m:d>
                    <m:r>
                      <a:rPr lang="zh-CN" altLang="en-US" sz="2400" i="1" dirty="0" smtClean="0">
                        <a:latin typeface="Cambria Math"/>
                        <a:ea typeface="宋体" charset="-122"/>
                      </a:rPr>
                      <m:t>＝</m:t>
                    </m:r>
                    <m:r>
                      <a:rPr lang="en-US" altLang="zh-CN" sz="2400" i="1" dirty="0" smtClean="0">
                        <a:latin typeface="Cambria Math"/>
                        <a:ea typeface="宋体" charset="-122"/>
                      </a:rPr>
                      <m:t>−</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𝑎</m:t>
                        </m:r>
                      </m:e>
                    </m:d>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 </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𝑎</m:t>
                        </m:r>
                      </m:e>
                    </m:d>
                    <m:r>
                      <a:rPr lang="zh-CN" altLang="en-US" sz="2400" i="1" dirty="0" smtClean="0">
                        <a:latin typeface="Cambria Math"/>
                        <a:ea typeface="宋体" charset="-122"/>
                      </a:rPr>
                      <m:t>－</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𝑏</m:t>
                        </m:r>
                      </m:e>
                    </m:d>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 </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𝑏</m:t>
                        </m:r>
                      </m:e>
                    </m:d>
                  </m:oMath>
                </a14:m>
                <a:endParaRPr lang="en-US" altLang="zh-CN" sz="2400" i="1" dirty="0" smtClean="0">
                  <a:latin typeface="Cambria Math"/>
                  <a:ea typeface="宋体" charset="-122"/>
                </a:endParaRPr>
              </a:p>
              <a:p>
                <a:pPr marL="0" indent="0" eaLnBrk="1" hangingPunct="1">
                  <a:lnSpc>
                    <a:spcPct val="90000"/>
                  </a:lnSpc>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a:ea typeface="宋体" charset="-122"/>
                        </a:rPr>
                        <m:t> </m:t>
                      </m:r>
                      <m:r>
                        <a:rPr lang="zh-CN" altLang="en-US" sz="2400" i="1" dirty="0" smtClean="0">
                          <a:latin typeface="Cambria Math"/>
                          <a:ea typeface="宋体" charset="-122"/>
                        </a:rPr>
                        <m:t>＝－</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3</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a:latin typeface="Cambria Math"/>
                              <a:ea typeface="宋体" charset="-122"/>
                            </a:rPr>
                            <m:t>3</m:t>
                          </m:r>
                        </m:num>
                        <m:den>
                          <m:r>
                            <a:rPr lang="en-US" altLang="zh-CN" sz="2400" i="1" dirty="0">
                              <a:latin typeface="Cambria Math"/>
                              <a:ea typeface="宋体" charset="-122"/>
                            </a:rPr>
                            <m:t>4</m:t>
                          </m:r>
                        </m:den>
                      </m:f>
                      <m:r>
                        <a:rPr lang="en-US" altLang="zh-CN" sz="2400" i="1" dirty="0" smtClean="0">
                          <a:latin typeface="Cambria Math"/>
                          <a:ea typeface="宋体" charset="-122"/>
                        </a:rPr>
                        <m:t>)</m:t>
                      </m:r>
                    </m:oMath>
                  </m:oMathPara>
                </a14:m>
                <a:endParaRPr lang="en-US" altLang="zh-CN" sz="2400" dirty="0" smtClean="0">
                  <a:ea typeface="宋体" charset="-122"/>
                </a:endParaRPr>
              </a:p>
              <a:p>
                <a:pPr marL="0" indent="0" eaLnBrk="1" hangingPunct="1">
                  <a:lnSpc>
                    <a:spcPct val="90000"/>
                  </a:lnSpc>
                  <a:buFontTx/>
                  <a:buNone/>
                </a:pPr>
                <a:r>
                  <a:rPr lang="en-US" altLang="zh-CN" sz="2400" dirty="0" smtClean="0">
                    <a:ea typeface="宋体" charset="-122"/>
                  </a:rPr>
                  <a:t>                          </a:t>
                </a:r>
                <a14:m>
                  <m:oMath xmlns:m="http://schemas.openxmlformats.org/officeDocument/2006/math">
                    <m:r>
                      <a:rPr lang="en-US" altLang="zh-CN" sz="2400" i="1" dirty="0" smtClean="0">
                        <a:latin typeface="Cambria Math"/>
                        <a:ea typeface="宋体" charset="-122"/>
                      </a:rPr>
                      <m:t> </m:t>
                    </m:r>
                    <m:r>
                      <a:rPr lang="zh-CN" altLang="en-US" sz="2400" i="1" dirty="0" smtClean="0">
                        <a:latin typeface="Cambria Math"/>
                        <a:ea typeface="宋体" charset="-122"/>
                      </a:rPr>
                      <m:t>＝－</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2)</m:t>
                    </m:r>
                    <m:r>
                      <a:rPr lang="zh-CN" altLang="en-US" sz="2400" i="1" dirty="0" smtClean="0">
                        <a:latin typeface="Cambria Math"/>
                        <a:ea typeface="宋体" charset="-122"/>
                      </a:rPr>
                      <m:t>－</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3</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3</m:t>
                    </m:r>
                    <m:r>
                      <a:rPr lang="en-US" altLang="zh-CN" sz="2400" b="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2</m:t>
                    </m:r>
                  </m:oMath>
                </a14:m>
                <a:endParaRPr lang="en-US" altLang="zh-CN" sz="2400" i="1" dirty="0" smtClean="0">
                  <a:latin typeface="Cambria Math"/>
                  <a:ea typeface="宋体" charset="-122"/>
                </a:endParaRPr>
              </a:p>
              <a:p>
                <a:pPr marL="0" indent="0" eaLnBrk="1" hangingPunct="1">
                  <a:lnSpc>
                    <a:spcPct val="90000"/>
                  </a:lnSpc>
                  <a:buFontTx/>
                  <a:buNone/>
                </a:pPr>
                <a14:m>
                  <m:oMathPara xmlns:m="http://schemas.openxmlformats.org/officeDocument/2006/math">
                    <m:oMathParaPr>
                      <m:jc m:val="centerGroup"/>
                    </m:oMathParaPr>
                    <m:oMath xmlns:m="http://schemas.openxmlformats.org/officeDocument/2006/math">
                      <m:r>
                        <a:rPr lang="zh-CN" altLang="en-US" sz="2400" i="1" dirty="0" smtClean="0">
                          <a:latin typeface="Cambria Math"/>
                          <a:ea typeface="宋体" charset="-122"/>
                        </a:rPr>
                        <m:t>＝</m:t>
                      </m:r>
                      <m:r>
                        <a:rPr lang="en-US" altLang="zh-CN" sz="2400" i="1" dirty="0" smtClean="0">
                          <a:latin typeface="Cambria Math"/>
                          <a:ea typeface="宋体" charset="-122"/>
                        </a:rPr>
                        <m:t>2</m:t>
                      </m:r>
                      <m:r>
                        <a:rPr lang="zh-CN" altLang="en-US" sz="2400" i="1" dirty="0" smtClean="0">
                          <a:latin typeface="Cambria Math"/>
                          <a:ea typeface="宋体" charset="-122"/>
                        </a:rPr>
                        <m:t>－</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3</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 3</m:t>
                      </m:r>
                      <m:r>
                        <a:rPr lang="zh-CN" altLang="en-US" sz="2400" i="1" dirty="0" smtClean="0">
                          <a:latin typeface="Cambria Math"/>
                          <a:ea typeface="宋体" charset="-122"/>
                        </a:rPr>
                        <m:t>＝</m:t>
                      </m:r>
                      <m:r>
                        <a:rPr lang="en-US" altLang="zh-CN" sz="2400" i="1" dirty="0" smtClean="0">
                          <a:latin typeface="Cambria Math"/>
                          <a:ea typeface="宋体" charset="-122"/>
                        </a:rPr>
                        <m:t>0.81 </m:t>
                      </m:r>
                    </m:oMath>
                  </m:oMathPara>
                </a14:m>
                <a:endParaRPr lang="en-US" altLang="zh-CN" sz="2400" dirty="0" smtClean="0">
                  <a:ea typeface="宋体" charset="-122"/>
                </a:endParaRPr>
              </a:p>
              <a:p>
                <a:pPr marL="0" indent="0" eaLnBrk="1" hangingPunct="1">
                  <a:lnSpc>
                    <a:spcPct val="90000"/>
                  </a:lnSpc>
                  <a:buFontTx/>
                  <a:buNone/>
                </a:pPr>
                <a:r>
                  <a:rPr lang="en-US" altLang="zh-CN" sz="2400" dirty="0" smtClean="0">
                    <a:ea typeface="宋体" charset="-122"/>
                  </a:rPr>
                  <a:t> </a:t>
                </a:r>
                <a14:m>
                  <m:oMath xmlns:m="http://schemas.openxmlformats.org/officeDocument/2006/math">
                    <m:r>
                      <a:rPr lang="en-US" altLang="zh-CN" sz="2400" i="1" dirty="0" smtClean="0">
                        <a:latin typeface="Cambria Math"/>
                        <a:ea typeface="宋体" charset="-122"/>
                      </a:rPr>
                      <m:t>𝐻</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e>
                    </m:d>
                    <m:r>
                      <a:rPr lang="en-US" altLang="zh-CN" sz="2400" i="1" dirty="0" smtClean="0">
                        <a:latin typeface="Cambria Math"/>
                        <a:ea typeface="宋体" charset="-122"/>
                      </a:rPr>
                      <m:t>＝－</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1</m:t>
                        </m:r>
                      </m:e>
                    </m:d>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1</m:t>
                        </m:r>
                      </m:e>
                    </m:d>
                    <m:r>
                      <a:rPr lang="en-US" altLang="zh-CN" sz="2400" i="1" dirty="0" smtClean="0">
                        <a:latin typeface="Cambria Math"/>
                        <a:ea typeface="宋体" charset="-122"/>
                      </a:rPr>
                      <m:t>－</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2</m:t>
                        </m:r>
                      </m:e>
                    </m:d>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2</m:t>
                        </m:r>
                      </m:e>
                    </m:d>
                    <m:r>
                      <a:rPr lang="en-US" altLang="zh-CN" sz="2400" i="1" dirty="0" smtClean="0">
                        <a:latin typeface="Cambria Math"/>
                        <a:ea typeface="宋体" charset="-122"/>
                      </a:rPr>
                      <m:t>－</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3</m:t>
                        </m:r>
                      </m:e>
                    </m:d>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3</m:t>
                        </m:r>
                      </m:e>
                    </m:d>
                  </m:oMath>
                </a14:m>
                <a:endParaRPr lang="en-US" altLang="zh-CN" sz="2400" i="1" dirty="0" smtClean="0">
                  <a:latin typeface="Cambria Math"/>
                  <a:ea typeface="宋体" charset="-122"/>
                </a:endParaRPr>
              </a:p>
              <a:p>
                <a:pPr marL="0" indent="0" eaLnBrk="1" hangingPunct="1">
                  <a:lnSpc>
                    <a:spcPct val="90000"/>
                  </a:lnSpc>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a:ea typeface="宋体" charset="-122"/>
                        </a:rPr>
                        <m:t>＝</m:t>
                      </m:r>
                      <m:r>
                        <a:rPr lang="en-US" altLang="zh-CN" sz="2400" i="1" dirty="0" smtClean="0">
                          <a:latin typeface="Cambria Math"/>
                          <a:ea typeface="宋体" charset="-122"/>
                        </a:rPr>
                        <m:t> </m:t>
                      </m:r>
                      <m:r>
                        <a:rPr lang="en-US" altLang="zh-CN" sz="2400" i="1" dirty="0" smtClean="0">
                          <a:latin typeface="Cambria Math"/>
                          <a:ea typeface="宋体" charset="-122"/>
                        </a:rPr>
                        <m:t>－</m:t>
                      </m:r>
                      <m:d>
                        <m:dPr>
                          <m:ctrlPr>
                            <a:rPr lang="en-US" altLang="zh-CN" sz="2400" i="1" dirty="0" smtClean="0">
                              <a:latin typeface="Cambria Math" panose="02040503050406030204" pitchFamily="18" charset="0"/>
                              <a:ea typeface="宋体" charset="-122"/>
                            </a:rPr>
                          </m:ctrlPr>
                        </m:dPr>
                        <m:e>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2</m:t>
                              </m:r>
                            </m:den>
                          </m:f>
                        </m:e>
                      </m:d>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d>
                        <m:dPr>
                          <m:ctrlPr>
                            <a:rPr lang="en-US" altLang="zh-CN" sz="2400" i="1" dirty="0">
                              <a:latin typeface="Cambria Math" panose="02040503050406030204" pitchFamily="18" charset="0"/>
                              <a:ea typeface="宋体" charset="-122"/>
                            </a:rPr>
                          </m:ctrlPr>
                        </m:dPr>
                        <m:e>
                          <m:f>
                            <m:fPr>
                              <m:ctrlPr>
                                <a:rPr lang="en-US" altLang="zh-CN" sz="2400" i="1" dirty="0">
                                  <a:latin typeface="Cambria Math" panose="02040503050406030204" pitchFamily="18" charset="0"/>
                                  <a:ea typeface="宋体" charset="-122"/>
                                </a:rPr>
                              </m:ctrlPr>
                            </m:fPr>
                            <m:num>
                              <m:r>
                                <a:rPr lang="en-US" altLang="zh-CN" sz="2400" i="1" dirty="0">
                                  <a:latin typeface="Cambria Math"/>
                                  <a:ea typeface="宋体" charset="-122"/>
                                </a:rPr>
                                <m:t>1</m:t>
                              </m:r>
                            </m:num>
                            <m:den>
                              <m:r>
                                <a:rPr lang="en-US" altLang="zh-CN" sz="2400" i="1" dirty="0">
                                  <a:latin typeface="Cambria Math"/>
                                  <a:ea typeface="宋体" charset="-122"/>
                                </a:rPr>
                                <m:t>2</m:t>
                              </m:r>
                            </m:den>
                          </m:f>
                        </m:e>
                      </m:d>
                      <m:r>
                        <a:rPr lang="en-US" altLang="zh-CN" sz="2400" i="1" dirty="0" smtClean="0">
                          <a:latin typeface="Cambria Math"/>
                          <a:ea typeface="宋体" charset="-122"/>
                        </a:rPr>
                        <m:t>－</m:t>
                      </m:r>
                      <m:d>
                        <m:dPr>
                          <m:ctrlPr>
                            <a:rPr lang="en-US" altLang="zh-CN" sz="2400" i="1" dirty="0" smtClean="0">
                              <a:latin typeface="Cambria Math" panose="02040503050406030204" pitchFamily="18" charset="0"/>
                              <a:ea typeface="宋体" charset="-122"/>
                            </a:rPr>
                          </m:ctrlPr>
                        </m:dPr>
                        <m:e>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e>
                      </m:d>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d>
                        <m:dPr>
                          <m:ctrlPr>
                            <a:rPr lang="en-US" altLang="zh-CN" sz="2400" i="1" dirty="0">
                              <a:latin typeface="Cambria Math" panose="02040503050406030204" pitchFamily="18" charset="0"/>
                              <a:ea typeface="宋体" charset="-122"/>
                            </a:rPr>
                          </m:ctrlPr>
                        </m:dPr>
                        <m:e>
                          <m:f>
                            <m:fPr>
                              <m:ctrlPr>
                                <a:rPr lang="en-US" altLang="zh-CN" sz="2400" i="1" dirty="0">
                                  <a:latin typeface="Cambria Math" panose="02040503050406030204" pitchFamily="18" charset="0"/>
                                  <a:ea typeface="宋体" charset="-122"/>
                                </a:rPr>
                              </m:ctrlPr>
                            </m:fPr>
                            <m:num>
                              <m:r>
                                <a:rPr lang="en-US" altLang="zh-CN" sz="2400" i="1" dirty="0">
                                  <a:latin typeface="Cambria Math"/>
                                  <a:ea typeface="宋体" charset="-122"/>
                                </a:rPr>
                                <m:t>1</m:t>
                              </m:r>
                            </m:num>
                            <m:den>
                              <m:r>
                                <a:rPr lang="en-US" altLang="zh-CN" sz="2400" i="1" dirty="0">
                                  <a:latin typeface="Cambria Math"/>
                                  <a:ea typeface="宋体" charset="-122"/>
                                </a:rPr>
                                <m:t>4</m:t>
                              </m:r>
                            </m:den>
                          </m:f>
                        </m:e>
                      </m:d>
                      <m:r>
                        <a:rPr lang="en-US" altLang="zh-CN" sz="2400" i="1" dirty="0">
                          <a:latin typeface="Cambria Math"/>
                          <a:ea typeface="宋体" charset="-122"/>
                        </a:rPr>
                        <m:t>－</m:t>
                      </m:r>
                      <m:d>
                        <m:dPr>
                          <m:ctrlPr>
                            <a:rPr lang="en-US" altLang="zh-CN" sz="2400" i="1" dirty="0" smtClean="0">
                              <a:latin typeface="Cambria Math" panose="02040503050406030204" pitchFamily="18" charset="0"/>
                              <a:ea typeface="宋体" charset="-122"/>
                            </a:rPr>
                          </m:ctrlPr>
                        </m:dPr>
                        <m:e>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e>
                      </m:d>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d>
                        <m:dPr>
                          <m:ctrlPr>
                            <a:rPr lang="en-US" altLang="zh-CN" sz="2400" i="1" dirty="0">
                              <a:latin typeface="Cambria Math" panose="02040503050406030204" pitchFamily="18" charset="0"/>
                              <a:ea typeface="宋体" charset="-122"/>
                            </a:rPr>
                          </m:ctrlPr>
                        </m:dPr>
                        <m:e>
                          <m:f>
                            <m:fPr>
                              <m:ctrlPr>
                                <a:rPr lang="en-US" altLang="zh-CN" sz="2400" i="1" dirty="0">
                                  <a:latin typeface="Cambria Math" panose="02040503050406030204" pitchFamily="18" charset="0"/>
                                  <a:ea typeface="宋体" charset="-122"/>
                                </a:rPr>
                              </m:ctrlPr>
                            </m:fPr>
                            <m:num>
                              <m:r>
                                <a:rPr lang="en-US" altLang="zh-CN" sz="2400" i="1" dirty="0">
                                  <a:latin typeface="Cambria Math"/>
                                  <a:ea typeface="宋体" charset="-122"/>
                                </a:rPr>
                                <m:t>1</m:t>
                              </m:r>
                            </m:num>
                            <m:den>
                              <m:r>
                                <a:rPr lang="en-US" altLang="zh-CN" sz="2400" i="1" dirty="0">
                                  <a:latin typeface="Cambria Math"/>
                                  <a:ea typeface="宋体" charset="-122"/>
                                </a:rPr>
                                <m:t>4</m:t>
                              </m:r>
                            </m:den>
                          </m:f>
                        </m:e>
                      </m:d>
                    </m:oMath>
                  </m:oMathPara>
                </a14:m>
                <a:endParaRPr lang="en-US" altLang="zh-CN" sz="2400" i="1" dirty="0" smtClean="0">
                  <a:latin typeface="Cambria Math"/>
                  <a:ea typeface="宋体" charset="-122"/>
                </a:endParaRPr>
              </a:p>
              <a:p>
                <a:pPr marL="0" indent="0" eaLnBrk="1" hangingPunct="1">
                  <a:lnSpc>
                    <a:spcPct val="90000"/>
                  </a:lnSpc>
                  <a:buFontTx/>
                  <a:buNone/>
                </a:pPr>
                <a:r>
                  <a:rPr lang="en-US" altLang="zh-CN" sz="2400" dirty="0" smtClean="0">
                    <a:ea typeface="宋体" charset="-122"/>
                  </a:rPr>
                  <a:t>        </a:t>
                </a:r>
                <a14:m>
                  <m:oMath xmlns:m="http://schemas.openxmlformats.org/officeDocument/2006/math">
                    <m:r>
                      <a:rPr lang="en-US" altLang="zh-CN" sz="2400" i="1" dirty="0" smtClean="0">
                        <a:latin typeface="Cambria Math"/>
                        <a:ea typeface="宋体" charset="-122"/>
                      </a:rPr>
                      <m:t>＝</m:t>
                    </m:r>
                    <m:r>
                      <a:rPr lang="en-US" altLang="zh-CN" sz="2400" i="1" dirty="0" smtClean="0">
                        <a:latin typeface="Cambria Math"/>
                        <a:ea typeface="宋体" charset="-122"/>
                      </a:rPr>
                      <m:t>1.5</m:t>
                    </m:r>
                  </m:oMath>
                </a14:m>
                <a:r>
                  <a:rPr lang="en-US" altLang="zh-CN" sz="2400" i="1" dirty="0" smtClean="0">
                    <a:ea typeface="宋体" charset="-122"/>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28600" y="1524000"/>
                <a:ext cx="8915400" cy="4800600"/>
              </a:xfrm>
              <a:blipFill rotWithShape="1">
                <a:blip r:embed="rId2"/>
                <a:stretch>
                  <a:fillRect l="-1094" t="-2157"/>
                </a:stretch>
              </a:blipFill>
            </p:spPr>
            <p:txBody>
              <a:bodyPr/>
              <a:lstStyle/>
              <a:p>
                <a:r>
                  <a:rPr lang="zh-CN" altLang="en-US">
                    <a:noFill/>
                  </a:rPr>
                  <a:t> </a:t>
                </a:r>
              </a:p>
            </p:txBody>
          </p:sp>
        </mc:Fallback>
      </mc:AlternateContent>
      <p:sp>
        <p:nvSpPr>
          <p:cNvPr id="90115" name="日期占位符 3"/>
          <p:cNvSpPr>
            <a:spLocks noGrp="1"/>
          </p:cNvSpPr>
          <p:nvPr>
            <p:ph type="dt" sz="quarter" idx="10"/>
          </p:nvPr>
        </p:nvSpPr>
        <p:spPr>
          <a:noFill/>
        </p:spPr>
        <p:txBody>
          <a:bodyPr/>
          <a:lstStyle/>
          <a:p>
            <a:fld id="{E6DEE71A-58A4-41BA-ACD8-74E02800A47C}" type="datetime1">
              <a:rPr lang="zh-CN" altLang="en-US" smtClean="0">
                <a:ea typeface="宋体" charset="-122"/>
              </a:rPr>
              <a:pPr/>
              <a:t>2018/11/13</a:t>
            </a:fld>
            <a:endParaRPr lang="en-US" altLang="zh-CN" smtClean="0">
              <a:ea typeface="宋体" charset="-122"/>
            </a:endParaRPr>
          </a:p>
        </p:txBody>
      </p:sp>
      <p:sp>
        <p:nvSpPr>
          <p:cNvPr id="90116"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90117" name="灯片编号占位符 5"/>
          <p:cNvSpPr>
            <a:spLocks noGrp="1"/>
          </p:cNvSpPr>
          <p:nvPr>
            <p:ph type="sldNum" sz="quarter" idx="12"/>
          </p:nvPr>
        </p:nvSpPr>
        <p:spPr>
          <a:noFill/>
        </p:spPr>
        <p:txBody>
          <a:bodyPr/>
          <a:lstStyle/>
          <a:p>
            <a:fld id="{1D81A230-C33B-4E73-8186-33B34B137CFD}" type="slidenum">
              <a:rPr lang="en-US" altLang="zh-CN" smtClean="0">
                <a:ea typeface="宋体" charset="-122"/>
              </a:rPr>
              <a:pPr/>
              <a:t>49</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4101" name="内容占位符 2"/>
              <p:cNvSpPr>
                <a:spLocks noGrp="1"/>
              </p:cNvSpPr>
              <p:nvPr>
                <p:ph idx="1"/>
              </p:nvPr>
            </p:nvSpPr>
            <p:spPr/>
            <p:txBody>
              <a:bodyPr/>
              <a:lstStyle/>
              <a:p>
                <a:pPr eaLnBrk="1" hangingPunct="1"/>
                <a:r>
                  <a:rPr lang="zh-CN" altLang="en-US" b="1" dirty="0" smtClean="0">
                    <a:solidFill>
                      <a:srgbClr val="FF00FF"/>
                    </a:solidFill>
                    <a:ea typeface="宋体" charset="-122"/>
                  </a:rPr>
                  <a:t>贝叶斯定理（</a:t>
                </a:r>
                <a:r>
                  <a:rPr lang="en-US" altLang="zh-CN" b="1" dirty="0" smtClean="0">
                    <a:solidFill>
                      <a:srgbClr val="FF00FF"/>
                    </a:solidFill>
                    <a:ea typeface="宋体" charset="-122"/>
                  </a:rPr>
                  <a:t>Bayes</a:t>
                </a:r>
                <a:r>
                  <a:rPr lang="zh-CN" altLang="en-US" b="1" dirty="0" smtClean="0">
                    <a:solidFill>
                      <a:srgbClr val="FF00FF"/>
                    </a:solidFill>
                    <a:ea typeface="宋体" charset="-122"/>
                  </a:rPr>
                  <a:t>定理）</a:t>
                </a:r>
                <a:r>
                  <a:rPr lang="zh-CN" altLang="en-US" dirty="0" smtClean="0">
                    <a:ea typeface="宋体" charset="-122"/>
                  </a:rPr>
                  <a:t>：如果</a:t>
                </a:r>
                <a14:m>
                  <m:oMath xmlns:m="http://schemas.openxmlformats.org/officeDocument/2006/math">
                    <m:r>
                      <a:rPr lang="en-US" altLang="zh-CN" b="0"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𝑦</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0</m:t>
                    </m:r>
                  </m:oMath>
                </a14:m>
                <a:r>
                  <a:rPr lang="zh-CN" altLang="en-US" dirty="0" smtClean="0">
                    <a:ea typeface="宋体" charset="-122"/>
                  </a:rPr>
                  <a:t>，那么</a:t>
                </a:r>
                <a:endParaRPr lang="en-US" altLang="zh-CN" dirty="0" smtClean="0">
                  <a:ea typeface="宋体" charset="-122"/>
                </a:endParaRPr>
              </a:p>
              <a:p>
                <a:pPr marL="0" indent="0" eaLnBrk="1" hangingPunct="1">
                  <a:buNone/>
                </a:pPr>
                <a14:m>
                  <m:oMathPara xmlns:m="http://schemas.openxmlformats.org/officeDocument/2006/math">
                    <m:oMathParaPr>
                      <m:jc m:val="centerGroup"/>
                    </m:oMathParaPr>
                    <m:oMath xmlns:m="http://schemas.openxmlformats.org/officeDocument/2006/math">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𝑥</m:t>
                      </m:r>
                      <m:r>
                        <a:rPr lang="en-US" altLang="zh-CN" b="0" i="1" smtClean="0">
                          <a:latin typeface="Cambria Math"/>
                          <a:ea typeface="宋体" charset="-122"/>
                        </a:rPr>
                        <m:t>/</m:t>
                      </m:r>
                      <m:r>
                        <a:rPr lang="en-US" altLang="zh-CN" b="0" i="1" smtClean="0">
                          <a:latin typeface="Cambria Math"/>
                          <a:ea typeface="宋体" charset="-122"/>
                        </a:rPr>
                        <m:t>𝑦</m:t>
                      </m:r>
                      <m:r>
                        <a:rPr lang="en-US" altLang="zh-CN" b="0" i="1" smtClean="0">
                          <a:latin typeface="Cambria Math"/>
                          <a:ea typeface="宋体" charset="-122"/>
                        </a:rPr>
                        <m:t>)=</m:t>
                      </m:r>
                      <m:f>
                        <m:fPr>
                          <m:ctrlPr>
                            <a:rPr lang="en-US" altLang="zh-CN" b="0" i="1" smtClean="0">
                              <a:latin typeface="Cambria Math" panose="02040503050406030204" pitchFamily="18" charset="0"/>
                              <a:ea typeface="宋体" charset="-122"/>
                            </a:rPr>
                          </m:ctrlPr>
                        </m:fPr>
                        <m:num>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𝑦</m:t>
                          </m:r>
                          <m:r>
                            <a:rPr lang="en-US" altLang="zh-CN" b="0" i="1" smtClean="0">
                              <a:latin typeface="Cambria Math"/>
                              <a:ea typeface="宋体" charset="-122"/>
                            </a:rPr>
                            <m:t>/</m:t>
                          </m:r>
                          <m:r>
                            <a:rPr lang="en-US" altLang="zh-CN" b="0" i="1" smtClean="0">
                              <a:latin typeface="Cambria Math"/>
                              <a:ea typeface="宋体" charset="-122"/>
                            </a:rPr>
                            <m:t>𝑥</m:t>
                          </m:r>
                          <m:r>
                            <a:rPr lang="en-US" altLang="zh-CN" b="0" i="1" smtClean="0">
                              <a:latin typeface="Cambria Math"/>
                              <a:ea typeface="宋体" charset="-122"/>
                            </a:rPr>
                            <m:t>)</m:t>
                          </m:r>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𝑥</m:t>
                          </m:r>
                          <m:r>
                            <a:rPr lang="en-US" altLang="zh-CN" b="0" i="1" smtClean="0">
                              <a:latin typeface="Cambria Math"/>
                              <a:ea typeface="宋体" charset="-122"/>
                            </a:rPr>
                            <m:t>)</m:t>
                          </m:r>
                        </m:num>
                        <m:den>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𝑦</m:t>
                          </m:r>
                          <m:r>
                            <a:rPr lang="en-US" altLang="zh-CN" b="0" i="1" smtClean="0">
                              <a:latin typeface="Cambria Math"/>
                              <a:ea typeface="宋体" charset="-122"/>
                            </a:rPr>
                            <m:t>)</m:t>
                          </m:r>
                        </m:den>
                      </m:f>
                    </m:oMath>
                  </m:oMathPara>
                </a14:m>
                <a:endParaRPr lang="en-US" altLang="zh-CN" dirty="0" smtClean="0">
                  <a:ea typeface="宋体" charset="-122"/>
                </a:endParaRPr>
              </a:p>
              <a:p>
                <a:pPr eaLnBrk="1" hangingPunct="1">
                  <a:lnSpc>
                    <a:spcPct val="90000"/>
                  </a:lnSpc>
                </a:pPr>
                <a:endParaRPr lang="en-US" altLang="zh-CN" b="1" dirty="0" smtClean="0">
                  <a:solidFill>
                    <a:srgbClr val="FF0000"/>
                  </a:solidFill>
                  <a:ea typeface="宋体" charset="-122"/>
                </a:endParaRPr>
              </a:p>
              <a:p>
                <a:pPr eaLnBrk="1" hangingPunct="1">
                  <a:lnSpc>
                    <a:spcPct val="90000"/>
                  </a:lnSpc>
                </a:pPr>
                <a:r>
                  <a:rPr lang="zh-CN" altLang="en-US" b="1" dirty="0" smtClean="0">
                    <a:solidFill>
                      <a:srgbClr val="FF0000"/>
                    </a:solidFill>
                    <a:ea typeface="宋体" charset="-122"/>
                  </a:rPr>
                  <a:t>推论</a:t>
                </a:r>
                <a:r>
                  <a:rPr lang="en-US" altLang="zh-CN" b="1" dirty="0" smtClean="0">
                    <a:solidFill>
                      <a:srgbClr val="FF0000"/>
                    </a:solidFill>
                    <a:ea typeface="宋体" charset="-122"/>
                  </a:rPr>
                  <a:t>1</a:t>
                </a:r>
                <a:r>
                  <a:rPr lang="zh-CN" altLang="en-US" dirty="0" smtClean="0">
                    <a:ea typeface="宋体" charset="-122"/>
                  </a:rPr>
                  <a:t>：</a:t>
                </a:r>
                <a14:m>
                  <m:oMath xmlns:m="http://schemas.openxmlformats.org/officeDocument/2006/math">
                    <m:r>
                      <a:rPr lang="en-US" altLang="zh-CN" i="1" dirty="0" smtClean="0">
                        <a:latin typeface="Cambria Math"/>
                        <a:ea typeface="宋体" charset="-122"/>
                      </a:rPr>
                      <m:t>𝑋</m:t>
                    </m:r>
                    <m:r>
                      <a:rPr lang="zh-CN" altLang="en-US" i="1" dirty="0" smtClean="0">
                        <a:latin typeface="Cambria Math"/>
                        <a:ea typeface="宋体" charset="-122"/>
                      </a:rPr>
                      <m:t>和</m:t>
                    </m:r>
                    <m:r>
                      <a:rPr lang="en-US" altLang="zh-CN" i="1" dirty="0" smtClean="0">
                        <a:latin typeface="Cambria Math"/>
                        <a:ea typeface="宋体" charset="-122"/>
                      </a:rPr>
                      <m:t>𝑌</m:t>
                    </m:r>
                  </m:oMath>
                </a14:m>
                <a:r>
                  <a:rPr lang="zh-CN" altLang="en-US" dirty="0" smtClean="0">
                    <a:ea typeface="宋体" charset="-122"/>
                  </a:rPr>
                  <a:t>是相互独立的随机变量，</a:t>
                </a:r>
                <a:r>
                  <a:rPr lang="zh-CN" altLang="en-US" b="1" dirty="0" smtClean="0">
                    <a:solidFill>
                      <a:srgbClr val="FF0000"/>
                    </a:solidFill>
                    <a:ea typeface="宋体" charset="-122"/>
                  </a:rPr>
                  <a:t>当且仅当</a:t>
                </a:r>
                <a:r>
                  <a:rPr lang="zh-CN" altLang="en-US" dirty="0" smtClean="0">
                    <a:ea typeface="宋体" charset="-122"/>
                  </a:rPr>
                  <a:t>对所有的</a:t>
                </a:r>
                <a14:m>
                  <m:oMath xmlns:m="http://schemas.openxmlformats.org/officeDocument/2006/math">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𝑆</m:t>
                    </m:r>
                    <m:r>
                      <a:rPr lang="en-US" altLang="zh-CN" i="1" baseline="-25000" dirty="0" smtClean="0">
                        <a:latin typeface="Cambria Math"/>
                        <a:ea typeface="宋体" charset="-122"/>
                      </a:rPr>
                      <m:t>1</m:t>
                    </m:r>
                    <m:r>
                      <a:rPr lang="zh-CN" altLang="en-US" i="1" dirty="0" smtClean="0">
                        <a:latin typeface="Cambria Math"/>
                        <a:ea typeface="宋体" charset="-122"/>
                      </a:rPr>
                      <m:t>和</m:t>
                    </m:r>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𝑆</m:t>
                    </m:r>
                    <m:r>
                      <a:rPr lang="en-US" altLang="zh-CN" i="1" baseline="-25000" dirty="0" smtClean="0">
                        <a:latin typeface="Cambria Math"/>
                        <a:ea typeface="宋体" charset="-122"/>
                      </a:rPr>
                      <m:t>2</m:t>
                    </m:r>
                    <m:r>
                      <a:rPr lang="zh-CN" altLang="en-US" i="1" dirty="0" smtClean="0">
                        <a:latin typeface="Cambria Math"/>
                        <a:ea typeface="宋体" charset="-122"/>
                      </a:rPr>
                      <m:t>，有</m:t>
                    </m:r>
                    <m:r>
                      <a:rPr lang="en-US" altLang="zh-CN" b="0"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𝑦</m:t>
                    </m:r>
                    <m:r>
                      <a:rPr lang="en-US" altLang="zh-CN" i="1" dirty="0" smtClean="0">
                        <a:latin typeface="Cambria Math"/>
                        <a:ea typeface="宋体" charset="-122"/>
                      </a:rPr>
                      <m:t>)</m:t>
                    </m:r>
                    <m:r>
                      <a:rPr lang="zh-CN" altLang="en-US" i="1" dirty="0" smtClean="0">
                        <a:latin typeface="Cambria Math"/>
                        <a:ea typeface="宋体" charset="-122"/>
                      </a:rPr>
                      <m:t>＝</m:t>
                    </m:r>
                    <m:r>
                      <a:rPr lang="en-US" altLang="zh-CN" b="0"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oMath>
                </a14:m>
                <a:endParaRPr lang="zh-CN" altLang="en-US" dirty="0" smtClean="0">
                  <a:ea typeface="宋体" charset="-122"/>
                </a:endParaRPr>
              </a:p>
            </p:txBody>
          </p:sp>
        </mc:Choice>
        <mc:Fallback xmlns="">
          <p:sp>
            <p:nvSpPr>
              <p:cNvPr id="4101"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r="-667"/>
                </a:stretch>
              </a:blipFill>
            </p:spPr>
            <p:txBody>
              <a:bodyPr/>
              <a:lstStyle/>
              <a:p>
                <a:r>
                  <a:rPr lang="zh-CN" altLang="en-US">
                    <a:noFill/>
                  </a:rPr>
                  <a:t> </a:t>
                </a:r>
              </a:p>
            </p:txBody>
          </p:sp>
        </mc:Fallback>
      </mc:AlternateContent>
      <p:sp>
        <p:nvSpPr>
          <p:cNvPr id="4102" name="日期占位符 3"/>
          <p:cNvSpPr>
            <a:spLocks noGrp="1"/>
          </p:cNvSpPr>
          <p:nvPr>
            <p:ph type="dt" sz="quarter" idx="10"/>
          </p:nvPr>
        </p:nvSpPr>
        <p:spPr>
          <a:noFill/>
        </p:spPr>
        <p:txBody>
          <a:bodyPr/>
          <a:lstStyle/>
          <a:p>
            <a:fld id="{D7A47BBA-159C-48E6-AE97-E692696ACBEB}" type="datetime1">
              <a:rPr lang="zh-CN" altLang="en-US" smtClean="0">
                <a:ea typeface="宋体" charset="-122"/>
              </a:rPr>
              <a:pPr/>
              <a:t>2018/11/13</a:t>
            </a:fld>
            <a:endParaRPr lang="en-US" altLang="zh-CN" smtClean="0">
              <a:ea typeface="宋体" charset="-122"/>
            </a:endParaRPr>
          </a:p>
        </p:txBody>
      </p:sp>
      <p:sp>
        <p:nvSpPr>
          <p:cNvPr id="4103"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4104" name="灯片编号占位符 5"/>
          <p:cNvSpPr>
            <a:spLocks noGrp="1"/>
          </p:cNvSpPr>
          <p:nvPr>
            <p:ph type="sldNum" sz="quarter" idx="12"/>
          </p:nvPr>
        </p:nvSpPr>
        <p:spPr>
          <a:noFill/>
        </p:spPr>
        <p:txBody>
          <a:bodyPr/>
          <a:lstStyle/>
          <a:p>
            <a:fld id="{1563B94E-14FE-4596-95C1-F57695DB0625}" type="slidenum">
              <a:rPr lang="en-US" altLang="zh-CN" smtClean="0">
                <a:ea typeface="宋体" charset="-122"/>
              </a:rPr>
              <a:pPr/>
              <a:t>5</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447800"/>
                <a:ext cx="8229600" cy="4876800"/>
              </a:xfrm>
            </p:spPr>
            <p:txBody>
              <a:bodyPr/>
              <a:lstStyle/>
              <a:p>
                <a:pPr eaLnBrk="1" hangingPunct="1">
                  <a:spcBef>
                    <a:spcPts val="1200"/>
                  </a:spcBef>
                </a:pPr>
                <a:r>
                  <a:rPr lang="zh-CN" altLang="en-US" sz="2400" b="1" dirty="0" smtClean="0">
                    <a:solidFill>
                      <a:srgbClr val="FF0000"/>
                    </a:solidFill>
                    <a:ea typeface="宋体" charset="-122"/>
                  </a:rPr>
                  <a:t>明文和密钥相互独立</a:t>
                </a:r>
                <a:r>
                  <a:rPr lang="zh-CN" altLang="en-US" sz="2400" dirty="0" smtClean="0">
                    <a:ea typeface="宋体" charset="-122"/>
                  </a:rPr>
                  <a:t>。求</a:t>
                </a:r>
                <a14:m>
                  <m:oMath xmlns:m="http://schemas.openxmlformats.org/officeDocument/2006/math">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𝑐</m:t>
                    </m:r>
                    <m:r>
                      <a:rPr lang="en-US" altLang="zh-CN" sz="2400" i="1" dirty="0" smtClean="0">
                        <a:latin typeface="Cambria Math"/>
                        <a:ea typeface="宋体" charset="-122"/>
                      </a:rPr>
                      <m:t>)</m:t>
                    </m:r>
                  </m:oMath>
                </a14:m>
                <a:r>
                  <a:rPr lang="zh-CN" altLang="en-US" sz="2400" dirty="0" smtClean="0">
                    <a:ea typeface="宋体" charset="-122"/>
                  </a:rPr>
                  <a:t>必须先求出</a:t>
                </a:r>
                <a14:m>
                  <m:oMath xmlns:m="http://schemas.openxmlformats.org/officeDocument/2006/math">
                    <m:r>
                      <a:rPr lang="en-US" altLang="zh-CN" b="0" i="0" dirty="0" smtClean="0">
                        <a:latin typeface="Cambria Math"/>
                        <a:ea typeface="宋体" charset="-122"/>
                      </a:rPr>
                      <m:t>   </m:t>
                    </m:r>
                    <m:r>
                      <a:rPr lang="en-US" altLang="zh-CN" b="0"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4</m:t>
                        </m:r>
                      </m:den>
                    </m:f>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en-US" altLang="zh-CN" i="1" dirty="0" smtClean="0">
                        <a:latin typeface="Cambria Math"/>
                        <a:ea typeface="宋体" charset="-122"/>
                      </a:rPr>
                      <m:t>)</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1/8</m:t>
                    </m:r>
                  </m:oMath>
                </a14:m>
                <a:endParaRPr lang="en-US" altLang="zh-CN" dirty="0" smtClean="0">
                  <a:solidFill>
                    <a:srgbClr val="FF0000"/>
                  </a:solidFill>
                  <a:ea typeface="宋体" charset="-122"/>
                </a:endParaRPr>
              </a:p>
              <a:p>
                <a:pPr lvl="1" indent="65088" eaLnBrk="1" hangingPunct="1">
                  <a:spcBef>
                    <a:spcPts val="1200"/>
                  </a:spcBef>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(2)</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m:t>
                      </m:r>
                    </m:oMath>
                  </m:oMathPara>
                </a14:m>
                <a:endParaRPr lang="en-US" altLang="zh-CN" dirty="0" smtClean="0">
                  <a:ea typeface="宋体" charset="-122"/>
                </a:endParaRPr>
              </a:p>
              <a:p>
                <a:pPr lvl="1" eaLnBrk="1" hangingPunct="1">
                  <a:spcBef>
                    <a:spcPts val="1200"/>
                  </a:spcBef>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en-US" altLang="zh-CN" b="0" i="1" dirty="0" smtClean="0">
                          <a:latin typeface="Cambria Math"/>
                          <a:ea typeface="宋体" charset="-122"/>
                        </a:rPr>
                        <m:t>              </m:t>
                      </m:r>
                      <m:r>
                        <a:rPr lang="zh-CN" altLang="en-US" i="1" dirty="0" smtClean="0">
                          <a:latin typeface="Cambria Math"/>
                          <a:ea typeface="宋体" charset="-122"/>
                        </a:rPr>
                        <m:t>＝</m:t>
                      </m:r>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4</m:t>
                          </m:r>
                        </m:den>
                      </m:f>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4</m:t>
                          </m:r>
                        </m:den>
                      </m:f>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3</m:t>
                          </m:r>
                        </m:num>
                        <m:den>
                          <m:r>
                            <a:rPr lang="en-US" altLang="zh-CN" i="1" dirty="0" smtClean="0">
                              <a:latin typeface="Cambria Math"/>
                              <a:ea typeface="宋体" charset="-122"/>
                            </a:rPr>
                            <m:t>4</m:t>
                          </m:r>
                        </m:den>
                      </m:f>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en-US" altLang="zh-CN" i="1" dirty="0" smtClean="0">
                          <a:latin typeface="Cambria Math"/>
                          <a:ea typeface="宋体" charset="-122"/>
                        </a:rPr>
                        <m:t>)</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7/16</m:t>
                      </m:r>
                    </m:oMath>
                  </m:oMathPara>
                </a14:m>
                <a:endParaRPr lang="en-US" altLang="zh-CN" i="1" dirty="0" smtClean="0">
                  <a:solidFill>
                    <a:srgbClr val="FF0000"/>
                  </a:solidFill>
                  <a:ea typeface="宋体" charset="-122"/>
                </a:endParaRPr>
              </a:p>
              <a:p>
                <a:pPr lvl="1" eaLnBrk="1" hangingPunct="1">
                  <a:spcBef>
                    <a:spcPts val="1200"/>
                  </a:spcBef>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(3)</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3</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oMath>
                  </m:oMathPara>
                </a14:m>
                <a:endParaRPr lang="en-US" altLang="zh-CN" dirty="0" smtClean="0">
                  <a:ea typeface="宋体" charset="-122"/>
                </a:endParaRPr>
              </a:p>
              <a:p>
                <a:pPr lvl="1" eaLnBrk="1" hangingPunct="1">
                  <a:spcBef>
                    <a:spcPts val="1200"/>
                  </a:spcBef>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en-US" altLang="zh-CN" b="0" i="1" dirty="0" smtClean="0">
                          <a:latin typeface="Cambria Math"/>
                          <a:ea typeface="宋体" charset="-122"/>
                        </a:rPr>
                        <m:t>            </m:t>
                      </m:r>
                      <m:r>
                        <a:rPr lang="zh-CN" altLang="en-US" i="1" dirty="0" smtClean="0">
                          <a:latin typeface="Cambria Math"/>
                          <a:ea typeface="宋体" charset="-122"/>
                        </a:rPr>
                        <m:t>＝</m:t>
                      </m:r>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4</m:t>
                          </m:r>
                        </m:den>
                      </m:f>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4</m:t>
                          </m:r>
                        </m:den>
                      </m:f>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3</m:t>
                          </m:r>
                        </m:num>
                        <m:den>
                          <m:r>
                            <a:rPr lang="en-US" altLang="zh-CN" i="1" dirty="0" smtClean="0">
                              <a:latin typeface="Cambria Math"/>
                              <a:ea typeface="宋体" charset="-122"/>
                            </a:rPr>
                            <m:t>4</m:t>
                          </m:r>
                        </m:den>
                      </m:f>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4</m:t>
                          </m:r>
                        </m:den>
                      </m:f>
                      <m:r>
                        <a:rPr lang="en-US" altLang="zh-CN" i="1" dirty="0" smtClean="0">
                          <a:latin typeface="Cambria Math"/>
                          <a:ea typeface="宋体" charset="-122"/>
                        </a:rPr>
                        <m:t>)</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1/4</m:t>
                      </m:r>
                    </m:oMath>
                  </m:oMathPara>
                </a14:m>
                <a:endParaRPr lang="en-US" altLang="zh-CN" i="1" dirty="0" smtClean="0">
                  <a:solidFill>
                    <a:srgbClr val="FF0000"/>
                  </a:solidFill>
                  <a:ea typeface="宋体" charset="-122"/>
                </a:endParaRPr>
              </a:p>
              <a:p>
                <a:pPr lvl="1" eaLnBrk="1" hangingPunct="1">
                  <a:spcBef>
                    <a:spcPts val="1200"/>
                  </a:spcBef>
                  <a:buFont typeface="Wingdings" pitchFamily="2" charset="2"/>
                  <a:buNone/>
                </a:pPr>
                <a:r>
                  <a:rPr lang="en-US" altLang="zh-CN" dirty="0" smtClean="0">
                    <a:ea typeface="宋体" charset="-122"/>
                  </a:rPr>
                  <a:t>               </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(4)</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3</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3</m:t>
                        </m:r>
                      </m:num>
                      <m:den>
                        <m:r>
                          <a:rPr lang="en-US" altLang="zh-CN" i="1" dirty="0" smtClean="0">
                            <a:latin typeface="Cambria Math"/>
                            <a:ea typeface="宋体" charset="-122"/>
                          </a:rPr>
                          <m:t>4</m:t>
                        </m:r>
                      </m:den>
                    </m:f>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4</m:t>
                        </m:r>
                      </m:den>
                    </m:f>
                    <m:r>
                      <a:rPr lang="en-US" altLang="zh-CN" i="1" dirty="0" smtClean="0">
                        <a:latin typeface="Cambria Math"/>
                        <a:ea typeface="宋体" charset="-122"/>
                      </a:rPr>
                      <m:t>)</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3/16</m:t>
                    </m:r>
                  </m:oMath>
                </a14:m>
                <a:endParaRPr lang="en-US" altLang="zh-CN" sz="2400" i="1" dirty="0" smtClean="0">
                  <a:ea typeface="宋体" charset="-122"/>
                </a:endParaRPr>
              </a:p>
              <a:p>
                <a:pPr lvl="1" eaLnBrk="1" hangingPunct="1">
                  <a:lnSpc>
                    <a:spcPct val="80000"/>
                  </a:lnSpc>
                  <a:buFont typeface="Wingdings" pitchFamily="2" charset="2"/>
                  <a:buNone/>
                </a:pPr>
                <a:endParaRPr lang="en-US" altLang="zh-CN" sz="2400" i="1" dirty="0">
                  <a:ea typeface="宋体" charset="-122"/>
                </a:endParaRPr>
              </a:p>
              <a:p>
                <a:pPr eaLnBrk="1" hangingPunct="1">
                  <a:lnSpc>
                    <a:spcPct val="80000"/>
                  </a:lnSpc>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a:ea typeface="宋体" charset="-122"/>
                        </a:rPr>
                        <m:t>𝐻</m:t>
                      </m:r>
                      <m:d>
                        <m:dPr>
                          <m:ctrlPr>
                            <a:rPr lang="en-US" altLang="zh-CN" sz="2000" i="1" dirty="0" smtClean="0">
                              <a:latin typeface="Cambria Math" panose="02040503050406030204" pitchFamily="18" charset="0"/>
                              <a:ea typeface="宋体" charset="-122"/>
                            </a:rPr>
                          </m:ctrlPr>
                        </m:dPr>
                        <m:e>
                          <m:r>
                            <a:rPr lang="en-US" altLang="zh-CN" sz="2000" i="1" dirty="0" smtClean="0">
                              <a:latin typeface="Cambria Math"/>
                              <a:ea typeface="宋体" charset="-122"/>
                            </a:rPr>
                            <m:t>𝑐</m:t>
                          </m:r>
                        </m:e>
                      </m:d>
                      <m:r>
                        <a:rPr lang="zh-CN" altLang="en-US" sz="2000" i="1" dirty="0" smtClean="0">
                          <a:latin typeface="Cambria Math"/>
                          <a:ea typeface="宋体" charset="-122"/>
                        </a:rPr>
                        <m:t>＝－</m:t>
                      </m:r>
                      <m:d>
                        <m:dPr>
                          <m:ctrlPr>
                            <a:rPr lang="en-US" altLang="zh-CN" sz="2000" i="1" dirty="0" smtClean="0">
                              <a:latin typeface="Cambria Math" panose="02040503050406030204" pitchFamily="18" charset="0"/>
                              <a:ea typeface="宋体" charset="-122"/>
                            </a:rPr>
                          </m:ctrlPr>
                        </m:dPr>
                        <m:e>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1</m:t>
                              </m:r>
                            </m:num>
                            <m:den>
                              <m:r>
                                <a:rPr lang="en-US" altLang="zh-CN" sz="2000" i="1" dirty="0" smtClean="0">
                                  <a:latin typeface="Cambria Math"/>
                                  <a:ea typeface="宋体" charset="-122"/>
                                </a:rPr>
                                <m:t>8</m:t>
                              </m:r>
                            </m:den>
                          </m:f>
                        </m:e>
                      </m:d>
                      <m:r>
                        <m:rPr>
                          <m:sty m:val="p"/>
                        </m:rPr>
                        <a:rPr lang="en-US" altLang="zh-CN" sz="2000" i="1" dirty="0" smtClean="0">
                          <a:latin typeface="Cambria Math"/>
                          <a:ea typeface="宋体" charset="-122"/>
                        </a:rPr>
                        <m:t>log</m:t>
                      </m:r>
                      <m:r>
                        <a:rPr lang="en-US" altLang="zh-CN" sz="2000" i="1" baseline="-25000" dirty="0" smtClean="0">
                          <a:latin typeface="Cambria Math"/>
                          <a:ea typeface="宋体" charset="-122"/>
                        </a:rPr>
                        <m:t>2</m:t>
                      </m:r>
                      <m:d>
                        <m:dPr>
                          <m:ctrlPr>
                            <a:rPr lang="en-US" altLang="zh-CN" sz="2000" i="1" dirty="0">
                              <a:latin typeface="Cambria Math" panose="02040503050406030204" pitchFamily="18" charset="0"/>
                              <a:ea typeface="宋体" charset="-122"/>
                            </a:rPr>
                          </m:ctrlPr>
                        </m:dPr>
                        <m:e>
                          <m:f>
                            <m:fPr>
                              <m:ctrlPr>
                                <a:rPr lang="en-US" altLang="zh-CN" sz="2000" i="1" dirty="0">
                                  <a:latin typeface="Cambria Math" panose="02040503050406030204" pitchFamily="18" charset="0"/>
                                  <a:ea typeface="宋体" charset="-122"/>
                                </a:rPr>
                              </m:ctrlPr>
                            </m:fPr>
                            <m:num>
                              <m:r>
                                <a:rPr lang="en-US" altLang="zh-CN" sz="2000" i="1" dirty="0">
                                  <a:latin typeface="Cambria Math"/>
                                  <a:ea typeface="宋体" charset="-122"/>
                                </a:rPr>
                                <m:t>1</m:t>
                              </m:r>
                            </m:num>
                            <m:den>
                              <m:r>
                                <a:rPr lang="en-US" altLang="zh-CN" sz="2000" i="1" dirty="0">
                                  <a:latin typeface="Cambria Math"/>
                                  <a:ea typeface="宋体" charset="-122"/>
                                </a:rPr>
                                <m:t>8</m:t>
                              </m:r>
                            </m:den>
                          </m:f>
                        </m:e>
                      </m:d>
                      <m:r>
                        <a:rPr lang="zh-CN" altLang="en-US" sz="2000" i="1" dirty="0" smtClean="0">
                          <a:latin typeface="Cambria Math"/>
                          <a:ea typeface="宋体" charset="-122"/>
                        </a:rPr>
                        <m:t>－</m:t>
                      </m:r>
                      <m:d>
                        <m:dPr>
                          <m:ctrlPr>
                            <a:rPr lang="en-US" altLang="zh-CN" sz="2000" i="1" dirty="0" smtClean="0">
                              <a:latin typeface="Cambria Math" panose="02040503050406030204" pitchFamily="18" charset="0"/>
                              <a:ea typeface="宋体" charset="-122"/>
                            </a:rPr>
                          </m:ctrlPr>
                        </m:dPr>
                        <m:e>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7</m:t>
                              </m:r>
                            </m:num>
                            <m:den>
                              <m:r>
                                <a:rPr lang="en-US" altLang="zh-CN" sz="2000" i="1" dirty="0" smtClean="0">
                                  <a:latin typeface="Cambria Math"/>
                                  <a:ea typeface="宋体" charset="-122"/>
                                </a:rPr>
                                <m:t>16</m:t>
                              </m:r>
                            </m:den>
                          </m:f>
                        </m:e>
                      </m:d>
                      <m:r>
                        <m:rPr>
                          <m:sty m:val="p"/>
                        </m:rPr>
                        <a:rPr lang="en-US" altLang="zh-CN" sz="2000" i="1" dirty="0" smtClean="0">
                          <a:latin typeface="Cambria Math"/>
                          <a:ea typeface="宋体" charset="-122"/>
                        </a:rPr>
                        <m:t>log</m:t>
                      </m:r>
                      <m:r>
                        <a:rPr lang="en-US" altLang="zh-CN" sz="2000" i="1" baseline="-25000" dirty="0" smtClean="0">
                          <a:latin typeface="Cambria Math"/>
                          <a:ea typeface="宋体" charset="-122"/>
                        </a:rPr>
                        <m:t>2</m:t>
                      </m:r>
                      <m:d>
                        <m:dPr>
                          <m:ctrlPr>
                            <a:rPr lang="en-US" altLang="zh-CN" sz="2000" i="1" dirty="0">
                              <a:latin typeface="Cambria Math" panose="02040503050406030204" pitchFamily="18" charset="0"/>
                              <a:ea typeface="宋体" charset="-122"/>
                            </a:rPr>
                          </m:ctrlPr>
                        </m:dPr>
                        <m:e>
                          <m:f>
                            <m:fPr>
                              <m:ctrlPr>
                                <a:rPr lang="en-US" altLang="zh-CN" sz="2000" i="1" dirty="0">
                                  <a:latin typeface="Cambria Math" panose="02040503050406030204" pitchFamily="18" charset="0"/>
                                  <a:ea typeface="宋体" charset="-122"/>
                                </a:rPr>
                              </m:ctrlPr>
                            </m:fPr>
                            <m:num>
                              <m:r>
                                <a:rPr lang="en-US" altLang="zh-CN" sz="2000" i="1" dirty="0">
                                  <a:latin typeface="Cambria Math"/>
                                  <a:ea typeface="宋体" charset="-122"/>
                                </a:rPr>
                                <m:t>7</m:t>
                              </m:r>
                            </m:num>
                            <m:den>
                              <m:r>
                                <a:rPr lang="en-US" altLang="zh-CN" sz="2000" i="1" dirty="0">
                                  <a:latin typeface="Cambria Math"/>
                                  <a:ea typeface="宋体" charset="-122"/>
                                </a:rPr>
                                <m:t>16</m:t>
                              </m:r>
                            </m:den>
                          </m:f>
                        </m:e>
                      </m:d>
                      <m:r>
                        <a:rPr lang="zh-CN" altLang="en-US" sz="2000" i="1" dirty="0" smtClean="0">
                          <a:latin typeface="Cambria Math"/>
                          <a:ea typeface="宋体" charset="-122"/>
                        </a:rPr>
                        <m:t>－</m:t>
                      </m:r>
                      <m:d>
                        <m:dPr>
                          <m:ctrlPr>
                            <a:rPr lang="en-US" altLang="zh-CN" sz="2000" i="1" dirty="0" smtClean="0">
                              <a:latin typeface="Cambria Math" panose="02040503050406030204" pitchFamily="18" charset="0"/>
                              <a:ea typeface="宋体" charset="-122"/>
                            </a:rPr>
                          </m:ctrlPr>
                        </m:dPr>
                        <m:e>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1</m:t>
                              </m:r>
                            </m:num>
                            <m:den>
                              <m:r>
                                <a:rPr lang="en-US" altLang="zh-CN" sz="2000" i="1" dirty="0" smtClean="0">
                                  <a:latin typeface="Cambria Math"/>
                                  <a:ea typeface="宋体" charset="-122"/>
                                </a:rPr>
                                <m:t>4</m:t>
                              </m:r>
                            </m:den>
                          </m:f>
                        </m:e>
                      </m:d>
                      <m:r>
                        <m:rPr>
                          <m:sty m:val="p"/>
                        </m:rPr>
                        <a:rPr lang="en-US" altLang="zh-CN" sz="2000" i="1" dirty="0" smtClean="0">
                          <a:latin typeface="Cambria Math"/>
                          <a:ea typeface="宋体" charset="-122"/>
                        </a:rPr>
                        <m:t>log</m:t>
                      </m:r>
                      <m:r>
                        <a:rPr lang="en-US" altLang="zh-CN" sz="2000" i="1" baseline="-25000" dirty="0" smtClean="0">
                          <a:latin typeface="Cambria Math"/>
                          <a:ea typeface="宋体" charset="-122"/>
                        </a:rPr>
                        <m:t>2</m:t>
                      </m:r>
                      <m:d>
                        <m:dPr>
                          <m:ctrlPr>
                            <a:rPr lang="en-US" altLang="zh-CN" sz="2000" i="1" dirty="0">
                              <a:latin typeface="Cambria Math" panose="02040503050406030204" pitchFamily="18" charset="0"/>
                              <a:ea typeface="宋体" charset="-122"/>
                            </a:rPr>
                          </m:ctrlPr>
                        </m:dPr>
                        <m:e>
                          <m:f>
                            <m:fPr>
                              <m:ctrlPr>
                                <a:rPr lang="en-US" altLang="zh-CN" sz="2000" i="1" dirty="0">
                                  <a:latin typeface="Cambria Math" panose="02040503050406030204" pitchFamily="18" charset="0"/>
                                  <a:ea typeface="宋体" charset="-122"/>
                                </a:rPr>
                              </m:ctrlPr>
                            </m:fPr>
                            <m:num>
                              <m:r>
                                <a:rPr lang="en-US" altLang="zh-CN" sz="2000" i="1" dirty="0">
                                  <a:latin typeface="Cambria Math"/>
                                  <a:ea typeface="宋体" charset="-122"/>
                                </a:rPr>
                                <m:t>1</m:t>
                              </m:r>
                            </m:num>
                            <m:den>
                              <m:r>
                                <a:rPr lang="en-US" altLang="zh-CN" sz="2000" i="1" dirty="0">
                                  <a:latin typeface="Cambria Math"/>
                                  <a:ea typeface="宋体" charset="-122"/>
                                </a:rPr>
                                <m:t>4</m:t>
                              </m:r>
                            </m:den>
                          </m:f>
                        </m:e>
                      </m:d>
                      <m:r>
                        <a:rPr lang="zh-CN" altLang="en-US" sz="2000" i="1" dirty="0" smtClean="0">
                          <a:latin typeface="Cambria Math"/>
                          <a:ea typeface="宋体" charset="-122"/>
                        </a:rPr>
                        <m:t>－</m:t>
                      </m:r>
                      <m:d>
                        <m:dPr>
                          <m:ctrlPr>
                            <a:rPr lang="en-US" altLang="zh-CN" sz="2000" i="1" dirty="0" smtClean="0">
                              <a:latin typeface="Cambria Math" panose="02040503050406030204" pitchFamily="18" charset="0"/>
                              <a:ea typeface="宋体" charset="-122"/>
                            </a:rPr>
                          </m:ctrlPr>
                        </m:dPr>
                        <m:e>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3</m:t>
                              </m:r>
                            </m:num>
                            <m:den>
                              <m:r>
                                <a:rPr lang="en-US" altLang="zh-CN" sz="2000" i="1" dirty="0" smtClean="0">
                                  <a:latin typeface="Cambria Math"/>
                                  <a:ea typeface="宋体" charset="-122"/>
                                </a:rPr>
                                <m:t>16</m:t>
                              </m:r>
                            </m:den>
                          </m:f>
                        </m:e>
                      </m:d>
                      <m:r>
                        <m:rPr>
                          <m:sty m:val="p"/>
                        </m:rPr>
                        <a:rPr lang="en-US" altLang="zh-CN" sz="2000" i="1" dirty="0" smtClean="0">
                          <a:latin typeface="Cambria Math"/>
                          <a:ea typeface="宋体" charset="-122"/>
                        </a:rPr>
                        <m:t>log</m:t>
                      </m:r>
                      <m:r>
                        <a:rPr lang="en-US" altLang="zh-CN" sz="2000" i="1" baseline="-25000" dirty="0" smtClean="0">
                          <a:latin typeface="Cambria Math"/>
                          <a:ea typeface="宋体" charset="-122"/>
                        </a:rPr>
                        <m:t>2</m:t>
                      </m:r>
                      <m:d>
                        <m:dPr>
                          <m:ctrlPr>
                            <a:rPr lang="en-US" altLang="zh-CN" sz="2000" i="1" dirty="0">
                              <a:latin typeface="Cambria Math" panose="02040503050406030204" pitchFamily="18" charset="0"/>
                              <a:ea typeface="宋体" charset="-122"/>
                            </a:rPr>
                          </m:ctrlPr>
                        </m:dPr>
                        <m:e>
                          <m:f>
                            <m:fPr>
                              <m:ctrlPr>
                                <a:rPr lang="en-US" altLang="zh-CN" sz="2000" i="1" dirty="0">
                                  <a:latin typeface="Cambria Math" panose="02040503050406030204" pitchFamily="18" charset="0"/>
                                  <a:ea typeface="宋体" charset="-122"/>
                                </a:rPr>
                              </m:ctrlPr>
                            </m:fPr>
                            <m:num>
                              <m:r>
                                <a:rPr lang="en-US" altLang="zh-CN" sz="2000" i="1" dirty="0">
                                  <a:latin typeface="Cambria Math"/>
                                  <a:ea typeface="宋体" charset="-122"/>
                                </a:rPr>
                                <m:t>3</m:t>
                              </m:r>
                            </m:num>
                            <m:den>
                              <m:r>
                                <a:rPr lang="en-US" altLang="zh-CN" sz="2000" i="1" dirty="0">
                                  <a:latin typeface="Cambria Math"/>
                                  <a:ea typeface="宋体" charset="-122"/>
                                </a:rPr>
                                <m:t>16</m:t>
                              </m:r>
                            </m:den>
                          </m:f>
                        </m:e>
                      </m:d>
                    </m:oMath>
                  </m:oMathPara>
                </a14:m>
                <a:endParaRPr lang="en-US" altLang="zh-CN" sz="2000" i="1" dirty="0" smtClean="0">
                  <a:latin typeface="Cambria Math"/>
                  <a:ea typeface="宋体" charset="-122"/>
                </a:endParaRPr>
              </a:p>
              <a:p>
                <a:pPr eaLnBrk="1" hangingPunct="1">
                  <a:lnSpc>
                    <a:spcPct val="80000"/>
                  </a:lnSpc>
                  <a:buFont typeface="Wingdings" pitchFamily="2" charset="2"/>
                  <a:buNone/>
                </a:pPr>
                <a:endParaRPr lang="en-US" altLang="zh-CN" sz="2400" i="1" dirty="0" smtClean="0">
                  <a:latin typeface="Cambria Math"/>
                  <a:ea typeface="宋体" charset="-122"/>
                </a:endParaRPr>
              </a:p>
              <a:p>
                <a:pPr eaLnBrk="1" hangingPunct="1">
                  <a:lnSpc>
                    <a:spcPct val="80000"/>
                  </a:lnSpc>
                  <a:buFont typeface="Wingdings" pitchFamily="2" charset="2"/>
                  <a:buNone/>
                </a:pPr>
                <a14:m>
                  <m:oMathPara xmlns:m="http://schemas.openxmlformats.org/officeDocument/2006/math">
                    <m:oMathParaPr>
                      <m:jc m:val="centerGroup"/>
                    </m:oMathParaPr>
                    <m:oMath xmlns:m="http://schemas.openxmlformats.org/officeDocument/2006/math">
                      <m:r>
                        <a:rPr lang="zh-CN" altLang="sv-SE" sz="2400" i="1" dirty="0" smtClean="0">
                          <a:latin typeface="Cambria Math"/>
                          <a:ea typeface="宋体" charset="-122"/>
                        </a:rPr>
                        <m:t>＝</m:t>
                      </m:r>
                      <m:r>
                        <a:rPr lang="en-US" altLang="zh-CN" sz="2400" i="1" dirty="0" smtClean="0">
                          <a:latin typeface="Cambria Math"/>
                          <a:ea typeface="宋体" charset="-122"/>
                        </a:rPr>
                        <m:t>1.85</m:t>
                      </m:r>
                    </m:oMath>
                  </m:oMathPara>
                </a14:m>
                <a:endParaRPr lang="en-US" altLang="zh-CN" sz="2400" dirty="0" smtClean="0">
                  <a:ea typeface="宋体" charset="-122"/>
                </a:endParaRPr>
              </a:p>
              <a:p>
                <a:pPr eaLnBrk="1" hangingPunct="1"/>
                <a:endParaRPr lang="zh-CN" altLang="en-US" dirty="0" smtClean="0">
                  <a:ea typeface="宋体"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447800"/>
                <a:ext cx="8229600" cy="4876800"/>
              </a:xfrm>
              <a:blipFill rotWithShape="1">
                <a:blip r:embed="rId2"/>
                <a:stretch>
                  <a:fillRect l="-963" t="-1375" r="-3111" b="-10625"/>
                </a:stretch>
              </a:blipFill>
            </p:spPr>
            <p:txBody>
              <a:bodyPr/>
              <a:lstStyle/>
              <a:p>
                <a:r>
                  <a:rPr lang="zh-CN" altLang="en-US">
                    <a:noFill/>
                  </a:rPr>
                  <a:t> </a:t>
                </a:r>
              </a:p>
            </p:txBody>
          </p:sp>
        </mc:Fallback>
      </mc:AlternateContent>
      <p:sp>
        <p:nvSpPr>
          <p:cNvPr id="91139" name="日期占位符 3"/>
          <p:cNvSpPr>
            <a:spLocks noGrp="1"/>
          </p:cNvSpPr>
          <p:nvPr>
            <p:ph type="dt" sz="quarter" idx="10"/>
          </p:nvPr>
        </p:nvSpPr>
        <p:spPr>
          <a:noFill/>
        </p:spPr>
        <p:txBody>
          <a:bodyPr/>
          <a:lstStyle/>
          <a:p>
            <a:fld id="{41E5D3C9-11FC-42DC-8C61-1B35AA83E81C}" type="datetime1">
              <a:rPr lang="zh-CN" altLang="en-US" smtClean="0">
                <a:ea typeface="宋体" charset="-122"/>
              </a:rPr>
              <a:pPr/>
              <a:t>2018/11/13</a:t>
            </a:fld>
            <a:endParaRPr lang="en-US" altLang="zh-CN" smtClean="0">
              <a:ea typeface="宋体" charset="-122"/>
            </a:endParaRPr>
          </a:p>
        </p:txBody>
      </p:sp>
      <p:sp>
        <p:nvSpPr>
          <p:cNvPr id="9114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91141" name="灯片编号占位符 5"/>
          <p:cNvSpPr>
            <a:spLocks noGrp="1"/>
          </p:cNvSpPr>
          <p:nvPr>
            <p:ph type="sldNum" sz="quarter" idx="12"/>
          </p:nvPr>
        </p:nvSpPr>
        <p:spPr>
          <a:noFill/>
        </p:spPr>
        <p:txBody>
          <a:bodyPr/>
          <a:lstStyle/>
          <a:p>
            <a:fld id="{124CB1B2-888A-402E-B1E3-98DB942A3B46}" type="slidenum">
              <a:rPr lang="en-US" altLang="zh-CN" smtClean="0">
                <a:ea typeface="宋体" charset="-122"/>
              </a:rPr>
              <a:pPr/>
              <a:t>50</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标题 1"/>
          <p:cNvSpPr>
            <a:spLocks noGrp="1"/>
          </p:cNvSpPr>
          <p:nvPr>
            <p:ph type="title"/>
          </p:nvPr>
        </p:nvSpPr>
        <p:spPr/>
        <p:txBody>
          <a:bodyPr/>
          <a:lstStyle/>
          <a:p>
            <a:pPr eaLnBrk="1" hangingPunct="1"/>
            <a:r>
              <a:rPr lang="zh-CN" altLang="en-US" smtClean="0">
                <a:ea typeface="宋体" charset="-122"/>
              </a:rPr>
              <a:t>补充：互信息</a:t>
            </a:r>
          </a:p>
        </p:txBody>
      </p:sp>
      <mc:AlternateContent xmlns:mc="http://schemas.openxmlformats.org/markup-compatibility/2006" xmlns:a14="http://schemas.microsoft.com/office/drawing/2010/main">
        <mc:Choice Requires="a14">
          <p:sp>
            <p:nvSpPr>
              <p:cNvPr id="66564" name="内容占位符 2"/>
              <p:cNvSpPr>
                <a:spLocks noGrp="1"/>
              </p:cNvSpPr>
              <p:nvPr>
                <p:ph idx="1"/>
              </p:nvPr>
            </p:nvSpPr>
            <p:spPr/>
            <p:txBody>
              <a:bodyPr/>
              <a:lstStyle/>
              <a:p>
                <a:pPr eaLnBrk="1" hangingPunct="1"/>
                <a:r>
                  <a:rPr lang="zh-CN" altLang="en-US" dirty="0" smtClean="0">
                    <a:solidFill>
                      <a:srgbClr val="FF0000"/>
                    </a:solidFill>
                    <a:ea typeface="宋体" charset="-122"/>
                  </a:rPr>
                  <a:t>互信息</a:t>
                </a:r>
                <a14:m>
                  <m:oMath xmlns:m="http://schemas.openxmlformats.org/officeDocument/2006/math">
                    <m:r>
                      <a:rPr lang="en-US" altLang="zh-CN" i="1" dirty="0" smtClean="0">
                        <a:solidFill>
                          <a:srgbClr val="FF0000"/>
                        </a:solidFill>
                        <a:latin typeface="Cambria Math"/>
                        <a:ea typeface="宋体" charset="-122"/>
                      </a:rPr>
                      <m:t>𝐼</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𝑋</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𝑌</m:t>
                    </m:r>
                    <m:r>
                      <a:rPr lang="en-US" altLang="zh-CN" i="1" dirty="0">
                        <a:solidFill>
                          <a:srgbClr val="FF0000"/>
                        </a:solidFill>
                        <a:latin typeface="Cambria Math"/>
                        <a:ea typeface="宋体" charset="-122"/>
                      </a:rPr>
                      <m:t>)</m:t>
                    </m:r>
                  </m:oMath>
                </a14:m>
                <a:r>
                  <a:rPr lang="zh-CN" altLang="en-US" dirty="0" smtClean="0">
                    <a:ea typeface="宋体" charset="-122"/>
                  </a:rPr>
                  <a:t>为联合分布</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err="1" smtClean="0">
                        <a:latin typeface="Cambria Math"/>
                        <a:ea typeface="宋体" charset="-122"/>
                      </a:rPr>
                      <m:t>𝑥</m:t>
                    </m:r>
                    <m:r>
                      <a:rPr lang="en-US" altLang="zh-CN" i="1" dirty="0" err="1" smtClean="0">
                        <a:latin typeface="Cambria Math"/>
                        <a:ea typeface="宋体" charset="-122"/>
                      </a:rPr>
                      <m:t>,</m:t>
                    </m:r>
                    <m:r>
                      <a:rPr lang="en-US" altLang="zh-CN" i="1" dirty="0" err="1" smtClean="0">
                        <a:latin typeface="Cambria Math"/>
                        <a:ea typeface="宋体" charset="-122"/>
                      </a:rPr>
                      <m:t>𝑦</m:t>
                    </m:r>
                    <m:r>
                      <a:rPr lang="en-US" altLang="zh-CN" i="1" dirty="0" smtClean="0">
                        <a:latin typeface="Cambria Math"/>
                        <a:ea typeface="宋体" charset="-122"/>
                      </a:rPr>
                      <m:t>)</m:t>
                    </m:r>
                  </m:oMath>
                </a14:m>
                <a:r>
                  <a:rPr lang="zh-CN" altLang="en-US" dirty="0" smtClean="0">
                    <a:ea typeface="宋体" charset="-122"/>
                  </a:rPr>
                  <a:t>和乘积分布</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𝑦</m:t>
                    </m:r>
                    <m:r>
                      <a:rPr lang="en-US" altLang="zh-CN" i="1" dirty="0" smtClean="0">
                        <a:latin typeface="Cambria Math"/>
                        <a:ea typeface="宋体" charset="-122"/>
                      </a:rPr>
                      <m:t>)</m:t>
                    </m:r>
                  </m:oMath>
                </a14:m>
                <a:r>
                  <a:rPr lang="zh-CN" altLang="en-US" dirty="0" smtClean="0">
                    <a:ea typeface="宋体" charset="-122"/>
                  </a:rPr>
                  <a:t>的相对熵，即</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熵与互信息的关系：</a:t>
                </a:r>
                <a:endParaRPr lang="en-US" altLang="zh-CN" dirty="0" smtClean="0">
                  <a:ea typeface="宋体" charset="-122"/>
                </a:endParaRPr>
              </a:p>
              <a:p>
                <a:pPr eaLnBrk="1" hangingPunct="1">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en-US" altLang="zh-CN" i="1" dirty="0" smtClean="0">
                          <a:latin typeface="Cambria Math"/>
                          <a:ea typeface="宋体" charset="-122"/>
                        </a:rPr>
                        <m:t>𝐼</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oMath>
                  </m:oMathPara>
                </a14:m>
                <a:endParaRPr lang="en-US" altLang="zh-CN" i="1" dirty="0" smtClean="0">
                  <a:ea typeface="宋体" charset="-122"/>
                </a:endParaRPr>
              </a:p>
              <a:p>
                <a:pPr eaLnBrk="1" hangingPunct="1">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𝑋𝑌</m:t>
                      </m:r>
                      <m:r>
                        <a:rPr lang="en-US" altLang="zh-CN" i="1" dirty="0" smtClean="0">
                          <a:latin typeface="Cambria Math"/>
                          <a:ea typeface="宋体" charset="-122"/>
                        </a:rPr>
                        <m:t>)</m:t>
                      </m:r>
                    </m:oMath>
                  </m:oMathPara>
                </a14:m>
                <a:endParaRPr lang="en-US" altLang="zh-CN" i="1" dirty="0" smtClean="0">
                  <a:ea typeface="宋体" charset="-122"/>
                </a:endParaRPr>
              </a:p>
              <a:p>
                <a:pPr eaLnBrk="1" hangingPunct="1"/>
                <a:endParaRPr lang="zh-CN" altLang="en-US" dirty="0" smtClean="0">
                  <a:ea typeface="宋体" charset="-122"/>
                </a:endParaRPr>
              </a:p>
            </p:txBody>
          </p:sp>
        </mc:Choice>
        <mc:Fallback xmlns="">
          <p:sp>
            <p:nvSpPr>
              <p:cNvPr id="66564"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626"/>
                </a:stretch>
              </a:blipFill>
            </p:spPr>
            <p:txBody>
              <a:bodyPr/>
              <a:lstStyle/>
              <a:p>
                <a:r>
                  <a:rPr lang="zh-CN" altLang="en-US">
                    <a:noFill/>
                  </a:rPr>
                  <a:t> </a:t>
                </a:r>
              </a:p>
            </p:txBody>
          </p:sp>
        </mc:Fallback>
      </mc:AlternateContent>
      <p:sp>
        <p:nvSpPr>
          <p:cNvPr id="66565" name="日期占位符 3"/>
          <p:cNvSpPr>
            <a:spLocks noGrp="1"/>
          </p:cNvSpPr>
          <p:nvPr>
            <p:ph type="dt" sz="quarter" idx="10"/>
          </p:nvPr>
        </p:nvSpPr>
        <p:spPr>
          <a:noFill/>
        </p:spPr>
        <p:txBody>
          <a:bodyPr/>
          <a:lstStyle/>
          <a:p>
            <a:fld id="{3B6A1412-EB44-4ED9-BB11-BEF2AF7032D9}" type="datetime1">
              <a:rPr lang="zh-CN" altLang="en-US" smtClean="0">
                <a:ea typeface="宋体" charset="-122"/>
              </a:rPr>
              <a:pPr/>
              <a:t>2018/11/13</a:t>
            </a:fld>
            <a:endParaRPr lang="en-US" altLang="zh-CN" smtClean="0">
              <a:ea typeface="宋体" charset="-122"/>
            </a:endParaRPr>
          </a:p>
        </p:txBody>
      </p:sp>
      <p:sp>
        <p:nvSpPr>
          <p:cNvPr id="66566"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66567" name="灯片编号占位符 5"/>
          <p:cNvSpPr>
            <a:spLocks noGrp="1"/>
          </p:cNvSpPr>
          <p:nvPr>
            <p:ph type="sldNum" sz="quarter" idx="12"/>
          </p:nvPr>
        </p:nvSpPr>
        <p:spPr>
          <a:noFill/>
        </p:spPr>
        <p:txBody>
          <a:bodyPr/>
          <a:lstStyle/>
          <a:p>
            <a:fld id="{A4931667-EE75-443D-9C35-5E8E9DEF8CD8}" type="slidenum">
              <a:rPr lang="en-US" altLang="zh-CN" smtClean="0">
                <a:ea typeface="宋体" charset="-122"/>
              </a:rPr>
              <a:pPr/>
              <a:t>51</a:t>
            </a:fld>
            <a:endParaRPr lang="en-US" altLang="zh-CN" smtClean="0">
              <a:ea typeface="宋体" charset="-122"/>
            </a:endParaRPr>
          </a:p>
        </p:txBody>
      </p:sp>
      <p:graphicFrame>
        <p:nvGraphicFramePr>
          <p:cNvPr id="66562" name="Object 2"/>
          <p:cNvGraphicFramePr>
            <a:graphicFrameLocks noChangeAspect="1"/>
          </p:cNvGraphicFramePr>
          <p:nvPr/>
        </p:nvGraphicFramePr>
        <p:xfrm>
          <a:off x="1828800" y="2971800"/>
          <a:ext cx="5302250" cy="990600"/>
        </p:xfrm>
        <a:graphic>
          <a:graphicData uri="http://schemas.openxmlformats.org/presentationml/2006/ole">
            <mc:AlternateContent xmlns:mc="http://schemas.openxmlformats.org/markup-compatibility/2006">
              <mc:Choice xmlns:v="urn:schemas-microsoft-com:vml" Requires="v">
                <p:oleObj spid="_x0000_s66734" name="Equation" r:id="rId4" imgW="2311200" imgH="431640" progId="Equation.DSMT4">
                  <p:embed/>
                </p:oleObj>
              </mc:Choice>
              <mc:Fallback>
                <p:oleObj name="Equation" r:id="rId4" imgW="2311200" imgH="43164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971800"/>
                        <a:ext cx="530225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p:cNvSpPr>
          <p:nvPr>
            <p:ph type="title"/>
          </p:nvPr>
        </p:nvSpPr>
        <p:spPr/>
        <p:txBody>
          <a:bodyPr/>
          <a:lstStyle/>
          <a:p>
            <a:pPr eaLnBrk="1" hangingPunct="1"/>
            <a:endParaRPr lang="zh-CN" altLang="en-US" smtClean="0">
              <a:ea typeface="宋体" charset="-122"/>
            </a:endParaRPr>
          </a:p>
        </p:txBody>
      </p:sp>
      <p:sp>
        <p:nvSpPr>
          <p:cNvPr id="93186" name="日期占位符 3"/>
          <p:cNvSpPr>
            <a:spLocks noGrp="1"/>
          </p:cNvSpPr>
          <p:nvPr>
            <p:ph type="dt" sz="quarter" idx="10"/>
          </p:nvPr>
        </p:nvSpPr>
        <p:spPr>
          <a:noFill/>
        </p:spPr>
        <p:txBody>
          <a:bodyPr/>
          <a:lstStyle/>
          <a:p>
            <a:fld id="{589EE7B4-EFAD-4921-94AE-3B8EC02D4ECB}" type="datetime1">
              <a:rPr lang="zh-CN" altLang="en-US" smtClean="0">
                <a:ea typeface="宋体" charset="-122"/>
              </a:rPr>
              <a:pPr/>
              <a:t>2018/11/13</a:t>
            </a:fld>
            <a:endParaRPr lang="en-US" altLang="zh-CN" smtClean="0">
              <a:ea typeface="宋体" charset="-122"/>
            </a:endParaRPr>
          </a:p>
        </p:txBody>
      </p:sp>
      <p:sp>
        <p:nvSpPr>
          <p:cNvPr id="93187"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93188" name="灯片编号占位符 5"/>
          <p:cNvSpPr>
            <a:spLocks noGrp="1"/>
          </p:cNvSpPr>
          <p:nvPr>
            <p:ph type="sldNum" sz="quarter" idx="12"/>
          </p:nvPr>
        </p:nvSpPr>
        <p:spPr>
          <a:noFill/>
        </p:spPr>
        <p:txBody>
          <a:bodyPr/>
          <a:lstStyle/>
          <a:p>
            <a:fld id="{A1F48C9F-A6EA-4BD9-840E-56F9E85FB3E7}" type="slidenum">
              <a:rPr lang="en-US" altLang="zh-CN" smtClean="0">
                <a:ea typeface="宋体" charset="-122"/>
              </a:rPr>
              <a:pPr/>
              <a:t>52</a:t>
            </a:fld>
            <a:endParaRPr lang="en-US" altLang="zh-CN" smtClean="0">
              <a:ea typeface="宋体" charset="-122"/>
            </a:endParaRPr>
          </a:p>
        </p:txBody>
      </p:sp>
      <p:graphicFrame>
        <p:nvGraphicFramePr>
          <p:cNvPr id="11" name="内容占位符 10"/>
          <p:cNvGraphicFramePr>
            <a:graphicFrameLocks noGrp="1"/>
          </p:cNvGraphicFramePr>
          <p:nvPr>
            <p:ph idx="1"/>
          </p:nvPr>
        </p:nvGraphicFramePr>
        <p:xfrm>
          <a:off x="457200" y="2438400"/>
          <a:ext cx="822960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直接箭头连接符 12"/>
          <p:cNvCxnSpPr/>
          <p:nvPr/>
        </p:nvCxnSpPr>
        <p:spPr bwMode="auto">
          <a:xfrm rot="5400000" flipH="1" flipV="1">
            <a:off x="1066800" y="4648200"/>
            <a:ext cx="1143000" cy="6858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4" name="TextBox 13"/>
          <p:cNvSpPr txBox="1"/>
          <p:nvPr/>
        </p:nvSpPr>
        <p:spPr>
          <a:xfrm>
            <a:off x="685800" y="5486400"/>
            <a:ext cx="1828800" cy="554038"/>
          </a:xfrm>
          <a:prstGeom prst="rect">
            <a:avLst/>
          </a:prstGeom>
          <a:solidFill>
            <a:schemeClr val="accent6">
              <a:lumMod val="40000"/>
              <a:lumOff val="60000"/>
            </a:schemeClr>
          </a:solidFill>
        </p:spPr>
        <p:txBody>
          <a:bodyPr>
            <a:spAutoFit/>
          </a:bodyPr>
          <a:lstStyle/>
          <a:p>
            <a:pPr>
              <a:defRPr/>
            </a:pPr>
            <a:r>
              <a:rPr lang="en-US" altLang="zh-CN" sz="3000" dirty="0">
                <a:ea typeface="宋体" pitchFamily="2" charset="-122"/>
              </a:rPr>
              <a:t>H</a:t>
            </a:r>
            <a:r>
              <a:rPr lang="zh-CN" altLang="en-US" sz="3000" dirty="0">
                <a:ea typeface="宋体" pitchFamily="2" charset="-122"/>
              </a:rPr>
              <a:t>（</a:t>
            </a:r>
            <a:r>
              <a:rPr lang="en-US" altLang="zh-CN" sz="3000" dirty="0">
                <a:ea typeface="宋体" pitchFamily="2" charset="-122"/>
              </a:rPr>
              <a:t>X/Y</a:t>
            </a:r>
            <a:r>
              <a:rPr lang="zh-CN" altLang="en-US" sz="3000" dirty="0">
                <a:ea typeface="宋体" pitchFamily="2" charset="-122"/>
              </a:rPr>
              <a:t>）</a:t>
            </a:r>
          </a:p>
        </p:txBody>
      </p:sp>
      <p:cxnSp>
        <p:nvCxnSpPr>
          <p:cNvPr id="15" name="直接箭头连接符 14"/>
          <p:cNvCxnSpPr/>
          <p:nvPr/>
        </p:nvCxnSpPr>
        <p:spPr bwMode="auto">
          <a:xfrm rot="16200000" flipV="1">
            <a:off x="6286500" y="4686300"/>
            <a:ext cx="1143000" cy="6096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TextBox 15"/>
          <p:cNvSpPr txBox="1"/>
          <p:nvPr/>
        </p:nvSpPr>
        <p:spPr>
          <a:xfrm>
            <a:off x="6553200" y="5486400"/>
            <a:ext cx="1828800" cy="554038"/>
          </a:xfrm>
          <a:prstGeom prst="rect">
            <a:avLst/>
          </a:prstGeom>
          <a:solidFill>
            <a:schemeClr val="accent6">
              <a:lumMod val="40000"/>
              <a:lumOff val="60000"/>
            </a:schemeClr>
          </a:solidFill>
        </p:spPr>
        <p:txBody>
          <a:bodyPr>
            <a:spAutoFit/>
          </a:bodyPr>
          <a:lstStyle/>
          <a:p>
            <a:pPr>
              <a:defRPr/>
            </a:pPr>
            <a:r>
              <a:rPr lang="en-US" altLang="zh-CN" sz="3000" dirty="0">
                <a:ea typeface="宋体" pitchFamily="2" charset="-122"/>
              </a:rPr>
              <a:t>H</a:t>
            </a:r>
            <a:r>
              <a:rPr lang="zh-CN" altLang="en-US" sz="3000" dirty="0">
                <a:ea typeface="宋体" pitchFamily="2" charset="-122"/>
              </a:rPr>
              <a:t>（</a:t>
            </a:r>
            <a:r>
              <a:rPr lang="en-US" altLang="zh-CN" sz="3000" dirty="0">
                <a:ea typeface="宋体" pitchFamily="2" charset="-122"/>
              </a:rPr>
              <a:t>Y/X</a:t>
            </a:r>
            <a:r>
              <a:rPr lang="zh-CN" altLang="en-US" sz="3000" dirty="0">
                <a:ea typeface="宋体" pitchFamily="2" charset="-122"/>
              </a:rPr>
              <a:t>）</a:t>
            </a:r>
          </a:p>
        </p:txBody>
      </p:sp>
      <p:cxnSp>
        <p:nvCxnSpPr>
          <p:cNvPr id="18" name="直接箭头连接符 17"/>
          <p:cNvCxnSpPr/>
          <p:nvPr/>
        </p:nvCxnSpPr>
        <p:spPr bwMode="auto">
          <a:xfrm rot="5400000">
            <a:off x="3390900" y="1866900"/>
            <a:ext cx="990600" cy="4572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9" name="TextBox 18"/>
          <p:cNvSpPr txBox="1"/>
          <p:nvPr/>
        </p:nvSpPr>
        <p:spPr>
          <a:xfrm>
            <a:off x="3505200" y="1524000"/>
            <a:ext cx="1828800" cy="554038"/>
          </a:xfrm>
          <a:prstGeom prst="rect">
            <a:avLst/>
          </a:prstGeom>
          <a:solidFill>
            <a:schemeClr val="accent6">
              <a:lumMod val="40000"/>
              <a:lumOff val="60000"/>
            </a:schemeClr>
          </a:solidFill>
        </p:spPr>
        <p:txBody>
          <a:bodyPr>
            <a:spAutoFit/>
          </a:bodyPr>
          <a:lstStyle/>
          <a:p>
            <a:pPr>
              <a:defRPr/>
            </a:pPr>
            <a:r>
              <a:rPr lang="en-US" altLang="zh-CN" sz="3000" dirty="0">
                <a:ea typeface="宋体" pitchFamily="2" charset="-122"/>
              </a:rPr>
              <a:t>H</a:t>
            </a:r>
            <a:r>
              <a:rPr lang="zh-CN" altLang="en-US" sz="3000" dirty="0">
                <a:ea typeface="宋体" pitchFamily="2" charset="-122"/>
              </a:rPr>
              <a:t>（</a:t>
            </a:r>
            <a:r>
              <a:rPr lang="en-US" altLang="zh-CN" sz="3000" dirty="0">
                <a:ea typeface="宋体" pitchFamily="2" charset="-122"/>
              </a:rPr>
              <a:t>XY</a:t>
            </a:r>
            <a:r>
              <a:rPr lang="zh-CN" altLang="en-US" sz="3000" dirty="0">
                <a:ea typeface="宋体" pitchFamily="2" charset="-122"/>
              </a:rPr>
              <a:t>）</a:t>
            </a:r>
          </a:p>
        </p:txBody>
      </p:sp>
      <p:cxnSp>
        <p:nvCxnSpPr>
          <p:cNvPr id="21" name="直接箭头连接符 20"/>
          <p:cNvCxnSpPr/>
          <p:nvPr/>
        </p:nvCxnSpPr>
        <p:spPr bwMode="auto">
          <a:xfrm rot="16200000" flipH="1">
            <a:off x="4876800" y="2133600"/>
            <a:ext cx="457200" cy="3048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0" name="直接箭头连接符 19"/>
          <p:cNvCxnSpPr>
            <a:stCxn id="22" idx="0"/>
          </p:cNvCxnSpPr>
          <p:nvPr/>
        </p:nvCxnSpPr>
        <p:spPr bwMode="auto">
          <a:xfrm rot="16200000" flipV="1">
            <a:off x="3562350" y="4743450"/>
            <a:ext cx="1447800" cy="38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2" name="TextBox 21"/>
          <p:cNvSpPr txBox="1"/>
          <p:nvPr/>
        </p:nvSpPr>
        <p:spPr>
          <a:xfrm>
            <a:off x="3429000" y="5486400"/>
            <a:ext cx="1752600" cy="554038"/>
          </a:xfrm>
          <a:prstGeom prst="rect">
            <a:avLst/>
          </a:prstGeom>
          <a:solidFill>
            <a:schemeClr val="accent6">
              <a:lumMod val="40000"/>
              <a:lumOff val="60000"/>
            </a:schemeClr>
          </a:solidFill>
        </p:spPr>
        <p:txBody>
          <a:bodyPr>
            <a:spAutoFit/>
          </a:bodyPr>
          <a:lstStyle/>
          <a:p>
            <a:pPr>
              <a:defRPr/>
            </a:pPr>
            <a:r>
              <a:rPr lang="en-US" altLang="zh-CN" sz="3000" dirty="0">
                <a:ea typeface="宋体" pitchFamily="2" charset="-122"/>
              </a:rPr>
              <a:t>I</a:t>
            </a:r>
            <a:r>
              <a:rPr lang="zh-CN" altLang="en-US" sz="3000" dirty="0">
                <a:ea typeface="宋体" pitchFamily="2" charset="-122"/>
              </a:rPr>
              <a:t>（</a:t>
            </a:r>
            <a:r>
              <a:rPr lang="en-US" altLang="zh-CN" sz="3000" dirty="0">
                <a:ea typeface="宋体" pitchFamily="2" charset="-122"/>
              </a:rPr>
              <a:t>X;Y</a:t>
            </a:r>
            <a:r>
              <a:rPr lang="zh-CN" altLang="en-US" sz="3000" dirty="0">
                <a:ea typeface="宋体" pitchFamily="2" charset="-122"/>
              </a:rPr>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p:cNvSpPr>
            <a:spLocks noGrp="1"/>
          </p:cNvSpPr>
          <p:nvPr>
            <p:ph type="title"/>
          </p:nvPr>
        </p:nvSpPr>
        <p:spPr/>
        <p:txBody>
          <a:bodyPr/>
          <a:lstStyle/>
          <a:p>
            <a:pPr eaLnBrk="1" hangingPunct="1"/>
            <a:r>
              <a:rPr lang="en-US" altLang="zh-CN" smtClean="0">
                <a:ea typeface="宋体" charset="-122"/>
              </a:rPr>
              <a:t>5  </a:t>
            </a:r>
            <a:r>
              <a:rPr lang="zh-CN" altLang="en-US" dirty="0" smtClean="0">
                <a:ea typeface="宋体" charset="-122"/>
              </a:rPr>
              <a:t>伪密钥与唯一解距离</a:t>
            </a:r>
          </a:p>
        </p:txBody>
      </p:sp>
      <mc:AlternateContent xmlns:mc="http://schemas.openxmlformats.org/markup-compatibility/2006" xmlns:a14="http://schemas.microsoft.com/office/drawing/2010/main">
        <mc:Choice Requires="a14">
          <p:sp>
            <p:nvSpPr>
              <p:cNvPr id="94210" name="内容占位符 2"/>
              <p:cNvSpPr>
                <a:spLocks noGrp="1"/>
              </p:cNvSpPr>
              <p:nvPr>
                <p:ph idx="1"/>
              </p:nvPr>
            </p:nvSpPr>
            <p:spPr/>
            <p:txBody>
              <a:bodyPr/>
              <a:lstStyle/>
              <a:p>
                <a:pPr eaLnBrk="1" hangingPunct="1"/>
                <a:r>
                  <a:rPr lang="zh-CN" altLang="en-US" b="1" dirty="0" smtClean="0">
                    <a:solidFill>
                      <a:srgbClr val="FF0000"/>
                    </a:solidFill>
                    <a:ea typeface="宋体" charset="-122"/>
                  </a:rPr>
                  <a:t>问题：</a:t>
                </a:r>
                <a:r>
                  <a:rPr lang="zh-CN" altLang="en-US" dirty="0" smtClean="0">
                    <a:ea typeface="宋体" charset="-122"/>
                  </a:rPr>
                  <a:t>在唯密文攻击下，密码分析者必须处理的</a:t>
                </a:r>
                <a:r>
                  <a:rPr lang="zh-CN" altLang="en-US" b="1" dirty="0" smtClean="0">
                    <a:solidFill>
                      <a:srgbClr val="692AA2"/>
                    </a:solidFill>
                    <a:ea typeface="宋体" charset="-122"/>
                  </a:rPr>
                  <a:t>密文量的理论下界</a:t>
                </a:r>
                <a:r>
                  <a:rPr lang="zh-CN" altLang="en-US" dirty="0" smtClean="0">
                    <a:ea typeface="宋体" charset="-122"/>
                  </a:rPr>
                  <a:t>是多少？</a:t>
                </a:r>
                <a:endParaRPr lang="en-US" altLang="zh-CN" dirty="0">
                  <a:ea typeface="宋体" charset="-122"/>
                </a:endParaRPr>
              </a:p>
              <a:p>
                <a:pPr eaLnBrk="1" hangingPunct="1"/>
                <a:endParaRPr lang="en-US" altLang="zh-CN" dirty="0" smtClean="0">
                  <a:ea typeface="宋体" charset="-122"/>
                </a:endParaRPr>
              </a:p>
              <a:p>
                <a:pPr eaLnBrk="1" hangingPunct="1"/>
                <a:r>
                  <a:rPr lang="zh-CN" altLang="en-US" dirty="0">
                    <a:ea typeface="宋体" charset="-122"/>
                  </a:rPr>
                  <a:t>条件熵</a:t>
                </a:r>
                <a14:m>
                  <m:oMath xmlns:m="http://schemas.openxmlformats.org/officeDocument/2006/math">
                    <m:r>
                      <a:rPr lang="en-US" altLang="zh-CN" i="1" dirty="0">
                        <a:latin typeface="Cambria Math"/>
                        <a:ea typeface="宋体" charset="-122"/>
                      </a:rPr>
                      <m:t>𝐻</m:t>
                    </m:r>
                    <m:r>
                      <a:rPr lang="en-US" altLang="zh-CN" i="1" dirty="0">
                        <a:latin typeface="Cambria Math"/>
                        <a:ea typeface="宋体" charset="-122"/>
                      </a:rPr>
                      <m:t>(</m:t>
                    </m:r>
                    <m:r>
                      <a:rPr lang="en-US" altLang="zh-CN" i="1" dirty="0">
                        <a:latin typeface="Cambria Math"/>
                        <a:ea typeface="宋体" charset="-122"/>
                      </a:rPr>
                      <m:t>𝐾</m:t>
                    </m:r>
                    <m:r>
                      <a:rPr lang="en-US" altLang="zh-CN" i="1" dirty="0">
                        <a:latin typeface="Cambria Math"/>
                        <a:ea typeface="宋体" charset="-122"/>
                      </a:rPr>
                      <m:t>/</m:t>
                    </m:r>
                    <m:r>
                      <a:rPr lang="en-US" altLang="zh-CN" i="1" dirty="0">
                        <a:latin typeface="Cambria Math"/>
                        <a:ea typeface="宋体" charset="-122"/>
                      </a:rPr>
                      <m:t>𝐶</m:t>
                    </m:r>
                    <m:r>
                      <a:rPr lang="en-US" altLang="zh-CN" i="1" dirty="0">
                        <a:latin typeface="Cambria Math"/>
                        <a:ea typeface="宋体" charset="-122"/>
                      </a:rPr>
                      <m:t>)</m:t>
                    </m:r>
                  </m:oMath>
                </a14:m>
                <a:r>
                  <a:rPr lang="zh-CN" altLang="en-US" dirty="0">
                    <a:ea typeface="宋体" charset="-122"/>
                  </a:rPr>
                  <a:t>称为</a:t>
                </a:r>
                <a:r>
                  <a:rPr lang="zh-CN" altLang="en-US" b="1" dirty="0">
                    <a:solidFill>
                      <a:srgbClr val="FF0000"/>
                    </a:solidFill>
                    <a:ea typeface="宋体" charset="-122"/>
                  </a:rPr>
                  <a:t>密钥暧昧度</a:t>
                </a:r>
                <a:r>
                  <a:rPr lang="zh-CN" altLang="en-US" dirty="0">
                    <a:ea typeface="宋体" charset="-122"/>
                  </a:rPr>
                  <a:t>，表示在已知密文的情况下泄露多少</a:t>
                </a:r>
                <a:r>
                  <a:rPr lang="zh-CN" altLang="en-US" dirty="0" smtClean="0">
                    <a:ea typeface="宋体" charset="-122"/>
                  </a:rPr>
                  <a:t>密钥</a:t>
                </a:r>
                <a:endParaRPr lang="en-US" altLang="zh-CN" dirty="0" smtClean="0">
                  <a:ea typeface="宋体" charset="-122"/>
                </a:endParaRPr>
              </a:p>
              <a:p>
                <a:pPr eaLnBrk="1" hangingPunct="1"/>
                <a:endParaRPr lang="en-US" altLang="zh-CN" dirty="0">
                  <a:ea typeface="宋体" charset="-122"/>
                </a:endParaRPr>
              </a:p>
              <a:p>
                <a:pPr eaLnBrk="1" hangingPunct="1"/>
                <a:r>
                  <a:rPr lang="zh-CN" altLang="en-US" b="1" dirty="0">
                    <a:solidFill>
                      <a:srgbClr val="FF0000"/>
                    </a:solidFill>
                    <a:ea typeface="宋体" charset="-122"/>
                  </a:rPr>
                  <a:t>定理：</a:t>
                </a:r>
                <a:r>
                  <a:rPr lang="zh-CN" altLang="en-US" dirty="0">
                    <a:ea typeface="宋体" charset="-122"/>
                  </a:rPr>
                  <a:t>设</a:t>
                </a:r>
                <a14:m>
                  <m:oMath xmlns:m="http://schemas.openxmlformats.org/officeDocument/2006/math">
                    <m:r>
                      <a:rPr lang="en-US" altLang="zh-CN" i="1" dirty="0">
                        <a:latin typeface="Cambria Math"/>
                        <a:ea typeface="宋体" charset="-122"/>
                      </a:rPr>
                      <m:t>(</m:t>
                    </m:r>
                    <m:r>
                      <a:rPr lang="en-US" altLang="zh-CN" i="1" dirty="0">
                        <a:latin typeface="Cambria Math"/>
                        <a:ea typeface="宋体" charset="-122"/>
                      </a:rPr>
                      <m:t>𝑃</m:t>
                    </m:r>
                    <m:r>
                      <a:rPr lang="en-US" altLang="zh-CN" i="1" dirty="0">
                        <a:latin typeface="Cambria Math"/>
                        <a:ea typeface="宋体" charset="-122"/>
                      </a:rPr>
                      <m:t>, </m:t>
                    </m:r>
                    <m:r>
                      <a:rPr lang="en-US" altLang="zh-CN" i="1" dirty="0">
                        <a:latin typeface="Cambria Math"/>
                        <a:ea typeface="宋体" charset="-122"/>
                      </a:rPr>
                      <m:t>𝐶</m:t>
                    </m:r>
                    <m:r>
                      <a:rPr lang="en-US" altLang="zh-CN" i="1" dirty="0">
                        <a:latin typeface="Cambria Math"/>
                        <a:ea typeface="宋体" charset="-122"/>
                      </a:rPr>
                      <m:t>, </m:t>
                    </m:r>
                    <m:r>
                      <a:rPr lang="en-US" altLang="zh-CN" i="1" dirty="0">
                        <a:latin typeface="Cambria Math"/>
                        <a:ea typeface="宋体" charset="-122"/>
                      </a:rPr>
                      <m:t>𝐾</m:t>
                    </m:r>
                    <m:r>
                      <a:rPr lang="en-US" altLang="zh-CN" i="1" dirty="0">
                        <a:latin typeface="Cambria Math"/>
                        <a:ea typeface="宋体" charset="-122"/>
                      </a:rPr>
                      <m:t>, </m:t>
                    </m:r>
                    <m:r>
                      <a:rPr lang="en-US" altLang="zh-CN" i="1" dirty="0">
                        <a:latin typeface="Cambria Math"/>
                        <a:ea typeface="宋体" charset="-122"/>
                      </a:rPr>
                      <m:t>𝐸</m:t>
                    </m:r>
                    <m:r>
                      <a:rPr lang="en-US" altLang="zh-CN" i="1" dirty="0">
                        <a:latin typeface="Cambria Math"/>
                        <a:ea typeface="宋体" charset="-122"/>
                      </a:rPr>
                      <m:t>, </m:t>
                    </m:r>
                    <m:r>
                      <a:rPr lang="en-US" altLang="zh-CN" i="1" dirty="0">
                        <a:latin typeface="Cambria Math"/>
                        <a:ea typeface="宋体" charset="-122"/>
                      </a:rPr>
                      <m:t>𝐷</m:t>
                    </m:r>
                    <m:r>
                      <a:rPr lang="en-US" altLang="zh-CN" i="1" dirty="0">
                        <a:latin typeface="Cambria Math"/>
                        <a:ea typeface="宋体" charset="-122"/>
                      </a:rPr>
                      <m:t>)</m:t>
                    </m:r>
                  </m:oMath>
                </a14:m>
                <a:r>
                  <a:rPr lang="zh-CN" altLang="en-US" dirty="0">
                    <a:ea typeface="宋体" charset="-122"/>
                  </a:rPr>
                  <a:t>是一个密码体制，那么</a:t>
                </a:r>
              </a:p>
              <a:p>
                <a:pPr eaLnBrk="1" hangingPunct="1">
                  <a:buNone/>
                </a:pPr>
                <a:r>
                  <a:rPr lang="en-US" altLang="zh-CN" i="1" dirty="0">
                    <a:ea typeface="宋体" charset="-122"/>
                  </a:rPr>
                  <a:t>        </a:t>
                </a:r>
                <a:endParaRPr lang="zh-CN" altLang="en-US" dirty="0">
                  <a:ea typeface="宋体" charset="-122"/>
                </a:endParaRPr>
              </a:p>
              <a:p>
                <a:pPr eaLnBrk="1" hangingPunct="1"/>
                <a:endParaRPr lang="zh-CN" altLang="en-US" dirty="0" smtClean="0">
                  <a:ea typeface="宋体" charset="-122"/>
                </a:endParaRPr>
              </a:p>
            </p:txBody>
          </p:sp>
        </mc:Choice>
        <mc:Fallback xmlns="">
          <p:sp>
            <p:nvSpPr>
              <p:cNvPr id="94210"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355" r="-444"/>
                </a:stretch>
              </a:blipFill>
            </p:spPr>
            <p:txBody>
              <a:bodyPr/>
              <a:lstStyle/>
              <a:p>
                <a:r>
                  <a:rPr lang="zh-CN" altLang="en-US">
                    <a:noFill/>
                  </a:rPr>
                  <a:t> </a:t>
                </a:r>
              </a:p>
            </p:txBody>
          </p:sp>
        </mc:Fallback>
      </mc:AlternateContent>
      <p:sp>
        <p:nvSpPr>
          <p:cNvPr id="94211" name="日期占位符 3"/>
          <p:cNvSpPr>
            <a:spLocks noGrp="1"/>
          </p:cNvSpPr>
          <p:nvPr>
            <p:ph type="dt" sz="quarter" idx="10"/>
          </p:nvPr>
        </p:nvSpPr>
        <p:spPr>
          <a:noFill/>
        </p:spPr>
        <p:txBody>
          <a:bodyPr/>
          <a:lstStyle/>
          <a:p>
            <a:fld id="{F5E09EF5-CEC7-4C54-9B75-A276B08FC320}" type="datetime1">
              <a:rPr lang="zh-CN" altLang="en-US" smtClean="0">
                <a:ea typeface="宋体" charset="-122"/>
              </a:rPr>
              <a:pPr/>
              <a:t>2018/11/13</a:t>
            </a:fld>
            <a:endParaRPr lang="en-US" altLang="zh-CN" smtClean="0">
              <a:ea typeface="宋体" charset="-122"/>
            </a:endParaRPr>
          </a:p>
        </p:txBody>
      </p:sp>
      <p:sp>
        <p:nvSpPr>
          <p:cNvPr id="94212"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94213" name="灯片编号占位符 5"/>
          <p:cNvSpPr>
            <a:spLocks noGrp="1"/>
          </p:cNvSpPr>
          <p:nvPr>
            <p:ph type="sldNum" sz="quarter" idx="12"/>
          </p:nvPr>
        </p:nvSpPr>
        <p:spPr>
          <a:noFill/>
        </p:spPr>
        <p:txBody>
          <a:bodyPr/>
          <a:lstStyle/>
          <a:p>
            <a:fld id="{1B796224-67C5-4667-815B-44F4A37A29BF}" type="slidenum">
              <a:rPr lang="en-US" altLang="zh-CN" smtClean="0">
                <a:ea typeface="宋体" charset="-122"/>
              </a:rPr>
              <a:pPr/>
              <a:t>53</a:t>
            </a:fld>
            <a:endParaRPr lang="en-US" altLang="zh-CN" smtClean="0">
              <a:ea typeface="宋体" charset="-122"/>
            </a:endParaRPr>
          </a:p>
        </p:txBody>
      </p:sp>
      <mc:AlternateContent xmlns:mc="http://schemas.openxmlformats.org/markup-compatibility/2006" xmlns:a14="http://schemas.microsoft.com/office/drawing/2010/main">
        <mc:Choice Requires="a14">
          <p:sp>
            <p:nvSpPr>
              <p:cNvPr id="7" name="Text Box 7"/>
              <p:cNvSpPr txBox="1">
                <a:spLocks noChangeArrowheads="1"/>
              </p:cNvSpPr>
              <p:nvPr/>
            </p:nvSpPr>
            <p:spPr bwMode="auto">
              <a:xfrm>
                <a:off x="1371600" y="5257800"/>
                <a:ext cx="6705600" cy="677108"/>
              </a:xfrm>
              <a:prstGeom prst="rect">
                <a:avLst/>
              </a:prstGeom>
              <a:solidFill>
                <a:srgbClr val="CCFFFF"/>
              </a:solid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800" b="1" i="1" dirty="0" smtClean="0">
                          <a:solidFill>
                            <a:srgbClr val="CC3300"/>
                          </a:solidFill>
                          <a:latin typeface="Cambria Math"/>
                        </a:rPr>
                        <m:t>𝑯</m:t>
                      </m:r>
                      <m:r>
                        <a:rPr lang="en-US" altLang="zh-CN" sz="3800" b="1" i="1" dirty="0" smtClean="0">
                          <a:solidFill>
                            <a:srgbClr val="CC3300"/>
                          </a:solidFill>
                          <a:latin typeface="Cambria Math"/>
                        </a:rPr>
                        <m:t>(</m:t>
                      </m:r>
                      <m:r>
                        <a:rPr lang="en-US" altLang="zh-CN" sz="3800" b="1" i="1" dirty="0" smtClean="0">
                          <a:solidFill>
                            <a:srgbClr val="CC3300"/>
                          </a:solidFill>
                          <a:latin typeface="Cambria Math"/>
                        </a:rPr>
                        <m:t>𝑲</m:t>
                      </m:r>
                      <m:r>
                        <a:rPr lang="en-US" altLang="zh-CN" sz="3800" b="1" i="1" dirty="0" smtClean="0">
                          <a:solidFill>
                            <a:srgbClr val="CC3300"/>
                          </a:solidFill>
                          <a:latin typeface="Cambria Math"/>
                        </a:rPr>
                        <m:t>/</m:t>
                      </m:r>
                      <m:r>
                        <a:rPr lang="en-US" altLang="zh-CN" sz="3800" b="1" i="1" dirty="0" smtClean="0">
                          <a:solidFill>
                            <a:srgbClr val="CC3300"/>
                          </a:solidFill>
                          <a:latin typeface="Cambria Math"/>
                        </a:rPr>
                        <m:t>𝑪</m:t>
                      </m:r>
                      <m:r>
                        <a:rPr lang="en-US" altLang="zh-CN" sz="3800" b="1" i="1" dirty="0" smtClean="0">
                          <a:solidFill>
                            <a:srgbClr val="CC3300"/>
                          </a:solidFill>
                          <a:latin typeface="Cambria Math"/>
                        </a:rPr>
                        <m:t>)</m:t>
                      </m:r>
                      <m:r>
                        <a:rPr lang="zh-CN" altLang="en-US" sz="3800" b="1" i="1" dirty="0">
                          <a:solidFill>
                            <a:srgbClr val="CC3300"/>
                          </a:solidFill>
                          <a:latin typeface="Cambria Math"/>
                        </a:rPr>
                        <m:t>＝</m:t>
                      </m:r>
                      <m:r>
                        <a:rPr lang="en-US" altLang="zh-CN" sz="3800" b="1" i="1" dirty="0" smtClean="0">
                          <a:solidFill>
                            <a:srgbClr val="CC3300"/>
                          </a:solidFill>
                          <a:latin typeface="Cambria Math"/>
                        </a:rPr>
                        <m:t>𝑯</m:t>
                      </m:r>
                      <m:r>
                        <a:rPr lang="en-US" altLang="zh-CN" sz="3800" b="1" i="1" dirty="0" smtClean="0">
                          <a:solidFill>
                            <a:srgbClr val="CC3300"/>
                          </a:solidFill>
                          <a:latin typeface="Cambria Math"/>
                        </a:rPr>
                        <m:t>(</m:t>
                      </m:r>
                      <m:r>
                        <a:rPr lang="en-US" altLang="zh-CN" sz="3800" b="1" i="1" dirty="0" smtClean="0">
                          <a:solidFill>
                            <a:srgbClr val="CC3300"/>
                          </a:solidFill>
                          <a:latin typeface="Cambria Math"/>
                        </a:rPr>
                        <m:t>𝑲</m:t>
                      </m:r>
                      <m:r>
                        <a:rPr lang="en-US" altLang="zh-CN" sz="3800" b="1" i="1" dirty="0" smtClean="0">
                          <a:solidFill>
                            <a:srgbClr val="CC3300"/>
                          </a:solidFill>
                          <a:latin typeface="Cambria Math"/>
                        </a:rPr>
                        <m:t>)</m:t>
                      </m:r>
                      <m:r>
                        <a:rPr lang="zh-CN" altLang="en-US" sz="3800" b="1" i="1" dirty="0">
                          <a:solidFill>
                            <a:srgbClr val="CC3300"/>
                          </a:solidFill>
                          <a:latin typeface="Cambria Math"/>
                        </a:rPr>
                        <m:t>＋</m:t>
                      </m:r>
                      <m:r>
                        <a:rPr lang="en-US" altLang="zh-CN" sz="3800" b="1" i="1" dirty="0" smtClean="0">
                          <a:solidFill>
                            <a:srgbClr val="CC3300"/>
                          </a:solidFill>
                          <a:latin typeface="Cambria Math"/>
                        </a:rPr>
                        <m:t>𝑯</m:t>
                      </m:r>
                      <m:r>
                        <a:rPr lang="en-US" altLang="zh-CN" sz="3800" b="1" i="1" dirty="0" smtClean="0">
                          <a:solidFill>
                            <a:srgbClr val="CC3300"/>
                          </a:solidFill>
                          <a:latin typeface="Cambria Math"/>
                        </a:rPr>
                        <m:t>(</m:t>
                      </m:r>
                      <m:r>
                        <a:rPr lang="en-US" altLang="zh-CN" sz="3800" b="1" i="1" dirty="0" smtClean="0">
                          <a:solidFill>
                            <a:srgbClr val="CC3300"/>
                          </a:solidFill>
                          <a:latin typeface="Cambria Math"/>
                        </a:rPr>
                        <m:t>𝑷</m:t>
                      </m:r>
                      <m:r>
                        <a:rPr lang="en-US" altLang="zh-CN" sz="3800" b="1" i="1" dirty="0" smtClean="0">
                          <a:solidFill>
                            <a:srgbClr val="CC3300"/>
                          </a:solidFill>
                          <a:latin typeface="Cambria Math"/>
                        </a:rPr>
                        <m:t>)</m:t>
                      </m:r>
                      <m:r>
                        <a:rPr lang="zh-CN" altLang="en-US" sz="3800" b="1" i="1" dirty="0">
                          <a:solidFill>
                            <a:srgbClr val="CC3300"/>
                          </a:solidFill>
                          <a:latin typeface="Cambria Math"/>
                        </a:rPr>
                        <m:t>－</m:t>
                      </m:r>
                      <m:r>
                        <a:rPr lang="en-US" altLang="zh-CN" sz="3800" b="1" i="1" dirty="0" smtClean="0">
                          <a:solidFill>
                            <a:srgbClr val="CC3300"/>
                          </a:solidFill>
                          <a:latin typeface="Cambria Math"/>
                        </a:rPr>
                        <m:t>𝑯</m:t>
                      </m:r>
                      <m:r>
                        <a:rPr lang="en-US" altLang="zh-CN" sz="3800" b="1" i="1" dirty="0" smtClean="0">
                          <a:solidFill>
                            <a:srgbClr val="CC3300"/>
                          </a:solidFill>
                          <a:latin typeface="Cambria Math"/>
                        </a:rPr>
                        <m:t>(</m:t>
                      </m:r>
                      <m:r>
                        <a:rPr lang="en-US" altLang="zh-CN" sz="3800" b="1" i="1" dirty="0" smtClean="0">
                          <a:solidFill>
                            <a:srgbClr val="CC3300"/>
                          </a:solidFill>
                          <a:latin typeface="Cambria Math"/>
                        </a:rPr>
                        <m:t>𝑪</m:t>
                      </m:r>
                      <m:r>
                        <a:rPr lang="en-US" altLang="zh-CN" sz="3800" b="1" i="1" dirty="0" smtClean="0">
                          <a:solidFill>
                            <a:srgbClr val="CC3300"/>
                          </a:solidFill>
                          <a:latin typeface="Cambria Math"/>
                        </a:rPr>
                        <m:t>)</m:t>
                      </m:r>
                    </m:oMath>
                  </m:oMathPara>
                </a14:m>
                <a:endParaRPr lang="zh-CN" altLang="en-US" sz="3800" b="1" dirty="0">
                  <a:solidFill>
                    <a:srgbClr val="CC3300"/>
                  </a:solidFill>
                </a:endParaRPr>
              </a:p>
            </p:txBody>
          </p:sp>
        </mc:Choice>
        <mc:Fallback xmlns="">
          <p:sp>
            <p:nvSpPr>
              <p:cNvPr id="7" name="Text Box 7"/>
              <p:cNvSpPr txBox="1">
                <a:spLocks noRot="1" noChangeAspect="1" noMove="1" noResize="1" noEditPoints="1" noAdjustHandles="1" noChangeArrowheads="1" noChangeShapeType="1" noTextEdit="1"/>
              </p:cNvSpPr>
              <p:nvPr/>
            </p:nvSpPr>
            <p:spPr bwMode="auto">
              <a:xfrm>
                <a:off x="1371600" y="5257800"/>
                <a:ext cx="6705600" cy="677108"/>
              </a:xfrm>
              <a:prstGeom prst="rect">
                <a:avLst/>
              </a:prstGeom>
              <a:blipFill rotWithShape="1">
                <a:blip r:embed="rId3"/>
                <a:stretch>
                  <a:fillRect/>
                </a:stretch>
              </a:blipFill>
              <a:ln w="9525">
                <a:noFill/>
                <a:miter lim="800000"/>
                <a:headEnd/>
                <a:tailEnd/>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4210">
                                            <p:txEl>
                                              <p:pRg st="2" end="2"/>
                                            </p:txEl>
                                          </p:spTgt>
                                        </p:tgtEl>
                                        <p:attrNameLst>
                                          <p:attrName>style.visibility</p:attrName>
                                        </p:attrNameLst>
                                      </p:cBhvr>
                                      <p:to>
                                        <p:strVal val="visible"/>
                                      </p:to>
                                    </p:set>
                                    <p:animEffect transition="in" filter="barn(inVertical)">
                                      <p:cBhvr>
                                        <p:cTn id="7" dur="500"/>
                                        <p:tgtEl>
                                          <p:spTgt spid="942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4210">
                                            <p:txEl>
                                              <p:pRg st="4" end="4"/>
                                            </p:txEl>
                                          </p:spTgt>
                                        </p:tgtEl>
                                        <p:attrNameLst>
                                          <p:attrName>style.visibility</p:attrName>
                                        </p:attrNameLst>
                                      </p:cBhvr>
                                      <p:to>
                                        <p:strVal val="visible"/>
                                      </p:to>
                                    </p:set>
                                    <p:animEffect transition="in" filter="barn(inVertical)">
                                      <p:cBhvr>
                                        <p:cTn id="12" dur="500"/>
                                        <p:tgtEl>
                                          <p:spTgt spid="94210">
                                            <p:txEl>
                                              <p:pRg st="4" end="4"/>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94210">
                                            <p:txEl>
                                              <p:pRg st="5" end="5"/>
                                            </p:txEl>
                                          </p:spTgt>
                                        </p:tgtEl>
                                        <p:attrNameLst>
                                          <p:attrName>style.visibility</p:attrName>
                                        </p:attrNameLst>
                                      </p:cBhvr>
                                      <p:to>
                                        <p:strVal val="visible"/>
                                      </p:to>
                                    </p:set>
                                    <p:animEffect transition="in" filter="barn(inVertical)">
                                      <p:cBhvr>
                                        <p:cTn id="15" dur="500"/>
                                        <p:tgtEl>
                                          <p:spTgt spid="94210">
                                            <p:txEl>
                                              <p:pRg st="5" end="5"/>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96258" name="内容占位符 2"/>
              <p:cNvSpPr>
                <a:spLocks noGrp="1"/>
              </p:cNvSpPr>
              <p:nvPr>
                <p:ph idx="1"/>
              </p:nvPr>
            </p:nvSpPr>
            <p:spPr>
              <a:xfrm>
                <a:off x="228600" y="1600200"/>
                <a:ext cx="8763000" cy="4724400"/>
              </a:xfrm>
            </p:spPr>
            <p:txBody>
              <a:bodyPr/>
              <a:lstStyle/>
              <a:p>
                <a:pPr eaLnBrk="1" hangingPunct="1">
                  <a:buFontTx/>
                  <a:buNone/>
                </a:pPr>
                <a:r>
                  <a:rPr lang="zh-CN" altLang="en-US" sz="2400" dirty="0" smtClean="0">
                    <a:solidFill>
                      <a:srgbClr val="FF00FF"/>
                    </a:solidFill>
                    <a:ea typeface="宋体" charset="-122"/>
                  </a:rPr>
                  <a:t>证明：</a:t>
                </a:r>
                <a:r>
                  <a:rPr lang="zh-CN" altLang="en-US" sz="2400" dirty="0" smtClean="0">
                    <a:ea typeface="宋体" charset="-122"/>
                  </a:rPr>
                  <a:t>因为</a:t>
                </a:r>
                <a14:m>
                  <m:oMath xmlns:m="http://schemas.openxmlformats.org/officeDocument/2006/math">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𝐾</m:t>
                    </m:r>
                    <m:r>
                      <a:rPr lang="en-US" altLang="zh-CN" sz="2400" i="1" dirty="0" smtClean="0">
                        <a:latin typeface="Cambria Math"/>
                        <a:ea typeface="宋体" charset="-122"/>
                      </a:rPr>
                      <m:t>,</m:t>
                    </m:r>
                    <m:r>
                      <a:rPr lang="en-US" altLang="zh-CN" sz="2400" i="1" dirty="0" smtClean="0">
                        <a:latin typeface="Cambria Math"/>
                        <a:ea typeface="宋体" charset="-122"/>
                      </a:rPr>
                      <m:t>𝑃</m:t>
                    </m:r>
                    <m:r>
                      <a:rPr lang="en-US" altLang="zh-CN" sz="2400" i="1" dirty="0" smtClean="0">
                        <a:latin typeface="Cambria Math"/>
                        <a:ea typeface="宋体" charset="-122"/>
                      </a:rPr>
                      <m:t>,</m:t>
                    </m:r>
                    <m:r>
                      <a:rPr lang="en-US" altLang="zh-CN" sz="2400" i="1" dirty="0" smtClean="0">
                        <a:latin typeface="Cambria Math"/>
                        <a:ea typeface="宋体" charset="-122"/>
                      </a:rPr>
                      <m:t>𝐶</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𝐶</m:t>
                    </m:r>
                    <m:r>
                      <a:rPr lang="en-US" altLang="zh-CN" sz="2400" i="1" dirty="0" smtClean="0">
                        <a:latin typeface="Cambria Math"/>
                        <a:ea typeface="宋体" charset="-122"/>
                      </a:rPr>
                      <m:t>/</m:t>
                    </m:r>
                    <m:r>
                      <a:rPr lang="en-US" altLang="zh-CN" sz="2400" i="1" dirty="0" smtClean="0">
                        <a:latin typeface="Cambria Math"/>
                        <a:ea typeface="宋体" charset="-122"/>
                      </a:rPr>
                      <m:t>𝐾</m:t>
                    </m:r>
                    <m:r>
                      <a:rPr lang="en-US" altLang="zh-CN" sz="2400" i="1" dirty="0" smtClean="0">
                        <a:latin typeface="Cambria Math"/>
                        <a:ea typeface="宋体" charset="-122"/>
                      </a:rPr>
                      <m:t>, </m:t>
                    </m:r>
                    <m:r>
                      <a:rPr lang="en-US" altLang="zh-CN" sz="2400" i="1" dirty="0" smtClean="0">
                        <a:latin typeface="Cambria Math"/>
                        <a:ea typeface="宋体" charset="-122"/>
                      </a:rPr>
                      <m:t>𝑃</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𝐾</m:t>
                    </m:r>
                    <m:r>
                      <a:rPr lang="en-US" altLang="zh-CN" sz="2400" i="1" dirty="0" smtClean="0">
                        <a:latin typeface="Cambria Math"/>
                        <a:ea typeface="宋体" charset="-122"/>
                      </a:rPr>
                      <m:t>, </m:t>
                    </m:r>
                    <m:r>
                      <a:rPr lang="en-US" altLang="zh-CN" sz="2400" i="1" dirty="0" smtClean="0">
                        <a:latin typeface="Cambria Math"/>
                        <a:ea typeface="宋体" charset="-122"/>
                      </a:rPr>
                      <m:t>𝑃</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𝑃</m:t>
                    </m:r>
                    <m:r>
                      <a:rPr lang="en-US" altLang="zh-CN" sz="2400" i="1" dirty="0" smtClean="0">
                        <a:latin typeface="Cambria Math"/>
                        <a:ea typeface="宋体" charset="-122"/>
                      </a:rPr>
                      <m:t>/</m:t>
                    </m:r>
                    <m:r>
                      <a:rPr lang="en-US" altLang="zh-CN" sz="2400" i="1" dirty="0" smtClean="0">
                        <a:latin typeface="Cambria Math"/>
                        <a:ea typeface="宋体" charset="-122"/>
                      </a:rPr>
                      <m:t>𝐾</m:t>
                    </m:r>
                    <m:r>
                      <a:rPr lang="en-US" altLang="zh-CN" sz="2400" i="1" dirty="0" smtClean="0">
                        <a:latin typeface="Cambria Math"/>
                        <a:ea typeface="宋体" charset="-122"/>
                      </a:rPr>
                      <m:t>, </m:t>
                    </m:r>
                    <m:r>
                      <a:rPr lang="en-US" altLang="zh-CN" sz="2400" i="1" dirty="0" smtClean="0">
                        <a:latin typeface="Cambria Math"/>
                        <a:ea typeface="宋体" charset="-122"/>
                      </a:rPr>
                      <m:t>𝐶</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𝐾</m:t>
                    </m:r>
                    <m:r>
                      <a:rPr lang="en-US" altLang="zh-CN" sz="2400" i="1" dirty="0" smtClean="0">
                        <a:latin typeface="Cambria Math"/>
                        <a:ea typeface="宋体" charset="-122"/>
                      </a:rPr>
                      <m:t>,</m:t>
                    </m:r>
                    <m:r>
                      <a:rPr lang="en-US" altLang="zh-CN" sz="2400" i="1" dirty="0" smtClean="0">
                        <a:latin typeface="Cambria Math"/>
                        <a:ea typeface="宋体" charset="-122"/>
                      </a:rPr>
                      <m:t>𝐶</m:t>
                    </m:r>
                    <m:r>
                      <a:rPr lang="en-US" altLang="zh-CN" sz="2400" i="1" dirty="0" smtClean="0">
                        <a:latin typeface="Cambria Math"/>
                        <a:ea typeface="宋体" charset="-122"/>
                      </a:rPr>
                      <m:t>)</m:t>
                    </m:r>
                  </m:oMath>
                </a14:m>
                <a:r>
                  <a:rPr lang="zh-CN" altLang="en-US" sz="2400" dirty="0" smtClean="0">
                    <a:ea typeface="宋体" charset="-122"/>
                  </a:rPr>
                  <a:t>，</a:t>
                </a:r>
                <a:endParaRPr lang="en-US" altLang="zh-CN" sz="2400" dirty="0" smtClean="0">
                  <a:ea typeface="宋体" charset="-122"/>
                </a:endParaRPr>
              </a:p>
              <a:p>
                <a:pPr eaLnBrk="1" hangingPunct="1">
                  <a:lnSpc>
                    <a:spcPct val="90000"/>
                  </a:lnSpc>
                  <a:buFontTx/>
                  <a:buNone/>
                </a:pPr>
                <a:r>
                  <a:rPr lang="zh-CN" altLang="en-US" sz="2400" dirty="0" smtClean="0">
                    <a:ea typeface="宋体" charset="-122"/>
                  </a:rPr>
                  <a:t>由</a:t>
                </a:r>
                <a:r>
                  <a:rPr lang="zh-CN" altLang="en-US" sz="2400" b="1" dirty="0" smtClean="0">
                    <a:solidFill>
                      <a:srgbClr val="FF0000"/>
                    </a:solidFill>
                    <a:ea typeface="宋体" charset="-122"/>
                  </a:rPr>
                  <a:t>密钥和明文唯一确定密文，密钥和密文唯一确定明文</a:t>
                </a:r>
                <a:r>
                  <a:rPr lang="zh-CN" altLang="en-US" sz="2400" dirty="0" smtClean="0">
                    <a:ea typeface="宋体" charset="-122"/>
                  </a:rPr>
                  <a:t>，所以   </a:t>
                </a:r>
                <a:endParaRPr lang="zh-CN" altLang="pt-BR" sz="2400" dirty="0" smtClean="0">
                  <a:ea typeface="宋体" charset="-122"/>
                </a:endParaRPr>
              </a:p>
              <a:p>
                <a:pPr algn="ctr" eaLnBrk="1" hangingPunct="1">
                  <a:lnSpc>
                    <a:spcPct val="90000"/>
                  </a:lnSpc>
                  <a:buFontTx/>
                  <a:buNone/>
                </a:pPr>
                <a:r>
                  <a:rPr lang="zh-CN" altLang="pt-BR" sz="2400" dirty="0" smtClean="0">
                    <a:ea typeface="宋体" charset="-122"/>
                  </a:rPr>
                  <a:t>      </a:t>
                </a:r>
                <a14:m>
                  <m:oMath xmlns:m="http://schemas.openxmlformats.org/officeDocument/2006/math">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𝐶</m:t>
                    </m:r>
                    <m:r>
                      <a:rPr lang="pt-BR" altLang="zh-CN" sz="2400" i="1" dirty="0" smtClean="0">
                        <a:latin typeface="Cambria Math"/>
                        <a:ea typeface="宋体" charset="-122"/>
                      </a:rPr>
                      <m:t>/</m:t>
                    </m:r>
                    <m:r>
                      <a:rPr lang="pt-BR" altLang="zh-CN" sz="2400" i="1" dirty="0" smtClean="0">
                        <a:latin typeface="Cambria Math"/>
                        <a:ea typeface="宋体" charset="-122"/>
                      </a:rPr>
                      <m:t>𝐾</m:t>
                    </m:r>
                    <m:r>
                      <a:rPr lang="pt-BR" altLang="zh-CN" sz="2400" i="1" dirty="0" smtClean="0">
                        <a:latin typeface="Cambria Math"/>
                        <a:ea typeface="宋体" charset="-122"/>
                      </a:rPr>
                      <m:t>, </m:t>
                    </m:r>
                    <m:r>
                      <a:rPr lang="pt-BR" altLang="zh-CN" sz="2400" i="1" dirty="0" smtClean="0">
                        <a:latin typeface="Cambria Math"/>
                        <a:ea typeface="宋体" charset="-122"/>
                      </a:rPr>
                      <m:t>𝑃</m:t>
                    </m:r>
                    <m:r>
                      <a:rPr lang="pt-BR" altLang="zh-CN" sz="2400" i="1" dirty="0" smtClean="0">
                        <a:latin typeface="Cambria Math"/>
                        <a:ea typeface="宋体" charset="-122"/>
                      </a:rPr>
                      <m:t>)</m:t>
                    </m:r>
                    <m:r>
                      <a:rPr lang="zh-CN" altLang="pt-BR" sz="2400" i="1" dirty="0" smtClean="0">
                        <a:latin typeface="Cambria Math"/>
                        <a:ea typeface="宋体" charset="-122"/>
                      </a:rPr>
                      <m:t>＝</m:t>
                    </m:r>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𝑃</m:t>
                    </m:r>
                    <m:r>
                      <a:rPr lang="pt-BR" altLang="zh-CN" sz="2400" i="1" dirty="0" smtClean="0">
                        <a:latin typeface="Cambria Math"/>
                        <a:ea typeface="宋体" charset="-122"/>
                      </a:rPr>
                      <m:t>/</m:t>
                    </m:r>
                    <m:r>
                      <a:rPr lang="pt-BR" altLang="zh-CN" sz="2400" i="1" dirty="0" smtClean="0">
                        <a:latin typeface="Cambria Math"/>
                        <a:ea typeface="宋体" charset="-122"/>
                      </a:rPr>
                      <m:t>𝐾</m:t>
                    </m:r>
                    <m:r>
                      <a:rPr lang="pt-BR" altLang="zh-CN" sz="2400" i="1" dirty="0" smtClean="0">
                        <a:latin typeface="Cambria Math"/>
                        <a:ea typeface="宋体" charset="-122"/>
                      </a:rPr>
                      <m:t>, </m:t>
                    </m:r>
                    <m:r>
                      <a:rPr lang="pt-BR" altLang="zh-CN" sz="2400" i="1" dirty="0" smtClean="0">
                        <a:latin typeface="Cambria Math"/>
                        <a:ea typeface="宋体" charset="-122"/>
                      </a:rPr>
                      <m:t>𝐶</m:t>
                    </m:r>
                    <m:r>
                      <a:rPr lang="pt-BR" altLang="zh-CN" sz="2400" i="1" dirty="0" smtClean="0">
                        <a:latin typeface="Cambria Math"/>
                        <a:ea typeface="宋体" charset="-122"/>
                      </a:rPr>
                      <m:t>)</m:t>
                    </m:r>
                    <m:r>
                      <a:rPr lang="zh-CN" altLang="pt-BR" sz="2400" i="1" dirty="0" smtClean="0">
                        <a:latin typeface="Cambria Math"/>
                        <a:ea typeface="宋体" charset="-122"/>
                      </a:rPr>
                      <m:t>＝</m:t>
                    </m:r>
                    <m:r>
                      <a:rPr lang="pt-BR" altLang="zh-CN" sz="2400" i="1" dirty="0" smtClean="0">
                        <a:latin typeface="Cambria Math"/>
                        <a:ea typeface="宋体" charset="-122"/>
                      </a:rPr>
                      <m:t>0</m:t>
                    </m:r>
                  </m:oMath>
                </a14:m>
                <a:endParaRPr lang="pt-BR" altLang="zh-CN" sz="2400" dirty="0" smtClean="0">
                  <a:ea typeface="宋体" charset="-122"/>
                </a:endParaRPr>
              </a:p>
              <a:p>
                <a:pPr eaLnBrk="1" hangingPunct="1">
                  <a:lnSpc>
                    <a:spcPct val="90000"/>
                  </a:lnSpc>
                  <a:buFontTx/>
                  <a:buNone/>
                </a:pPr>
                <a:r>
                  <a:rPr lang="zh-CN" altLang="pt-BR" sz="2400" dirty="0" smtClean="0">
                    <a:ea typeface="宋体" charset="-122"/>
                  </a:rPr>
                  <a:t> 密钥和明文相互独立，所以</a:t>
                </a:r>
                <a:endParaRPr lang="zh-CN" altLang="en-US" sz="2400" dirty="0" smtClean="0">
                  <a:ea typeface="宋体" charset="-122"/>
                </a:endParaRPr>
              </a:p>
              <a:p>
                <a:pPr algn="ctr" eaLnBrk="1" hangingPunct="1">
                  <a:lnSpc>
                    <a:spcPct val="90000"/>
                  </a:lnSpc>
                  <a:buFontTx/>
                  <a:buNone/>
                </a:pPr>
                <a14:m>
                  <m:oMathPara xmlns:m="http://schemas.openxmlformats.org/officeDocument/2006/math">
                    <m:oMathParaPr>
                      <m:jc m:val="centerGroup"/>
                    </m:oMathParaPr>
                    <m:oMath xmlns:m="http://schemas.openxmlformats.org/officeDocument/2006/math">
                      <m:r>
                        <a:rPr lang="zh-CN" altLang="en-US" sz="2400" i="1" dirty="0" smtClean="0">
                          <a:latin typeface="Cambria Math"/>
                          <a:ea typeface="宋体" charset="-122"/>
                        </a:rPr>
                        <m:t>       </m:t>
                      </m:r>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𝐾</m:t>
                      </m:r>
                      <m:r>
                        <a:rPr lang="en-US" altLang="zh-CN" sz="2400" i="1" dirty="0" smtClean="0">
                          <a:latin typeface="Cambria Math"/>
                          <a:ea typeface="宋体" charset="-122"/>
                        </a:rPr>
                        <m:t>,</m:t>
                      </m:r>
                      <m:r>
                        <a:rPr lang="en-US" altLang="zh-CN" sz="2400" i="1" dirty="0" smtClean="0">
                          <a:latin typeface="Cambria Math"/>
                          <a:ea typeface="宋体" charset="-122"/>
                        </a:rPr>
                        <m:t>𝑃</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𝐾</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𝑃</m:t>
                      </m:r>
                      <m:r>
                        <a:rPr lang="en-US" altLang="zh-CN" sz="2400" i="1" dirty="0" smtClean="0">
                          <a:latin typeface="Cambria Math"/>
                          <a:ea typeface="宋体" charset="-122"/>
                        </a:rPr>
                        <m:t>)</m:t>
                      </m:r>
                    </m:oMath>
                  </m:oMathPara>
                </a14:m>
                <a:endParaRPr lang="en-US" altLang="zh-CN" sz="2400" dirty="0" smtClean="0">
                  <a:ea typeface="宋体" charset="-122"/>
                </a:endParaRPr>
              </a:p>
              <a:p>
                <a:pPr eaLnBrk="1" hangingPunct="1">
                  <a:lnSpc>
                    <a:spcPct val="90000"/>
                  </a:lnSpc>
                  <a:buFontTx/>
                  <a:buNone/>
                </a:pPr>
                <a:r>
                  <a:rPr lang="en-US" altLang="zh-CN" sz="2400" dirty="0" smtClean="0">
                    <a:ea typeface="宋体" charset="-122"/>
                  </a:rPr>
                  <a:t> </a:t>
                </a:r>
                <a:r>
                  <a:rPr lang="zh-CN" altLang="en-US" sz="2400" dirty="0" smtClean="0">
                    <a:ea typeface="宋体" charset="-122"/>
                  </a:rPr>
                  <a:t>因此</a:t>
                </a:r>
              </a:p>
              <a:p>
                <a:pPr algn="ctr" eaLnBrk="1" hangingPunct="1">
                  <a:lnSpc>
                    <a:spcPct val="90000"/>
                  </a:lnSpc>
                  <a:buFontTx/>
                  <a:buNone/>
                </a:pPr>
                <a14:m>
                  <m:oMathPara xmlns:m="http://schemas.openxmlformats.org/officeDocument/2006/math">
                    <m:oMathParaPr>
                      <m:jc m:val="centerGroup"/>
                    </m:oMathParaPr>
                    <m:oMath xmlns:m="http://schemas.openxmlformats.org/officeDocument/2006/math">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𝐾</m:t>
                      </m:r>
                      <m:r>
                        <a:rPr lang="pt-BR" altLang="zh-CN" sz="2400" i="1" dirty="0" smtClean="0">
                          <a:latin typeface="Cambria Math"/>
                          <a:ea typeface="宋体" charset="-122"/>
                        </a:rPr>
                        <m:t>/</m:t>
                      </m:r>
                      <m:r>
                        <a:rPr lang="pt-BR" altLang="zh-CN" sz="2400" i="1" dirty="0" smtClean="0">
                          <a:latin typeface="Cambria Math"/>
                          <a:ea typeface="宋体" charset="-122"/>
                        </a:rPr>
                        <m:t>𝐶</m:t>
                      </m:r>
                      <m:r>
                        <a:rPr lang="pt-BR" altLang="zh-CN" sz="2400" i="1" dirty="0" smtClean="0">
                          <a:latin typeface="Cambria Math"/>
                          <a:ea typeface="宋体" charset="-122"/>
                        </a:rPr>
                        <m:t>)</m:t>
                      </m:r>
                      <m:r>
                        <a:rPr lang="zh-CN" altLang="pt-BR" sz="2400" i="1" dirty="0" smtClean="0">
                          <a:latin typeface="Cambria Math"/>
                          <a:ea typeface="宋体" charset="-122"/>
                        </a:rPr>
                        <m:t>＝</m:t>
                      </m:r>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𝐾</m:t>
                      </m:r>
                      <m:r>
                        <a:rPr lang="pt-BR" altLang="zh-CN" sz="2400" i="1" dirty="0" smtClean="0">
                          <a:latin typeface="Cambria Math"/>
                          <a:ea typeface="宋体" charset="-122"/>
                        </a:rPr>
                        <m:t>, </m:t>
                      </m:r>
                      <m:r>
                        <a:rPr lang="pt-BR" altLang="zh-CN" sz="2400" i="1" dirty="0" smtClean="0">
                          <a:latin typeface="Cambria Math"/>
                          <a:ea typeface="宋体" charset="-122"/>
                        </a:rPr>
                        <m:t>𝐶</m:t>
                      </m:r>
                      <m:r>
                        <a:rPr lang="pt-BR" altLang="zh-CN" sz="2400" i="1" dirty="0" smtClean="0">
                          <a:latin typeface="Cambria Math"/>
                          <a:ea typeface="宋体" charset="-122"/>
                        </a:rPr>
                        <m:t>)</m:t>
                      </m:r>
                      <m:r>
                        <a:rPr lang="zh-CN" altLang="pt-BR" sz="2400" i="1" dirty="0" smtClean="0">
                          <a:latin typeface="Cambria Math"/>
                          <a:ea typeface="宋体" charset="-122"/>
                        </a:rPr>
                        <m:t>－</m:t>
                      </m:r>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𝐶</m:t>
                      </m:r>
                      <m:r>
                        <a:rPr lang="pt-BR" altLang="zh-CN" sz="2400" i="1" dirty="0" smtClean="0">
                          <a:latin typeface="Cambria Math"/>
                          <a:ea typeface="宋体" charset="-122"/>
                        </a:rPr>
                        <m:t>)</m:t>
                      </m:r>
                    </m:oMath>
                  </m:oMathPara>
                </a14:m>
                <a:endParaRPr lang="pt-BR" altLang="zh-CN" sz="2400" dirty="0" smtClean="0">
                  <a:ea typeface="宋体" charset="-122"/>
                </a:endParaRPr>
              </a:p>
              <a:p>
                <a:pPr algn="ctr" eaLnBrk="1" hangingPunct="1">
                  <a:lnSpc>
                    <a:spcPct val="90000"/>
                  </a:lnSpc>
                  <a:buFontTx/>
                  <a:buNone/>
                </a:pPr>
                <a14:m>
                  <m:oMathPara xmlns:m="http://schemas.openxmlformats.org/officeDocument/2006/math">
                    <m:oMathParaPr>
                      <m:jc m:val="centerGroup"/>
                    </m:oMathParaPr>
                    <m:oMath xmlns:m="http://schemas.openxmlformats.org/officeDocument/2006/math">
                      <m:r>
                        <a:rPr lang="pt-BR" altLang="zh-CN" sz="2400" i="1" dirty="0" smtClean="0">
                          <a:latin typeface="Cambria Math"/>
                          <a:ea typeface="宋体" charset="-122"/>
                        </a:rPr>
                        <m:t>		    </m:t>
                      </m:r>
                      <m:r>
                        <a:rPr lang="en-US" altLang="zh-CN" sz="2400" b="0" i="1" dirty="0" smtClean="0">
                          <a:latin typeface="Cambria Math"/>
                          <a:ea typeface="宋体" charset="-122"/>
                        </a:rPr>
                        <m:t>                  </m:t>
                      </m:r>
                      <m:r>
                        <a:rPr lang="zh-CN" altLang="pt-BR" sz="2400" i="1" dirty="0" smtClean="0">
                          <a:latin typeface="Cambria Math"/>
                          <a:ea typeface="宋体" charset="-122"/>
                        </a:rPr>
                        <m:t>＝</m:t>
                      </m:r>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𝐾</m:t>
                      </m:r>
                      <m:r>
                        <a:rPr lang="pt-BR" altLang="zh-CN" sz="2400" i="1" dirty="0" smtClean="0">
                          <a:latin typeface="Cambria Math"/>
                          <a:ea typeface="宋体" charset="-122"/>
                        </a:rPr>
                        <m:t>, </m:t>
                      </m:r>
                      <m:r>
                        <a:rPr lang="pt-BR" altLang="zh-CN" sz="2400" i="1" dirty="0" smtClean="0">
                          <a:latin typeface="Cambria Math"/>
                          <a:ea typeface="宋体" charset="-122"/>
                        </a:rPr>
                        <m:t>𝑃</m:t>
                      </m:r>
                      <m:r>
                        <a:rPr lang="pt-BR" altLang="zh-CN" sz="2400" i="1" dirty="0" smtClean="0">
                          <a:latin typeface="Cambria Math"/>
                          <a:ea typeface="宋体" charset="-122"/>
                        </a:rPr>
                        <m:t>, </m:t>
                      </m:r>
                      <m:r>
                        <a:rPr lang="pt-BR" altLang="zh-CN" sz="2400" i="1" dirty="0" smtClean="0">
                          <a:latin typeface="Cambria Math"/>
                          <a:ea typeface="宋体" charset="-122"/>
                        </a:rPr>
                        <m:t>𝐶</m:t>
                      </m:r>
                      <m:r>
                        <a:rPr lang="pt-BR" altLang="zh-CN" sz="2400" i="1" dirty="0" smtClean="0">
                          <a:latin typeface="Cambria Math"/>
                          <a:ea typeface="宋体" charset="-122"/>
                        </a:rPr>
                        <m:t>)</m:t>
                      </m:r>
                      <m:r>
                        <a:rPr lang="zh-CN" altLang="pt-BR" sz="2400" i="1" dirty="0" smtClean="0">
                          <a:latin typeface="Cambria Math"/>
                          <a:ea typeface="宋体" charset="-122"/>
                        </a:rPr>
                        <m:t>－</m:t>
                      </m:r>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𝐶</m:t>
                      </m:r>
                      <m:r>
                        <a:rPr lang="pt-BR" altLang="zh-CN" sz="2400" i="1" dirty="0" smtClean="0">
                          <a:latin typeface="Cambria Math"/>
                          <a:ea typeface="宋体" charset="-122"/>
                        </a:rPr>
                        <m:t>)</m:t>
                      </m:r>
                    </m:oMath>
                  </m:oMathPara>
                </a14:m>
                <a:endParaRPr lang="pt-BR" altLang="zh-CN" sz="2400" dirty="0" smtClean="0">
                  <a:ea typeface="宋体" charset="-122"/>
                </a:endParaRPr>
              </a:p>
              <a:p>
                <a:pPr algn="ctr" eaLnBrk="1" hangingPunct="1">
                  <a:lnSpc>
                    <a:spcPct val="90000"/>
                  </a:lnSpc>
                  <a:buFontTx/>
                  <a:buNone/>
                </a:pPr>
                <a14:m>
                  <m:oMathPara xmlns:m="http://schemas.openxmlformats.org/officeDocument/2006/math">
                    <m:oMathParaPr>
                      <m:jc m:val="centerGroup"/>
                    </m:oMathParaPr>
                    <m:oMath xmlns:m="http://schemas.openxmlformats.org/officeDocument/2006/math">
                      <m:r>
                        <a:rPr lang="pt-BR" altLang="zh-CN" sz="2400" i="1" dirty="0" smtClean="0">
                          <a:latin typeface="Cambria Math"/>
                          <a:ea typeface="宋体" charset="-122"/>
                        </a:rPr>
                        <m:t>		</m:t>
                      </m:r>
                      <m:r>
                        <a:rPr lang="en-US" altLang="zh-CN" sz="2400" b="0" i="1" dirty="0" smtClean="0">
                          <a:latin typeface="Cambria Math"/>
                          <a:ea typeface="宋体" charset="-122"/>
                        </a:rPr>
                        <m:t>                </m:t>
                      </m:r>
                      <m:r>
                        <a:rPr lang="zh-CN" altLang="pt-BR" sz="2400" i="1" dirty="0" smtClean="0">
                          <a:latin typeface="Cambria Math"/>
                          <a:ea typeface="宋体" charset="-122"/>
                        </a:rPr>
                        <m:t>＝</m:t>
                      </m:r>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𝐾</m:t>
                      </m:r>
                      <m:r>
                        <a:rPr lang="pt-BR" altLang="zh-CN" sz="2400" i="1" dirty="0" smtClean="0">
                          <a:latin typeface="Cambria Math"/>
                          <a:ea typeface="宋体" charset="-122"/>
                        </a:rPr>
                        <m:t>, </m:t>
                      </m:r>
                      <m:r>
                        <a:rPr lang="pt-BR" altLang="zh-CN" sz="2400" i="1" dirty="0" smtClean="0">
                          <a:latin typeface="Cambria Math"/>
                          <a:ea typeface="宋体" charset="-122"/>
                        </a:rPr>
                        <m:t>𝑃</m:t>
                      </m:r>
                      <m:r>
                        <a:rPr lang="pt-BR" altLang="zh-CN" sz="2400" i="1" dirty="0" smtClean="0">
                          <a:latin typeface="Cambria Math"/>
                          <a:ea typeface="宋体" charset="-122"/>
                        </a:rPr>
                        <m:t>)</m:t>
                      </m:r>
                      <m:r>
                        <a:rPr lang="zh-CN" altLang="pt-BR" sz="2400" i="1" dirty="0" smtClean="0">
                          <a:latin typeface="Cambria Math"/>
                          <a:ea typeface="宋体" charset="-122"/>
                        </a:rPr>
                        <m:t>－</m:t>
                      </m:r>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𝐶</m:t>
                      </m:r>
                      <m:r>
                        <a:rPr lang="pt-BR" altLang="zh-CN" sz="2400" i="1" dirty="0" smtClean="0">
                          <a:latin typeface="Cambria Math"/>
                          <a:ea typeface="宋体" charset="-122"/>
                        </a:rPr>
                        <m:t>)</m:t>
                      </m:r>
                    </m:oMath>
                  </m:oMathPara>
                </a14:m>
                <a:endParaRPr lang="pt-BR" altLang="zh-CN" sz="2400" dirty="0" smtClean="0">
                  <a:ea typeface="宋体" charset="-122"/>
                </a:endParaRPr>
              </a:p>
              <a:p>
                <a:pPr algn="ctr" eaLnBrk="1" hangingPunct="1">
                  <a:lnSpc>
                    <a:spcPct val="90000"/>
                  </a:lnSpc>
                  <a:buFontTx/>
                  <a:buNone/>
                </a:pPr>
                <a14:m>
                  <m:oMathPara xmlns:m="http://schemas.openxmlformats.org/officeDocument/2006/math">
                    <m:oMathParaPr>
                      <m:jc m:val="centerGroup"/>
                    </m:oMathParaPr>
                    <m:oMath xmlns:m="http://schemas.openxmlformats.org/officeDocument/2006/math">
                      <m:r>
                        <a:rPr lang="pt-BR" altLang="zh-CN" sz="2400" i="1" dirty="0" smtClean="0">
                          <a:latin typeface="Cambria Math"/>
                          <a:ea typeface="宋体" charset="-122"/>
                        </a:rPr>
                        <m:t>	             </m:t>
                      </m:r>
                      <m:r>
                        <a:rPr lang="en-US" altLang="zh-CN" sz="2400" b="0" i="1" dirty="0" smtClean="0">
                          <a:latin typeface="Cambria Math"/>
                          <a:ea typeface="宋体" charset="-122"/>
                        </a:rPr>
                        <m:t>             </m:t>
                      </m:r>
                      <m:r>
                        <a:rPr lang="zh-CN" altLang="pt-BR" sz="2400" i="1" dirty="0" smtClean="0">
                          <a:latin typeface="Cambria Math"/>
                          <a:ea typeface="宋体" charset="-122"/>
                        </a:rPr>
                        <m:t>＝</m:t>
                      </m:r>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𝐾</m:t>
                      </m:r>
                      <m:r>
                        <a:rPr lang="pt-BR" altLang="zh-CN" sz="2400" i="1" dirty="0" smtClean="0">
                          <a:latin typeface="Cambria Math"/>
                          <a:ea typeface="宋体" charset="-122"/>
                        </a:rPr>
                        <m:t>)</m:t>
                      </m:r>
                      <m:r>
                        <a:rPr lang="zh-CN" altLang="pt-BR" sz="2400" i="1" dirty="0" smtClean="0">
                          <a:latin typeface="Cambria Math"/>
                          <a:ea typeface="宋体" charset="-122"/>
                        </a:rPr>
                        <m:t>＋</m:t>
                      </m:r>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𝑃</m:t>
                      </m:r>
                      <m:r>
                        <a:rPr lang="pt-BR" altLang="zh-CN" sz="2400" i="1" dirty="0" smtClean="0">
                          <a:latin typeface="Cambria Math"/>
                          <a:ea typeface="宋体" charset="-122"/>
                        </a:rPr>
                        <m:t>)</m:t>
                      </m:r>
                      <m:r>
                        <a:rPr lang="zh-CN" altLang="pt-BR" sz="2400" i="1" dirty="0" smtClean="0">
                          <a:latin typeface="Cambria Math"/>
                          <a:ea typeface="宋体" charset="-122"/>
                        </a:rPr>
                        <m:t>－</m:t>
                      </m:r>
                      <m:r>
                        <a:rPr lang="pt-BR" altLang="zh-CN" sz="2400" i="1" dirty="0" smtClean="0">
                          <a:latin typeface="Cambria Math"/>
                          <a:ea typeface="宋体" charset="-122"/>
                        </a:rPr>
                        <m:t>𝐻</m:t>
                      </m:r>
                      <m:r>
                        <a:rPr lang="pt-BR" altLang="zh-CN" sz="2400" i="1" dirty="0" smtClean="0">
                          <a:latin typeface="Cambria Math"/>
                          <a:ea typeface="宋体" charset="-122"/>
                        </a:rPr>
                        <m:t>(</m:t>
                      </m:r>
                      <m:r>
                        <a:rPr lang="pt-BR" altLang="zh-CN" sz="2400" i="1" dirty="0" smtClean="0">
                          <a:latin typeface="Cambria Math"/>
                          <a:ea typeface="宋体" charset="-122"/>
                        </a:rPr>
                        <m:t>𝐶</m:t>
                      </m:r>
                      <m:r>
                        <a:rPr lang="pt-BR" altLang="zh-CN" sz="2400" i="1" dirty="0" smtClean="0">
                          <a:latin typeface="Cambria Math"/>
                          <a:ea typeface="宋体" charset="-122"/>
                        </a:rPr>
                        <m:t>)</m:t>
                      </m:r>
                    </m:oMath>
                  </m:oMathPara>
                </a14:m>
                <a:endParaRPr lang="en-US" altLang="zh-CN" sz="2400" dirty="0" smtClean="0">
                  <a:ea typeface="宋体" charset="-122"/>
                </a:endParaRPr>
              </a:p>
              <a:p>
                <a:pPr eaLnBrk="1" hangingPunct="1"/>
                <a:endParaRPr lang="zh-CN" altLang="en-US" sz="2400" dirty="0" smtClean="0">
                  <a:ea typeface="宋体" charset="-122"/>
                </a:endParaRPr>
              </a:p>
            </p:txBody>
          </p:sp>
        </mc:Choice>
        <mc:Fallback xmlns="">
          <p:sp>
            <p:nvSpPr>
              <p:cNvPr id="96258" name="内容占位符 2"/>
              <p:cNvSpPr>
                <a:spLocks noGrp="1" noRot="1" noChangeAspect="1" noMove="1" noResize="1" noEditPoints="1" noAdjustHandles="1" noChangeArrowheads="1" noChangeShapeType="1" noTextEdit="1"/>
              </p:cNvSpPr>
              <p:nvPr>
                <p:ph idx="1"/>
              </p:nvPr>
            </p:nvSpPr>
            <p:spPr>
              <a:xfrm>
                <a:off x="228600" y="1600200"/>
                <a:ext cx="8763000" cy="4724400"/>
              </a:xfrm>
              <a:blipFill rotWithShape="1">
                <a:blip r:embed="rId2"/>
                <a:stretch>
                  <a:fillRect l="-1113" t="-1032"/>
                </a:stretch>
              </a:blipFill>
            </p:spPr>
            <p:txBody>
              <a:bodyPr/>
              <a:lstStyle/>
              <a:p>
                <a:r>
                  <a:rPr lang="zh-CN" altLang="en-US">
                    <a:noFill/>
                  </a:rPr>
                  <a:t> </a:t>
                </a:r>
              </a:p>
            </p:txBody>
          </p:sp>
        </mc:Fallback>
      </mc:AlternateContent>
      <p:sp>
        <p:nvSpPr>
          <p:cNvPr id="96259" name="日期占位符 3"/>
          <p:cNvSpPr>
            <a:spLocks noGrp="1"/>
          </p:cNvSpPr>
          <p:nvPr>
            <p:ph type="dt" sz="quarter" idx="10"/>
          </p:nvPr>
        </p:nvSpPr>
        <p:spPr>
          <a:noFill/>
        </p:spPr>
        <p:txBody>
          <a:bodyPr/>
          <a:lstStyle/>
          <a:p>
            <a:fld id="{5E587FAF-9F11-4490-AF43-BDBC8FEB87BC}" type="datetime1">
              <a:rPr lang="zh-CN" altLang="en-US" smtClean="0">
                <a:ea typeface="宋体" charset="-122"/>
              </a:rPr>
              <a:pPr/>
              <a:t>2018/11/13</a:t>
            </a:fld>
            <a:endParaRPr lang="en-US" altLang="zh-CN" smtClean="0">
              <a:ea typeface="宋体" charset="-122"/>
            </a:endParaRPr>
          </a:p>
        </p:txBody>
      </p:sp>
      <p:sp>
        <p:nvSpPr>
          <p:cNvPr id="9626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96261" name="灯片编号占位符 5"/>
          <p:cNvSpPr>
            <a:spLocks noGrp="1"/>
          </p:cNvSpPr>
          <p:nvPr>
            <p:ph type="sldNum" sz="quarter" idx="12"/>
          </p:nvPr>
        </p:nvSpPr>
        <p:spPr>
          <a:noFill/>
        </p:spPr>
        <p:txBody>
          <a:bodyPr/>
          <a:lstStyle/>
          <a:p>
            <a:fld id="{07AA83B7-02C0-411C-9CF7-7BCC6A764E4E}" type="slidenum">
              <a:rPr lang="en-US" altLang="zh-CN" smtClean="0">
                <a:ea typeface="宋体" charset="-122"/>
              </a:rPr>
              <a:pPr/>
              <a:t>54</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97282" name="内容占位符 2"/>
              <p:cNvSpPr>
                <a:spLocks noGrp="1"/>
              </p:cNvSpPr>
              <p:nvPr>
                <p:ph idx="1"/>
              </p:nvPr>
            </p:nvSpPr>
            <p:spPr>
              <a:xfrm>
                <a:off x="457200" y="1600200"/>
                <a:ext cx="8229600" cy="4724400"/>
              </a:xfrm>
            </p:spPr>
            <p:txBody>
              <a:bodyPr/>
              <a:lstStyle/>
              <a:p>
                <a:pPr eaLnBrk="1" hangingPunct="1"/>
                <a:r>
                  <a:rPr lang="zh-CN" altLang="en-US" dirty="0" smtClean="0">
                    <a:ea typeface="宋体" charset="-122"/>
                  </a:rPr>
                  <a:t>假定明文</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1</m:t>
                    </m:r>
                    <m:r>
                      <a:rPr lang="en-US" altLang="zh-CN" i="1" dirty="0" smtClean="0">
                        <a:latin typeface="Cambria Math"/>
                        <a:ea typeface="宋体" charset="-122"/>
                      </a:rPr>
                      <m:t>𝑥</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err="1" smtClean="0">
                        <a:latin typeface="Cambria Math"/>
                        <a:ea typeface="宋体" charset="-122"/>
                      </a:rPr>
                      <m:t>𝑥</m:t>
                    </m:r>
                    <m:r>
                      <a:rPr lang="en-US" altLang="zh-CN" i="1" baseline="-25000" dirty="0" err="1" smtClean="0">
                        <a:latin typeface="Cambria Math"/>
                        <a:ea typeface="宋体" charset="-122"/>
                      </a:rPr>
                      <m:t>𝑛</m:t>
                    </m:r>
                  </m:oMath>
                </a14:m>
                <a:r>
                  <a:rPr lang="zh-CN" altLang="en-US" dirty="0" smtClean="0">
                    <a:ea typeface="宋体" charset="-122"/>
                  </a:rPr>
                  <a:t>被加密成密文，密码分析者的目的是</a:t>
                </a:r>
                <a:r>
                  <a:rPr lang="zh-CN" altLang="en-US" b="1" dirty="0" smtClean="0">
                    <a:solidFill>
                      <a:srgbClr val="FF0000"/>
                    </a:solidFill>
                    <a:ea typeface="宋体" charset="-122"/>
                  </a:rPr>
                  <a:t>确定密钥</a:t>
                </a:r>
                <a:endParaRPr lang="en-US" altLang="zh-CN" b="1" dirty="0" smtClean="0">
                  <a:solidFill>
                    <a:srgbClr val="FF0000"/>
                  </a:solidFill>
                  <a:ea typeface="宋体" charset="-122"/>
                </a:endParaRPr>
              </a:p>
              <a:p>
                <a:pPr eaLnBrk="1" hangingPunct="1"/>
                <a:r>
                  <a:rPr lang="zh-CN" altLang="en-US" b="1" dirty="0" smtClean="0">
                    <a:solidFill>
                      <a:srgbClr val="FF0000"/>
                    </a:solidFill>
                    <a:ea typeface="宋体" charset="-122"/>
                  </a:rPr>
                  <a:t>唯密文攻击</a:t>
                </a:r>
                <a:r>
                  <a:rPr lang="zh-CN" altLang="en-US" dirty="0" smtClean="0">
                    <a:ea typeface="宋体" charset="-122"/>
                  </a:rPr>
                  <a:t>情况下，</a:t>
                </a:r>
                <a:r>
                  <a:rPr lang="zh-CN" altLang="en-US" dirty="0" smtClean="0">
                    <a:latin typeface="黑体" pitchFamily="2" charset="-122"/>
                    <a:ea typeface="黑体" pitchFamily="2" charset="-122"/>
                  </a:rPr>
                  <a:t>假定密码分析者具有无限的计算资源，</a:t>
                </a:r>
                <a:r>
                  <a:rPr lang="zh-CN" altLang="en-US" dirty="0" smtClean="0">
                    <a:solidFill>
                      <a:srgbClr val="FF00FF"/>
                    </a:solidFill>
                    <a:latin typeface="黑体" pitchFamily="2" charset="-122"/>
                    <a:ea typeface="黑体" pitchFamily="2" charset="-122"/>
                  </a:rPr>
                  <a:t>也知道明文是某一自然语言</a:t>
                </a:r>
                <a:endParaRPr lang="en-US" altLang="zh-CN" dirty="0" smtClean="0">
                  <a:solidFill>
                    <a:srgbClr val="FF00FF"/>
                  </a:solidFill>
                  <a:latin typeface="黑体" pitchFamily="2" charset="-122"/>
                  <a:ea typeface="黑体" pitchFamily="2" charset="-122"/>
                </a:endParaRPr>
              </a:p>
              <a:p>
                <a:pPr eaLnBrk="1" hangingPunct="1"/>
                <a:r>
                  <a:rPr lang="zh-CN" altLang="en-US" dirty="0" smtClean="0">
                    <a:ea typeface="宋体" charset="-122"/>
                  </a:rPr>
                  <a:t>密码分析者可能分析得许多</a:t>
                </a:r>
                <a:r>
                  <a:rPr lang="zh-CN" altLang="en-US" dirty="0" smtClean="0">
                    <a:solidFill>
                      <a:srgbClr val="FF0000"/>
                    </a:solidFill>
                    <a:ea typeface="宋体" charset="-122"/>
                  </a:rPr>
                  <a:t>可能的密钥</a:t>
                </a:r>
                <a:r>
                  <a:rPr lang="zh-CN" altLang="en-US" dirty="0" smtClean="0">
                    <a:ea typeface="宋体" charset="-122"/>
                  </a:rPr>
                  <a:t>，但只有一个是正确的，其他可能的但不正确的密钥称为</a:t>
                </a:r>
                <a:r>
                  <a:rPr lang="zh-CN" altLang="en-US" b="1" dirty="0" smtClean="0">
                    <a:solidFill>
                      <a:srgbClr val="FF0000"/>
                    </a:solidFill>
                    <a:ea typeface="宋体" charset="-122"/>
                  </a:rPr>
                  <a:t>伪密钥</a:t>
                </a:r>
                <a:endParaRPr lang="en-US" altLang="zh-CN" b="1" dirty="0" smtClean="0">
                  <a:solidFill>
                    <a:srgbClr val="FF0000"/>
                  </a:solidFill>
                  <a:ea typeface="宋体" charset="-122"/>
                </a:endParaRPr>
              </a:p>
              <a:p>
                <a:pPr lvl="1" eaLnBrk="1" hangingPunct="1"/>
                <a:r>
                  <a:rPr lang="zh-CN" altLang="en-US" dirty="0">
                    <a:ea typeface="宋体" charset="-122"/>
                  </a:rPr>
                  <a:t>对任一密文，用不同的密钥解密，</a:t>
                </a:r>
                <a:r>
                  <a:rPr lang="zh-CN" altLang="en-US" dirty="0" smtClean="0">
                    <a:ea typeface="宋体" charset="-122"/>
                  </a:rPr>
                  <a:t>如得到</a:t>
                </a:r>
                <a:r>
                  <a:rPr lang="zh-CN" altLang="en-US" dirty="0">
                    <a:ea typeface="宋体" charset="-122"/>
                  </a:rPr>
                  <a:t>“有意义”的明文越多，则伪密钥越多，则判断正确密钥的难度就越大</a:t>
                </a:r>
                <a:endParaRPr lang="en-US" altLang="zh-CN" dirty="0">
                  <a:ea typeface="宋体" charset="-122"/>
                </a:endParaRPr>
              </a:p>
              <a:p>
                <a:pPr eaLnBrk="1" hangingPunct="1"/>
                <a:endParaRPr lang="zh-CN" altLang="en-US" b="1" dirty="0" smtClean="0">
                  <a:solidFill>
                    <a:srgbClr val="FF0000"/>
                  </a:solidFill>
                  <a:ea typeface="宋体" charset="-122"/>
                </a:endParaRPr>
              </a:p>
            </p:txBody>
          </p:sp>
        </mc:Choice>
        <mc:Fallback xmlns="">
          <p:sp>
            <p:nvSpPr>
              <p:cNvPr id="97282"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a:stretch>
                  <a:fillRect l="-1259" t="-1548"/>
                </a:stretch>
              </a:blipFill>
            </p:spPr>
            <p:txBody>
              <a:bodyPr/>
              <a:lstStyle/>
              <a:p>
                <a:r>
                  <a:rPr lang="zh-CN" altLang="en-US">
                    <a:noFill/>
                  </a:rPr>
                  <a:t> </a:t>
                </a:r>
              </a:p>
            </p:txBody>
          </p:sp>
        </mc:Fallback>
      </mc:AlternateContent>
      <p:sp>
        <p:nvSpPr>
          <p:cNvPr id="97283" name="日期占位符 3"/>
          <p:cNvSpPr>
            <a:spLocks noGrp="1"/>
          </p:cNvSpPr>
          <p:nvPr>
            <p:ph type="dt" sz="quarter" idx="10"/>
          </p:nvPr>
        </p:nvSpPr>
        <p:spPr>
          <a:noFill/>
        </p:spPr>
        <p:txBody>
          <a:bodyPr/>
          <a:lstStyle/>
          <a:p>
            <a:fld id="{4A8921E0-804F-4B23-A083-D25DCCA0C6CF}" type="datetime1">
              <a:rPr lang="zh-CN" altLang="en-US" smtClean="0">
                <a:ea typeface="宋体" charset="-122"/>
              </a:rPr>
              <a:pPr/>
              <a:t>2018/11/13</a:t>
            </a:fld>
            <a:endParaRPr lang="en-US" altLang="zh-CN" smtClean="0">
              <a:ea typeface="宋体" charset="-122"/>
            </a:endParaRPr>
          </a:p>
        </p:txBody>
      </p:sp>
      <p:sp>
        <p:nvSpPr>
          <p:cNvPr id="97284"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97285" name="灯片编号占位符 5"/>
          <p:cNvSpPr>
            <a:spLocks noGrp="1"/>
          </p:cNvSpPr>
          <p:nvPr>
            <p:ph type="sldNum" sz="quarter" idx="12"/>
          </p:nvPr>
        </p:nvSpPr>
        <p:spPr>
          <a:noFill/>
        </p:spPr>
        <p:txBody>
          <a:bodyPr/>
          <a:lstStyle/>
          <a:p>
            <a:fld id="{ED9D1E91-AACB-4DED-A99F-E6A5CF9407BC}" type="slidenum">
              <a:rPr lang="en-US" altLang="zh-CN" smtClean="0">
                <a:ea typeface="宋体" charset="-122"/>
              </a:rPr>
              <a:pPr/>
              <a:t>55</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73733" name="内容占位符 2"/>
              <p:cNvSpPr>
                <a:spLocks noGrp="1"/>
              </p:cNvSpPr>
              <p:nvPr>
                <p:ph idx="1"/>
              </p:nvPr>
            </p:nvSpPr>
            <p:spPr>
              <a:xfrm>
                <a:off x="457200" y="1447800"/>
                <a:ext cx="8229600" cy="4724400"/>
              </a:xfrm>
            </p:spPr>
            <p:txBody>
              <a:bodyPr/>
              <a:lstStyle/>
              <a:p>
                <a:pPr eaLnBrk="1" hangingPunct="1"/>
                <a:r>
                  <a:rPr lang="zh-CN" altLang="en-US" b="1" dirty="0" smtClean="0">
                    <a:solidFill>
                      <a:srgbClr val="692AA2"/>
                    </a:solidFill>
                    <a:ea typeface="宋体" charset="-122"/>
                  </a:rPr>
                  <a:t>定义： </a:t>
                </a:r>
                <a:r>
                  <a:rPr lang="zh-CN" altLang="en-US" dirty="0" smtClean="0">
                    <a:ea typeface="宋体" charset="-122"/>
                  </a:rPr>
                  <a:t>假设</a:t>
                </a:r>
                <a14:m>
                  <m:oMath xmlns:m="http://schemas.openxmlformats.org/officeDocument/2006/math">
                    <m:r>
                      <a:rPr lang="en-US" altLang="zh-CN" i="1" dirty="0" smtClean="0">
                        <a:latin typeface="Cambria Math"/>
                        <a:ea typeface="宋体" charset="-122"/>
                      </a:rPr>
                      <m:t>𝐿</m:t>
                    </m:r>
                  </m:oMath>
                </a14:m>
                <a:r>
                  <a:rPr lang="zh-CN" altLang="en-US" dirty="0" smtClean="0">
                    <a:ea typeface="宋体" charset="-122"/>
                  </a:rPr>
                  <a:t>是一种自然语言，</a:t>
                </a:r>
                <a:r>
                  <a:rPr lang="zh-CN" altLang="en-US" b="1" dirty="0" smtClean="0">
                    <a:solidFill>
                      <a:srgbClr val="FF0000"/>
                    </a:solidFill>
                    <a:ea typeface="宋体" charset="-122"/>
                  </a:rPr>
                  <a:t>语言</a:t>
                </a:r>
                <a14:m>
                  <m:oMath xmlns:m="http://schemas.openxmlformats.org/officeDocument/2006/math">
                    <m:r>
                      <a:rPr lang="en-US" altLang="zh-CN" b="1" i="1" dirty="0" smtClean="0">
                        <a:solidFill>
                          <a:srgbClr val="FF0000"/>
                        </a:solidFill>
                        <a:latin typeface="Cambria Math"/>
                        <a:ea typeface="宋体" charset="-122"/>
                      </a:rPr>
                      <m:t>𝑳</m:t>
                    </m:r>
                  </m:oMath>
                </a14:m>
                <a:r>
                  <a:rPr lang="zh-CN" altLang="en-US" b="1" dirty="0" smtClean="0">
                    <a:solidFill>
                      <a:srgbClr val="FF0000"/>
                    </a:solidFill>
                    <a:ea typeface="宋体" charset="-122"/>
                  </a:rPr>
                  <a:t>的熵</a:t>
                </a:r>
                <a:r>
                  <a:rPr lang="zh-CN" altLang="en-US" dirty="0" smtClean="0">
                    <a:ea typeface="宋体" charset="-122"/>
                  </a:rPr>
                  <a:t>定义为</a:t>
                </a:r>
                <a:endParaRPr lang="en-US" altLang="zh-CN" dirty="0" smtClean="0">
                  <a:ea typeface="宋体" charset="-122"/>
                </a:endParaRPr>
              </a:p>
              <a:p>
                <a:pPr eaLnBrk="1" hangingPunct="1"/>
                <a:endParaRPr lang="en-US" altLang="zh-CN" dirty="0" smtClean="0">
                  <a:ea typeface="宋体" charset="-122"/>
                </a:endParaRPr>
              </a:p>
              <a:p>
                <a:pPr eaLnBrk="1" hangingPunct="1">
                  <a:buFont typeface="Wingdings" pitchFamily="2" charset="2"/>
                  <a:buNone/>
                </a:pPr>
                <a:r>
                  <a:rPr lang="zh-CN" altLang="en-US" dirty="0" smtClean="0">
                    <a:ea typeface="宋体" charset="-122"/>
                  </a:rPr>
                  <a:t>   </a:t>
                </a:r>
                <a:r>
                  <a:rPr lang="zh-CN" altLang="en-US" b="1" dirty="0" smtClean="0">
                    <a:solidFill>
                      <a:srgbClr val="FF0000"/>
                    </a:solidFill>
                    <a:ea typeface="宋体" charset="-122"/>
                  </a:rPr>
                  <a:t>语言</a:t>
                </a:r>
                <a14:m>
                  <m:oMath xmlns:m="http://schemas.openxmlformats.org/officeDocument/2006/math">
                    <m:r>
                      <a:rPr lang="en-US" altLang="zh-CN" b="1" i="1" dirty="0" smtClean="0">
                        <a:solidFill>
                          <a:srgbClr val="FF0000"/>
                        </a:solidFill>
                        <a:latin typeface="Cambria Math"/>
                        <a:ea typeface="宋体" charset="-122"/>
                      </a:rPr>
                      <m:t>𝑳</m:t>
                    </m:r>
                  </m:oMath>
                </a14:m>
                <a:r>
                  <a:rPr lang="zh-CN" altLang="en-US" b="1" dirty="0" smtClean="0">
                    <a:solidFill>
                      <a:srgbClr val="FF0000"/>
                    </a:solidFill>
                    <a:ea typeface="宋体" charset="-122"/>
                  </a:rPr>
                  <a:t>的冗余度</a:t>
                </a:r>
                <a:r>
                  <a:rPr lang="zh-CN" altLang="en-US" dirty="0" smtClean="0">
                    <a:ea typeface="宋体" charset="-122"/>
                  </a:rPr>
                  <a:t>定义为： </a:t>
                </a:r>
              </a:p>
              <a:p>
                <a:pPr eaLnBrk="1" hangingPunct="1"/>
                <a:endParaRPr lang="zh-CN" altLang="en-US" dirty="0" smtClean="0">
                  <a:ea typeface="宋体" charset="-122"/>
                </a:endParaRPr>
              </a:p>
              <a:p>
                <a:pPr eaLnBrk="1" hangingPunct="1">
                  <a:buFont typeface="Wingdings" pitchFamily="2" charset="2"/>
                  <a:buNone/>
                </a:pPr>
                <a:endParaRPr lang="en-US" altLang="zh-CN" dirty="0" smtClean="0">
                  <a:ea typeface="宋体" charset="-122"/>
                </a:endParaRPr>
              </a:p>
              <a:p>
                <a:pPr lvl="1" eaLnBrk="1" hangingPunct="1"/>
                <a:r>
                  <a:rPr lang="zh-CN" altLang="en-US" dirty="0" smtClean="0">
                    <a:ea typeface="宋体" charset="-122"/>
                  </a:rPr>
                  <a:t>其中</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表示语言</a:t>
                </a:r>
                <a14:m>
                  <m:oMath xmlns:m="http://schemas.openxmlformats.org/officeDocument/2006/math">
                    <m:r>
                      <a:rPr lang="en-US" altLang="zh-CN" i="1" dirty="0" smtClean="0">
                        <a:latin typeface="Cambria Math"/>
                        <a:ea typeface="宋体" charset="-122"/>
                      </a:rPr>
                      <m:t>𝐿</m:t>
                    </m:r>
                  </m:oMath>
                </a14:m>
                <a:r>
                  <a:rPr lang="zh-CN" altLang="en-US" dirty="0" smtClean="0">
                    <a:ea typeface="宋体" charset="-122"/>
                  </a:rPr>
                  <a:t>的字符集，</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表示</m:t>
                    </m:r>
                    <m:r>
                      <a:rPr lang="en-US" altLang="zh-CN" i="1" dirty="0" smtClean="0">
                        <a:latin typeface="Cambria Math"/>
                        <a:ea typeface="宋体" charset="-122"/>
                      </a:rPr>
                      <m:t>𝑋</m:t>
                    </m:r>
                  </m:oMath>
                </a14:m>
                <a:r>
                  <a:rPr lang="zh-CN" altLang="en-US" dirty="0" smtClean="0">
                    <a:ea typeface="宋体" charset="-122"/>
                  </a:rPr>
                  <a:t>中字母的个数，</a:t>
                </a:r>
                <a14:m>
                  <m:oMath xmlns:m="http://schemas.openxmlformats.org/officeDocument/2006/math">
                    <m:r>
                      <a:rPr lang="en-US" altLang="zh-CN" i="1" dirty="0" smtClean="0">
                        <a:latin typeface="Cambria Math"/>
                        <a:ea typeface="宋体" charset="-122"/>
                      </a:rPr>
                      <m:t>𝑋</m:t>
                    </m:r>
                    <m:r>
                      <a:rPr lang="en-US" altLang="zh-CN" i="1" baseline="30000" dirty="0" err="1" smtClean="0">
                        <a:latin typeface="Cambria Math"/>
                        <a:ea typeface="宋体" charset="-122"/>
                      </a:rPr>
                      <m:t>𝑛</m:t>
                    </m:r>
                  </m:oMath>
                </a14:m>
                <a:r>
                  <a:rPr lang="zh-CN" altLang="en-US" dirty="0">
                    <a:ea typeface="宋体" charset="-122"/>
                  </a:rPr>
                  <a:t>表示所有长度为</a:t>
                </a:r>
                <a14:m>
                  <m:oMath xmlns:m="http://schemas.openxmlformats.org/officeDocument/2006/math">
                    <m:r>
                      <a:rPr lang="en-US" altLang="zh-CN" i="1" dirty="0" smtClean="0">
                        <a:latin typeface="Cambria Math"/>
                        <a:ea typeface="宋体" charset="-122"/>
                      </a:rPr>
                      <m:t>𝑛</m:t>
                    </m:r>
                  </m:oMath>
                </a14:m>
                <a:r>
                  <a:rPr lang="zh-CN" altLang="en-US" dirty="0" smtClean="0">
                    <a:ea typeface="宋体" charset="-122"/>
                  </a:rPr>
                  <a:t>的明文字符串</a:t>
                </a:r>
                <a:r>
                  <a:rPr lang="zh-CN" altLang="en-US" dirty="0">
                    <a:ea typeface="宋体" charset="-122"/>
                  </a:rPr>
                  <a:t>的</a:t>
                </a:r>
                <a:r>
                  <a:rPr lang="zh-CN" altLang="en-US" dirty="0" smtClean="0">
                    <a:ea typeface="宋体" charset="-122"/>
                  </a:rPr>
                  <a:t>全体</a:t>
                </a:r>
                <a:endParaRPr lang="en-US" altLang="zh-CN" dirty="0">
                  <a:ea typeface="宋体" charset="-122"/>
                </a:endParaRPr>
              </a:p>
              <a:p>
                <a:pPr eaLnBrk="1" hangingPunct="1"/>
                <a14:m>
                  <m:oMath xmlns:m="http://schemas.openxmlformats.org/officeDocument/2006/math">
                    <m:r>
                      <a:rPr lang="en-US" altLang="zh-CN" i="1" dirty="0" smtClean="0">
                        <a:latin typeface="Cambria Math"/>
                        <a:ea typeface="宋体" charset="-122"/>
                      </a:rPr>
                      <m:t>𝐻</m:t>
                    </m:r>
                    <m:r>
                      <a:rPr lang="en-US" altLang="zh-CN" i="1" baseline="-25000" dirty="0">
                        <a:latin typeface="Cambria Math"/>
                        <a:ea typeface="宋体" charset="-122"/>
                      </a:rPr>
                      <m:t>𝐿</m:t>
                    </m:r>
                  </m:oMath>
                </a14:m>
                <a:r>
                  <a:rPr lang="zh-CN" altLang="en-US" dirty="0">
                    <a:ea typeface="宋体" charset="-122"/>
                  </a:rPr>
                  <a:t>表示自然语言</a:t>
                </a:r>
                <a14:m>
                  <m:oMath xmlns:m="http://schemas.openxmlformats.org/officeDocument/2006/math">
                    <m:r>
                      <a:rPr lang="en-US" altLang="zh-CN" i="1" dirty="0" smtClean="0">
                        <a:latin typeface="Cambria Math"/>
                        <a:ea typeface="宋体" charset="-122"/>
                      </a:rPr>
                      <m:t>𝐿</m:t>
                    </m:r>
                  </m:oMath>
                </a14:m>
                <a:r>
                  <a:rPr lang="zh-CN" altLang="en-US" dirty="0">
                    <a:ea typeface="宋体" charset="-122"/>
                  </a:rPr>
                  <a:t>中</a:t>
                </a:r>
                <a:r>
                  <a:rPr lang="zh-CN" altLang="en-US" b="1" dirty="0">
                    <a:solidFill>
                      <a:srgbClr val="CC3300"/>
                    </a:solidFill>
                    <a:ea typeface="宋体" charset="-122"/>
                  </a:rPr>
                  <a:t>每个字符的</a:t>
                </a:r>
                <a:r>
                  <a:rPr lang="zh-CN" altLang="en-US" b="1" dirty="0" smtClean="0">
                    <a:solidFill>
                      <a:srgbClr val="CC3300"/>
                    </a:solidFill>
                    <a:ea typeface="宋体" charset="-122"/>
                  </a:rPr>
                  <a:t>熵（每个字符的平均信息比特数）</a:t>
                </a:r>
                <a:r>
                  <a:rPr lang="zh-CN" altLang="en-US" dirty="0" smtClean="0">
                    <a:ea typeface="宋体" charset="-122"/>
                  </a:rPr>
                  <a:t>，</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𝐿</m:t>
                    </m:r>
                  </m:oMath>
                </a14:m>
                <a:r>
                  <a:rPr lang="zh-CN" altLang="en-US" dirty="0" smtClean="0">
                    <a:ea typeface="宋体" charset="-122"/>
                  </a:rPr>
                  <a:t>度量了“多余字符”的比例</a:t>
                </a:r>
              </a:p>
            </p:txBody>
          </p:sp>
        </mc:Choice>
        <mc:Fallback xmlns="">
          <p:sp>
            <p:nvSpPr>
              <p:cNvPr id="73733" name="内容占位符 2"/>
              <p:cNvSpPr>
                <a:spLocks noGrp="1" noRot="1" noChangeAspect="1" noMove="1" noResize="1" noEditPoints="1" noAdjustHandles="1" noChangeArrowheads="1" noChangeShapeType="1" noTextEdit="1"/>
              </p:cNvSpPr>
              <p:nvPr>
                <p:ph idx="1"/>
              </p:nvPr>
            </p:nvSpPr>
            <p:spPr>
              <a:xfrm>
                <a:off x="457200" y="1447800"/>
                <a:ext cx="8229600" cy="4724400"/>
              </a:xfrm>
              <a:blipFill rotWithShape="1">
                <a:blip r:embed="rId3"/>
                <a:stretch>
                  <a:fillRect l="-1259" t="-1677" r="-222" b="-3355"/>
                </a:stretch>
              </a:blipFill>
            </p:spPr>
            <p:txBody>
              <a:bodyPr/>
              <a:lstStyle/>
              <a:p>
                <a:r>
                  <a:rPr lang="zh-CN" altLang="en-US">
                    <a:noFill/>
                  </a:rPr>
                  <a:t> </a:t>
                </a:r>
              </a:p>
            </p:txBody>
          </p:sp>
        </mc:Fallback>
      </mc:AlternateContent>
      <p:sp>
        <p:nvSpPr>
          <p:cNvPr id="73734" name="日期占位符 3"/>
          <p:cNvSpPr>
            <a:spLocks noGrp="1"/>
          </p:cNvSpPr>
          <p:nvPr>
            <p:ph type="dt" sz="quarter" idx="10"/>
          </p:nvPr>
        </p:nvSpPr>
        <p:spPr>
          <a:noFill/>
        </p:spPr>
        <p:txBody>
          <a:bodyPr/>
          <a:lstStyle/>
          <a:p>
            <a:fld id="{099CEDCD-4D37-4EA7-B9FD-33076411C53D}" type="datetime1">
              <a:rPr lang="zh-CN" altLang="en-US" smtClean="0">
                <a:ea typeface="宋体" charset="-122"/>
              </a:rPr>
              <a:pPr/>
              <a:t>2018/11/13</a:t>
            </a:fld>
            <a:endParaRPr lang="en-US" altLang="zh-CN" smtClean="0">
              <a:ea typeface="宋体" charset="-122"/>
            </a:endParaRPr>
          </a:p>
        </p:txBody>
      </p:sp>
      <p:sp>
        <p:nvSpPr>
          <p:cNvPr id="73735"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73736" name="灯片编号占位符 5"/>
          <p:cNvSpPr>
            <a:spLocks noGrp="1"/>
          </p:cNvSpPr>
          <p:nvPr>
            <p:ph type="sldNum" sz="quarter" idx="12"/>
          </p:nvPr>
        </p:nvSpPr>
        <p:spPr>
          <a:noFill/>
        </p:spPr>
        <p:txBody>
          <a:bodyPr/>
          <a:lstStyle/>
          <a:p>
            <a:fld id="{7733937A-3CD3-4DBD-868E-F98770CBB5DB}" type="slidenum">
              <a:rPr lang="en-US" altLang="zh-CN" smtClean="0">
                <a:ea typeface="宋体" charset="-122"/>
              </a:rPr>
              <a:pPr/>
              <a:t>56</a:t>
            </a:fld>
            <a:endParaRPr lang="en-US" altLang="zh-CN" smtClean="0">
              <a:ea typeface="宋体" charset="-122"/>
            </a:endParaRPr>
          </a:p>
        </p:txBody>
      </p:sp>
      <p:graphicFrame>
        <p:nvGraphicFramePr>
          <p:cNvPr id="73730" name="Object 4"/>
          <p:cNvGraphicFramePr>
            <a:graphicFrameLocks noChangeAspect="1"/>
          </p:cNvGraphicFramePr>
          <p:nvPr>
            <p:extLst>
              <p:ext uri="{D42A27DB-BD31-4B8C-83A1-F6EECF244321}">
                <p14:modId xmlns:p14="http://schemas.microsoft.com/office/powerpoint/2010/main" val="3373153694"/>
              </p:ext>
            </p:extLst>
          </p:nvPr>
        </p:nvGraphicFramePr>
        <p:xfrm>
          <a:off x="3565525" y="1906588"/>
          <a:ext cx="2011363" cy="741362"/>
        </p:xfrm>
        <a:graphic>
          <a:graphicData uri="http://schemas.openxmlformats.org/presentationml/2006/ole">
            <mc:AlternateContent xmlns:mc="http://schemas.openxmlformats.org/markup-compatibility/2006">
              <mc:Choice xmlns:v="urn:schemas-microsoft-com:vml" Requires="v">
                <p:oleObj spid="_x0000_s74070" name="Equation" r:id="rId4" imgW="1180800" imgH="431640" progId="Equation.DSMT4">
                  <p:embed/>
                </p:oleObj>
              </mc:Choice>
              <mc:Fallback>
                <p:oleObj name="Equation" r:id="rId4" imgW="1180800" imgH="431640" progId="Equation.DSMT4">
                  <p:embed/>
                  <p:pic>
                    <p:nvPicPr>
                      <p:cNvPr id="0" name="Object 4"/>
                      <p:cNvPicPr>
                        <a:picLocks noChangeAspect="1" noChangeArrowheads="1"/>
                      </p:cNvPicPr>
                      <p:nvPr/>
                    </p:nvPicPr>
                    <p:blipFill>
                      <a:blip r:embed="rId5"/>
                      <a:srcRect/>
                      <a:stretch>
                        <a:fillRect/>
                      </a:stretch>
                    </p:blipFill>
                    <p:spPr bwMode="auto">
                      <a:xfrm>
                        <a:off x="3565525" y="1906588"/>
                        <a:ext cx="2011363" cy="741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1" name="Object 6"/>
          <p:cNvGraphicFramePr>
            <a:graphicFrameLocks noChangeAspect="1"/>
          </p:cNvGraphicFramePr>
          <p:nvPr>
            <p:extLst>
              <p:ext uri="{D42A27DB-BD31-4B8C-83A1-F6EECF244321}">
                <p14:modId xmlns:p14="http://schemas.microsoft.com/office/powerpoint/2010/main" val="2544012391"/>
              </p:ext>
            </p:extLst>
          </p:nvPr>
        </p:nvGraphicFramePr>
        <p:xfrm>
          <a:off x="3581400" y="3124200"/>
          <a:ext cx="1968500" cy="846138"/>
        </p:xfrm>
        <a:graphic>
          <a:graphicData uri="http://schemas.openxmlformats.org/presentationml/2006/ole">
            <mc:AlternateContent xmlns:mc="http://schemas.openxmlformats.org/markup-compatibility/2006">
              <mc:Choice xmlns:v="urn:schemas-microsoft-com:vml" Requires="v">
                <p:oleObj spid="_x0000_s74071" name="Equation" r:id="rId6" imgW="1028520" imgH="444240" progId="Equation.DSMT4">
                  <p:embed/>
                </p:oleObj>
              </mc:Choice>
              <mc:Fallback>
                <p:oleObj name="Equation" r:id="rId6" imgW="1028520" imgH="44424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3124200"/>
                        <a:ext cx="1968500"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标题 1"/>
          <p:cNvSpPr>
            <a:spLocks noGrp="1"/>
          </p:cNvSpPr>
          <p:nvPr>
            <p:ph type="title"/>
          </p:nvPr>
        </p:nvSpPr>
        <p:spPr/>
        <p:txBody>
          <a:bodyPr/>
          <a:lstStyle/>
          <a:p>
            <a:pPr eaLnBrk="1" hangingPunct="1"/>
            <a:endParaRPr lang="zh-CN" altLang="en-US" smtClean="0">
              <a:ea typeface="宋体" charset="-122"/>
            </a:endParaRPr>
          </a:p>
        </p:txBody>
      </p:sp>
      <p:sp>
        <p:nvSpPr>
          <p:cNvPr id="74758" name="内容占位符 2"/>
          <p:cNvSpPr>
            <a:spLocks noGrp="1"/>
          </p:cNvSpPr>
          <p:nvPr>
            <p:ph idx="1"/>
          </p:nvPr>
        </p:nvSpPr>
        <p:spPr>
          <a:xfrm>
            <a:off x="457200" y="1752600"/>
            <a:ext cx="8229600" cy="4572000"/>
          </a:xfrm>
        </p:spPr>
        <p:txBody>
          <a:bodyPr/>
          <a:lstStyle/>
          <a:p>
            <a:pPr eaLnBrk="1" hangingPunct="1">
              <a:lnSpc>
                <a:spcPct val="90000"/>
              </a:lnSpc>
            </a:pPr>
            <a:r>
              <a:rPr lang="zh-CN" altLang="en-US" dirty="0" smtClean="0">
                <a:ea typeface="宋体" charset="-122"/>
              </a:rPr>
              <a:t>对字符表</a:t>
            </a:r>
            <a:r>
              <a:rPr lang="en-US" altLang="zh-CN" i="1" dirty="0" smtClean="0">
                <a:ea typeface="宋体" charset="-122"/>
              </a:rPr>
              <a:t>X</a:t>
            </a:r>
            <a:r>
              <a:rPr lang="zh-CN" altLang="en-US" dirty="0" smtClean="0">
                <a:ea typeface="宋体" charset="-122"/>
              </a:rPr>
              <a:t>上的一个</a:t>
            </a:r>
            <a:r>
              <a:rPr lang="zh-CN" altLang="en-US" b="1" dirty="0" smtClean="0">
                <a:solidFill>
                  <a:srgbClr val="CC3300"/>
                </a:solidFill>
                <a:ea typeface="宋体" charset="-122"/>
              </a:rPr>
              <a:t>随机语言</a:t>
            </a:r>
            <a:r>
              <a:rPr lang="en-US" altLang="zh-CN" b="1" i="1" dirty="0" smtClean="0">
                <a:solidFill>
                  <a:srgbClr val="CC3300"/>
                </a:solidFill>
                <a:ea typeface="宋体" charset="-122"/>
              </a:rPr>
              <a:t>L</a:t>
            </a:r>
            <a:r>
              <a:rPr lang="zh-CN" altLang="en-US" dirty="0" smtClean="0">
                <a:ea typeface="宋体" charset="-122"/>
              </a:rPr>
              <a:t>，</a:t>
            </a:r>
            <a:endParaRPr lang="en-US" altLang="zh-CN" dirty="0" smtClean="0">
              <a:ea typeface="宋体" charset="-122"/>
            </a:endParaRPr>
          </a:p>
          <a:p>
            <a:pPr eaLnBrk="1" hangingPunct="1">
              <a:lnSpc>
                <a:spcPct val="90000"/>
              </a:lnSpc>
              <a:buFontTx/>
              <a:buNone/>
            </a:pPr>
            <a:endParaRPr lang="en-US" altLang="zh-CN" dirty="0">
              <a:ea typeface="宋体" charset="-122"/>
            </a:endParaRPr>
          </a:p>
          <a:p>
            <a:pPr eaLnBrk="1" hangingPunct="1">
              <a:lnSpc>
                <a:spcPct val="90000"/>
              </a:lnSpc>
              <a:buFontTx/>
              <a:buNone/>
            </a:pPr>
            <a:endParaRPr lang="en-US" altLang="zh-CN" dirty="0" smtClean="0">
              <a:ea typeface="宋体" charset="-122"/>
            </a:endParaRPr>
          </a:p>
          <a:p>
            <a:pPr eaLnBrk="1" hangingPunct="1">
              <a:lnSpc>
                <a:spcPct val="90000"/>
              </a:lnSpc>
              <a:buFontTx/>
              <a:buNone/>
            </a:pPr>
            <a:endParaRPr lang="en-US" altLang="zh-CN" dirty="0">
              <a:ea typeface="宋体" charset="-122"/>
            </a:endParaRPr>
          </a:p>
          <a:p>
            <a:pPr eaLnBrk="1" hangingPunct="1">
              <a:lnSpc>
                <a:spcPct val="90000"/>
              </a:lnSpc>
              <a:buFontTx/>
              <a:buNone/>
            </a:pPr>
            <a:endParaRPr lang="en-US" altLang="zh-CN" dirty="0" smtClean="0">
              <a:ea typeface="宋体" charset="-122"/>
            </a:endParaRPr>
          </a:p>
          <a:p>
            <a:pPr eaLnBrk="1" hangingPunct="1">
              <a:lnSpc>
                <a:spcPct val="90000"/>
              </a:lnSpc>
              <a:buFontTx/>
              <a:buNone/>
            </a:pPr>
            <a:endParaRPr lang="en-US" altLang="zh-CN" dirty="0">
              <a:ea typeface="宋体" charset="-122"/>
            </a:endParaRPr>
          </a:p>
          <a:p>
            <a:pPr eaLnBrk="1" hangingPunct="1"/>
            <a:r>
              <a:rPr lang="zh-CN" altLang="en-US" dirty="0" smtClean="0">
                <a:ea typeface="宋体" charset="-122"/>
              </a:rPr>
              <a:t>即随机</a:t>
            </a:r>
            <a:r>
              <a:rPr lang="zh-CN" altLang="en-US" dirty="0">
                <a:ea typeface="宋体" charset="-122"/>
              </a:rPr>
              <a:t>语言</a:t>
            </a:r>
            <a:r>
              <a:rPr lang="en-US" altLang="zh-CN" i="1" dirty="0">
                <a:ea typeface="宋体" charset="-122"/>
              </a:rPr>
              <a:t>L</a:t>
            </a:r>
            <a:r>
              <a:rPr lang="zh-CN" altLang="en-US" dirty="0">
                <a:ea typeface="宋体" charset="-122"/>
              </a:rPr>
              <a:t>的熵为 ：</a:t>
            </a:r>
            <a:endParaRPr lang="en-US" altLang="zh-CN" dirty="0">
              <a:ea typeface="宋体" charset="-122"/>
            </a:endParaRPr>
          </a:p>
          <a:p>
            <a:pPr eaLnBrk="1" hangingPunct="1"/>
            <a:endParaRPr lang="en-US" altLang="zh-CN" dirty="0">
              <a:ea typeface="宋体" charset="-122"/>
            </a:endParaRPr>
          </a:p>
          <a:p>
            <a:pPr eaLnBrk="1" hangingPunct="1">
              <a:lnSpc>
                <a:spcPct val="90000"/>
              </a:lnSpc>
              <a:buFontTx/>
              <a:buNone/>
            </a:pPr>
            <a:endParaRPr lang="zh-CN" altLang="en-US" dirty="0" smtClean="0">
              <a:ea typeface="宋体" charset="-122"/>
            </a:endParaRPr>
          </a:p>
          <a:p>
            <a:pPr eaLnBrk="1" hangingPunct="1">
              <a:buFont typeface="Wingdings" pitchFamily="2" charset="2"/>
              <a:buNone/>
            </a:pPr>
            <a:endParaRPr lang="zh-CN" altLang="en-US" dirty="0" smtClean="0">
              <a:ea typeface="宋体" charset="-122"/>
            </a:endParaRPr>
          </a:p>
        </p:txBody>
      </p:sp>
      <p:sp>
        <p:nvSpPr>
          <p:cNvPr id="74759" name="日期占位符 3"/>
          <p:cNvSpPr>
            <a:spLocks noGrp="1"/>
          </p:cNvSpPr>
          <p:nvPr>
            <p:ph type="dt" sz="quarter" idx="10"/>
          </p:nvPr>
        </p:nvSpPr>
        <p:spPr>
          <a:noFill/>
        </p:spPr>
        <p:txBody>
          <a:bodyPr/>
          <a:lstStyle/>
          <a:p>
            <a:fld id="{2C7184EE-6270-454A-80B1-6E5D399D3A3A}" type="datetime1">
              <a:rPr lang="zh-CN" altLang="en-US" smtClean="0">
                <a:ea typeface="宋体" charset="-122"/>
              </a:rPr>
              <a:pPr/>
              <a:t>2018/11/13</a:t>
            </a:fld>
            <a:endParaRPr lang="en-US" altLang="zh-CN" smtClean="0">
              <a:ea typeface="宋体" charset="-122"/>
            </a:endParaRPr>
          </a:p>
        </p:txBody>
      </p:sp>
      <p:sp>
        <p:nvSpPr>
          <p:cNvPr id="7476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74761" name="灯片编号占位符 5"/>
          <p:cNvSpPr>
            <a:spLocks noGrp="1"/>
          </p:cNvSpPr>
          <p:nvPr>
            <p:ph type="sldNum" sz="quarter" idx="12"/>
          </p:nvPr>
        </p:nvSpPr>
        <p:spPr>
          <a:noFill/>
        </p:spPr>
        <p:txBody>
          <a:bodyPr/>
          <a:lstStyle/>
          <a:p>
            <a:fld id="{BD9D97F9-F314-4B84-9DFF-9259BE82D906}" type="slidenum">
              <a:rPr lang="en-US" altLang="zh-CN" smtClean="0">
                <a:ea typeface="宋体" charset="-122"/>
              </a:rPr>
              <a:pPr/>
              <a:t>57</a:t>
            </a:fld>
            <a:endParaRPr lang="en-US" altLang="zh-CN" smtClean="0">
              <a:ea typeface="宋体" charset="-122"/>
            </a:endParaRPr>
          </a:p>
        </p:txBody>
      </p:sp>
      <p:grpSp>
        <p:nvGrpSpPr>
          <p:cNvPr id="2" name="组合 1"/>
          <p:cNvGrpSpPr/>
          <p:nvPr/>
        </p:nvGrpSpPr>
        <p:grpSpPr>
          <a:xfrm>
            <a:off x="2503488" y="2438400"/>
            <a:ext cx="3809999" cy="2222500"/>
            <a:chOff x="2514601" y="4114800"/>
            <a:chExt cx="3809999" cy="2222500"/>
          </a:xfrm>
        </p:grpSpPr>
        <p:graphicFrame>
          <p:nvGraphicFramePr>
            <p:cNvPr id="74754" name="Object 4"/>
            <p:cNvGraphicFramePr>
              <a:graphicFrameLocks noChangeAspect="1"/>
            </p:cNvGraphicFramePr>
            <p:nvPr>
              <p:extLst>
                <p:ext uri="{D42A27DB-BD31-4B8C-83A1-F6EECF244321}">
                  <p14:modId xmlns:p14="http://schemas.microsoft.com/office/powerpoint/2010/main" val="1050940832"/>
                </p:ext>
              </p:extLst>
            </p:nvPr>
          </p:nvGraphicFramePr>
          <p:xfrm>
            <a:off x="2514601" y="4114800"/>
            <a:ext cx="3808412" cy="742950"/>
          </p:xfrm>
          <a:graphic>
            <a:graphicData uri="http://schemas.openxmlformats.org/presentationml/2006/ole">
              <mc:AlternateContent xmlns:mc="http://schemas.openxmlformats.org/markup-compatibility/2006">
                <mc:Choice xmlns:v="urn:schemas-microsoft-com:vml" Requires="v">
                  <p:oleObj spid="_x0000_s75349" name="Equation" r:id="rId3" imgW="1841400" imgH="355320" progId="Equation.DSMT4">
                    <p:embed/>
                  </p:oleObj>
                </mc:Choice>
                <mc:Fallback>
                  <p:oleObj name="Equation" r:id="rId3" imgW="1841400" imgH="355320" progId="Equation.DSMT4">
                    <p:embed/>
                    <p:pic>
                      <p:nvPicPr>
                        <p:cNvPr id="0" name="Object 4"/>
                        <p:cNvPicPr>
                          <a:picLocks noChangeAspect="1" noChangeArrowheads="1"/>
                        </p:cNvPicPr>
                        <p:nvPr/>
                      </p:nvPicPr>
                      <p:blipFill>
                        <a:blip r:embed="rId4"/>
                        <a:srcRect/>
                        <a:stretch>
                          <a:fillRect/>
                        </a:stretch>
                      </p:blipFill>
                      <p:spPr bwMode="auto">
                        <a:xfrm>
                          <a:off x="2514601" y="4114800"/>
                          <a:ext cx="3808412"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5" name="Object 6"/>
            <p:cNvGraphicFramePr>
              <a:graphicFrameLocks noChangeAspect="1"/>
            </p:cNvGraphicFramePr>
            <p:nvPr>
              <p:extLst>
                <p:ext uri="{D42A27DB-BD31-4B8C-83A1-F6EECF244321}">
                  <p14:modId xmlns:p14="http://schemas.microsoft.com/office/powerpoint/2010/main" val="4223610217"/>
                </p:ext>
              </p:extLst>
            </p:nvPr>
          </p:nvGraphicFramePr>
          <p:xfrm>
            <a:off x="3581400" y="4800600"/>
            <a:ext cx="2743200" cy="958850"/>
          </p:xfrm>
          <a:graphic>
            <a:graphicData uri="http://schemas.openxmlformats.org/presentationml/2006/ole">
              <mc:AlternateContent xmlns:mc="http://schemas.openxmlformats.org/markup-compatibility/2006">
                <mc:Choice xmlns:v="urn:schemas-microsoft-com:vml" Requires="v">
                  <p:oleObj spid="_x0000_s75350" r:id="rId5" imgW="1342239" imgH="472979" progId="Equation.DSMT4">
                    <p:embed/>
                  </p:oleObj>
                </mc:Choice>
                <mc:Fallback>
                  <p:oleObj r:id="rId5" imgW="1342239" imgH="472979"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4800600"/>
                          <a:ext cx="2743200"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Object 8"/>
            <p:cNvGraphicFramePr>
              <a:graphicFrameLocks noChangeAspect="1"/>
            </p:cNvGraphicFramePr>
            <p:nvPr>
              <p:extLst>
                <p:ext uri="{D42A27DB-BD31-4B8C-83A1-F6EECF244321}">
                  <p14:modId xmlns:p14="http://schemas.microsoft.com/office/powerpoint/2010/main" val="3375772314"/>
                </p:ext>
              </p:extLst>
            </p:nvPr>
          </p:nvGraphicFramePr>
          <p:xfrm>
            <a:off x="3581400" y="5791200"/>
            <a:ext cx="1905000" cy="546100"/>
          </p:xfrm>
          <a:graphic>
            <a:graphicData uri="http://schemas.openxmlformats.org/presentationml/2006/ole">
              <mc:AlternateContent xmlns:mc="http://schemas.openxmlformats.org/markup-compatibility/2006">
                <mc:Choice xmlns:v="urn:schemas-microsoft-com:vml" Requires="v">
                  <p:oleObj spid="_x0000_s75351" r:id="rId7" imgW="728008" imgH="255441" progId="Equation.DSMT4">
                    <p:embed/>
                  </p:oleObj>
                </mc:Choice>
                <mc:Fallback>
                  <p:oleObj r:id="rId7" imgW="728008" imgH="255441"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5791200"/>
                          <a:ext cx="19050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 name="对象 2"/>
          <p:cNvGraphicFramePr>
            <a:graphicFrameLocks noChangeAspect="1"/>
          </p:cNvGraphicFramePr>
          <p:nvPr>
            <p:extLst>
              <p:ext uri="{D42A27DB-BD31-4B8C-83A1-F6EECF244321}">
                <p14:modId xmlns:p14="http://schemas.microsoft.com/office/powerpoint/2010/main" val="225606063"/>
              </p:ext>
            </p:extLst>
          </p:nvPr>
        </p:nvGraphicFramePr>
        <p:xfrm>
          <a:off x="3890963" y="5106988"/>
          <a:ext cx="2198687" cy="652462"/>
        </p:xfrm>
        <a:graphic>
          <a:graphicData uri="http://schemas.openxmlformats.org/presentationml/2006/ole">
            <mc:AlternateContent xmlns:mc="http://schemas.openxmlformats.org/markup-compatibility/2006">
              <mc:Choice xmlns:v="urn:schemas-microsoft-com:vml" Requires="v">
                <p:oleObj spid="_x0000_s75352" name="Equation" r:id="rId9" imgW="850680" imgH="253800" progId="Equation.DSMT4">
                  <p:embed/>
                </p:oleObj>
              </mc:Choice>
              <mc:Fallback>
                <p:oleObj name="Equation" r:id="rId9" imgW="850680" imgH="253800" progId="Equation.DSMT4">
                  <p:embed/>
                  <p:pic>
                    <p:nvPicPr>
                      <p:cNvPr id="0" name="Object 10"/>
                      <p:cNvPicPr>
                        <a:picLocks noChangeAspect="1" noChangeArrowheads="1"/>
                      </p:cNvPicPr>
                      <p:nvPr/>
                    </p:nvPicPr>
                    <p:blipFill>
                      <a:blip r:embed="rId10"/>
                      <a:srcRect/>
                      <a:stretch>
                        <a:fillRect/>
                      </a:stretch>
                    </p:blipFill>
                    <p:spPr bwMode="auto">
                      <a:xfrm>
                        <a:off x="3890963" y="5106988"/>
                        <a:ext cx="2198687"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76806" name="内容占位符 2"/>
              <p:cNvSpPr>
                <a:spLocks noGrp="1"/>
              </p:cNvSpPr>
              <p:nvPr>
                <p:ph idx="1"/>
              </p:nvPr>
            </p:nvSpPr>
            <p:spPr>
              <a:xfrm>
                <a:off x="457200" y="1981200"/>
                <a:ext cx="8229600" cy="4343400"/>
              </a:xfrm>
            </p:spPr>
            <p:txBody>
              <a:bodyPr/>
              <a:lstStyle/>
              <a:p>
                <a:pPr eaLnBrk="1" hangingPunct="1"/>
                <a:r>
                  <a:rPr lang="zh-CN" altLang="en-US" b="1" dirty="0" smtClean="0">
                    <a:solidFill>
                      <a:srgbClr val="FF0000"/>
                    </a:solidFill>
                    <a:ea typeface="宋体" charset="-122"/>
                  </a:rPr>
                  <a:t>定理：</a:t>
                </a:r>
                <a:r>
                  <a:rPr lang="zh-CN" altLang="en-US" dirty="0" smtClean="0">
                    <a:ea typeface="宋体" charset="-122"/>
                  </a:rPr>
                  <a:t>假定</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 </m:t>
                    </m:r>
                    <m:r>
                      <a:rPr lang="en-US" altLang="zh-CN" i="1" dirty="0" smtClean="0">
                        <a:latin typeface="Cambria Math"/>
                        <a:ea typeface="宋体" charset="-122"/>
                      </a:rPr>
                      <m:t>𝐶</m:t>
                    </m:r>
                    <m:r>
                      <a:rPr lang="en-US" altLang="zh-CN" i="1" dirty="0" smtClean="0">
                        <a:latin typeface="Cambria Math"/>
                        <a:ea typeface="宋体" charset="-122"/>
                      </a:rPr>
                      <m:t>, </m:t>
                    </m:r>
                    <m:r>
                      <a:rPr lang="en-US" altLang="zh-CN" i="1" dirty="0" smtClean="0">
                        <a:latin typeface="Cambria Math"/>
                        <a:ea typeface="宋体" charset="-122"/>
                      </a:rPr>
                      <m:t>𝐾</m:t>
                    </m:r>
                    <m:r>
                      <a:rPr lang="en-US" altLang="zh-CN" i="1" dirty="0" smtClean="0">
                        <a:latin typeface="Cambria Math"/>
                        <a:ea typeface="宋体" charset="-122"/>
                      </a:rPr>
                      <m:t>, </m:t>
                    </m:r>
                    <m:r>
                      <a:rPr lang="en-US" altLang="zh-CN" i="1" dirty="0" smtClean="0">
                        <a:latin typeface="Cambria Math"/>
                        <a:ea typeface="宋体" charset="-122"/>
                      </a:rPr>
                      <m:t>𝐸</m:t>
                    </m:r>
                    <m:r>
                      <a:rPr lang="en-US" altLang="zh-CN" i="1" dirty="0" smtClean="0">
                        <a:latin typeface="Cambria Math"/>
                        <a:ea typeface="宋体" charset="-122"/>
                      </a:rPr>
                      <m:t>, </m:t>
                    </m:r>
                    <m:r>
                      <a:rPr lang="en-US" altLang="zh-CN" i="1" dirty="0" smtClean="0">
                        <a:latin typeface="Cambria Math"/>
                        <a:ea typeface="宋体" charset="-122"/>
                      </a:rPr>
                      <m:t>𝐷</m:t>
                    </m:r>
                    <m:r>
                      <a:rPr lang="en-US" altLang="zh-CN" i="1" dirty="0" smtClean="0">
                        <a:latin typeface="Cambria Math"/>
                        <a:ea typeface="宋体" charset="-122"/>
                      </a:rPr>
                      <m:t>)</m:t>
                    </m:r>
                  </m:oMath>
                </a14:m>
                <a:r>
                  <a:rPr lang="zh-CN" altLang="en-US" dirty="0" smtClean="0">
                    <a:ea typeface="宋体" charset="-122"/>
                  </a:rPr>
                  <a:t>是一个私钥密码体制，且</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𝐶</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m:t>
                    </m:r>
                  </m:oMath>
                </a14:m>
                <a:r>
                  <a:rPr lang="zh-CN" altLang="en-US" dirty="0" smtClean="0">
                    <a:ea typeface="宋体" charset="-122"/>
                  </a:rPr>
                  <a:t>。那么给定一个充分长（长为</a:t>
                </a:r>
                <a14:m>
                  <m:oMath xmlns:m="http://schemas.openxmlformats.org/officeDocument/2006/math">
                    <m:r>
                      <a:rPr lang="en-US" altLang="zh-CN" i="1" dirty="0" smtClean="0">
                        <a:latin typeface="Cambria Math"/>
                        <a:ea typeface="宋体" charset="-122"/>
                      </a:rPr>
                      <m:t>𝑛</m:t>
                    </m:r>
                  </m:oMath>
                </a14:m>
                <a:r>
                  <a:rPr lang="zh-CN" altLang="en-US" dirty="0" smtClean="0">
                    <a:ea typeface="宋体" charset="-122"/>
                  </a:rPr>
                  <a:t>）的密文串，伪密钥的期望数</a:t>
                </a:r>
                <a14:m>
                  <m:oMath xmlns:m="http://schemas.openxmlformats.org/officeDocument/2006/math">
                    <m:acc>
                      <m:accPr>
                        <m:chr m:val="̅"/>
                        <m:ctrlPr>
                          <a:rPr lang="zh-CN" altLang="en-US" i="1" dirty="0" smtClean="0">
                            <a:latin typeface="Cambria Math" panose="02040503050406030204" pitchFamily="18" charset="0"/>
                            <a:ea typeface="宋体" charset="-122"/>
                          </a:rPr>
                        </m:ctrlPr>
                      </m:accPr>
                      <m:e>
                        <m:sSub>
                          <m:sSubPr>
                            <m:ctrlPr>
                              <a:rPr lang="en-US" altLang="zh-CN" i="1" dirty="0" smtClean="0">
                                <a:latin typeface="Cambria Math" panose="02040503050406030204" pitchFamily="18" charset="0"/>
                                <a:ea typeface="宋体" charset="-122"/>
                              </a:rPr>
                            </m:ctrlPr>
                          </m:sSubPr>
                          <m:e>
                            <m:r>
                              <a:rPr lang="en-US" altLang="zh-CN" b="0" i="1" dirty="0" smtClean="0">
                                <a:latin typeface="Cambria Math"/>
                                <a:ea typeface="宋体" charset="-122"/>
                              </a:rPr>
                              <m:t>𝑆</m:t>
                            </m:r>
                          </m:e>
                          <m:sub>
                            <m:r>
                              <a:rPr lang="en-US" altLang="zh-CN" b="0" i="1" dirty="0" smtClean="0">
                                <a:latin typeface="Cambria Math"/>
                                <a:ea typeface="宋体" charset="-122"/>
                              </a:rPr>
                              <m:t>𝑛</m:t>
                            </m:r>
                          </m:sub>
                        </m:sSub>
                      </m:e>
                    </m:acc>
                  </m:oMath>
                </a14:m>
                <a:r>
                  <a:rPr lang="zh-CN" altLang="en-US" dirty="0" smtClean="0">
                    <a:ea typeface="宋体" charset="-122"/>
                  </a:rPr>
                  <a:t>满足 </a:t>
                </a:r>
                <a:endParaRPr lang="en-US" altLang="zh-CN" dirty="0">
                  <a:ea typeface="宋体" charset="-122"/>
                </a:endParaRPr>
              </a:p>
              <a:p>
                <a:pPr eaLnBrk="1" hangingPunct="1"/>
                <a:endParaRPr lang="en-US" altLang="zh-CN" dirty="0" smtClean="0">
                  <a:ea typeface="宋体" charset="-122"/>
                </a:endParaRPr>
              </a:p>
              <a:p>
                <a:pPr marL="0" indent="0" algn="ctr" eaLnBrk="1" hangingPunct="1">
                  <a:buNone/>
                </a:pPr>
                <a14:m>
                  <m:oMathPara xmlns:m="http://schemas.openxmlformats.org/officeDocument/2006/math">
                    <m:oMathParaPr>
                      <m:jc m:val="centerGroup"/>
                    </m:oMathParaPr>
                    <m:oMath xmlns:m="http://schemas.openxmlformats.org/officeDocument/2006/math">
                      <m:acc>
                        <m:accPr>
                          <m:chr m:val="̅"/>
                          <m:ctrlPr>
                            <a:rPr lang="zh-CN" altLang="en-US" b="1" i="1" dirty="0" smtClean="0">
                              <a:solidFill>
                                <a:srgbClr val="FF0000"/>
                              </a:solidFill>
                              <a:latin typeface="Cambria Math" panose="02040503050406030204" pitchFamily="18" charset="0"/>
                              <a:ea typeface="宋体" charset="-122"/>
                            </a:rPr>
                          </m:ctrlPr>
                        </m:accPr>
                        <m:e>
                          <m:sSub>
                            <m:sSubPr>
                              <m:ctrlPr>
                                <a:rPr lang="en-US" altLang="zh-CN" b="1" i="1" dirty="0">
                                  <a:solidFill>
                                    <a:srgbClr val="FF0000"/>
                                  </a:solidFill>
                                  <a:latin typeface="Cambria Math" panose="02040503050406030204" pitchFamily="18" charset="0"/>
                                  <a:ea typeface="宋体" charset="-122"/>
                                </a:rPr>
                              </m:ctrlPr>
                            </m:sSubPr>
                            <m:e>
                              <m:r>
                                <a:rPr lang="en-US" altLang="zh-CN" b="1" i="1" dirty="0">
                                  <a:solidFill>
                                    <a:srgbClr val="FF0000"/>
                                  </a:solidFill>
                                  <a:latin typeface="Cambria Math"/>
                                  <a:ea typeface="宋体" charset="-122"/>
                                </a:rPr>
                                <m:t>𝑺</m:t>
                              </m:r>
                            </m:e>
                            <m:sub>
                              <m:r>
                                <a:rPr lang="en-US" altLang="zh-CN" b="1" i="1" dirty="0">
                                  <a:solidFill>
                                    <a:srgbClr val="FF0000"/>
                                  </a:solidFill>
                                  <a:latin typeface="Cambria Math"/>
                                  <a:ea typeface="宋体" charset="-122"/>
                                </a:rPr>
                                <m:t>𝒏</m:t>
                              </m:r>
                            </m:sub>
                          </m:sSub>
                        </m:e>
                      </m:acc>
                      <m:r>
                        <a:rPr lang="en-US" altLang="zh-CN" b="1" i="1" dirty="0" smtClean="0">
                          <a:solidFill>
                            <a:srgbClr val="FF0000"/>
                          </a:solidFill>
                          <a:latin typeface="Cambria Math"/>
                          <a:ea typeface="Cambria Math"/>
                        </a:rPr>
                        <m:t>≥</m:t>
                      </m:r>
                      <m:f>
                        <m:fPr>
                          <m:ctrlPr>
                            <a:rPr lang="en-US" altLang="zh-CN" b="1" i="1" dirty="0" smtClean="0">
                              <a:solidFill>
                                <a:srgbClr val="FF0000"/>
                              </a:solidFill>
                              <a:latin typeface="Cambria Math" panose="02040503050406030204" pitchFamily="18" charset="0"/>
                              <a:ea typeface="Cambria Math"/>
                            </a:rPr>
                          </m:ctrlPr>
                        </m:fPr>
                        <m:num>
                          <m:sSup>
                            <m:sSupPr>
                              <m:ctrlPr>
                                <a:rPr lang="en-US" altLang="zh-CN" b="1" i="1" dirty="0" smtClean="0">
                                  <a:solidFill>
                                    <a:srgbClr val="FF0000"/>
                                  </a:solidFill>
                                  <a:latin typeface="Cambria Math" panose="02040503050406030204" pitchFamily="18" charset="0"/>
                                  <a:ea typeface="Cambria Math"/>
                                </a:rPr>
                              </m:ctrlPr>
                            </m:sSupPr>
                            <m:e>
                              <m:r>
                                <a:rPr lang="en-US" altLang="zh-CN" b="1" i="1" dirty="0" smtClean="0">
                                  <a:solidFill>
                                    <a:srgbClr val="FF0000"/>
                                  </a:solidFill>
                                  <a:latin typeface="Cambria Math"/>
                                  <a:ea typeface="Cambria Math"/>
                                </a:rPr>
                                <m:t>𝟐</m:t>
                              </m:r>
                            </m:e>
                            <m:sup>
                              <m:r>
                                <a:rPr lang="en-US" altLang="zh-CN" b="1" i="1" dirty="0" smtClean="0">
                                  <a:solidFill>
                                    <a:srgbClr val="FF0000"/>
                                  </a:solidFill>
                                  <a:latin typeface="Cambria Math"/>
                                  <a:ea typeface="Cambria Math"/>
                                </a:rPr>
                                <m:t>𝑯</m:t>
                              </m:r>
                              <m:r>
                                <a:rPr lang="en-US" altLang="zh-CN" b="1" i="1" dirty="0" smtClean="0">
                                  <a:solidFill>
                                    <a:srgbClr val="FF0000"/>
                                  </a:solidFill>
                                  <a:latin typeface="Cambria Math"/>
                                  <a:ea typeface="Cambria Math"/>
                                </a:rPr>
                                <m:t>(</m:t>
                              </m:r>
                              <m:r>
                                <a:rPr lang="en-US" altLang="zh-CN" b="1" i="1" dirty="0" smtClean="0">
                                  <a:solidFill>
                                    <a:srgbClr val="FF0000"/>
                                  </a:solidFill>
                                  <a:latin typeface="Cambria Math"/>
                                  <a:ea typeface="Cambria Math"/>
                                </a:rPr>
                                <m:t>𝒌</m:t>
                              </m:r>
                              <m:r>
                                <a:rPr lang="en-US" altLang="zh-CN" b="1" i="1" dirty="0" smtClean="0">
                                  <a:solidFill>
                                    <a:srgbClr val="FF0000"/>
                                  </a:solidFill>
                                  <a:latin typeface="Cambria Math"/>
                                  <a:ea typeface="Cambria Math"/>
                                </a:rPr>
                                <m:t>)</m:t>
                              </m:r>
                            </m:sup>
                          </m:sSup>
                        </m:num>
                        <m:den>
                          <m:sSup>
                            <m:sSupPr>
                              <m:ctrlPr>
                                <a:rPr lang="en-US" altLang="zh-CN" b="1" i="1" dirty="0" smtClean="0">
                                  <a:solidFill>
                                    <a:srgbClr val="FF0000"/>
                                  </a:solidFill>
                                  <a:latin typeface="Cambria Math" panose="02040503050406030204" pitchFamily="18" charset="0"/>
                                  <a:ea typeface="Cambria Math"/>
                                </a:rPr>
                              </m:ctrlPr>
                            </m:sSupPr>
                            <m:e>
                              <m:r>
                                <a:rPr lang="en-US" altLang="zh-CN" b="1" i="1" dirty="0" smtClean="0">
                                  <a:solidFill>
                                    <a:srgbClr val="FF0000"/>
                                  </a:solidFill>
                                  <a:latin typeface="Cambria Math"/>
                                  <a:ea typeface="Cambria Math"/>
                                </a:rPr>
                                <m:t>|</m:t>
                              </m:r>
                              <m:r>
                                <a:rPr lang="en-US" altLang="zh-CN" b="1" i="1" dirty="0" smtClean="0">
                                  <a:solidFill>
                                    <a:srgbClr val="FF0000"/>
                                  </a:solidFill>
                                  <a:latin typeface="Cambria Math"/>
                                  <a:ea typeface="Cambria Math"/>
                                </a:rPr>
                                <m:t>𝑷</m:t>
                              </m:r>
                              <m:r>
                                <a:rPr lang="en-US" altLang="zh-CN" b="1" i="1" dirty="0" smtClean="0">
                                  <a:solidFill>
                                    <a:srgbClr val="FF0000"/>
                                  </a:solidFill>
                                  <a:latin typeface="Cambria Math"/>
                                  <a:ea typeface="Cambria Math"/>
                                </a:rPr>
                                <m:t>|</m:t>
                              </m:r>
                            </m:e>
                            <m:sup>
                              <m:r>
                                <a:rPr lang="en-US" altLang="zh-CN" b="1" i="1" dirty="0" smtClean="0">
                                  <a:solidFill>
                                    <a:srgbClr val="FF0000"/>
                                  </a:solidFill>
                                  <a:latin typeface="Cambria Math"/>
                                  <a:ea typeface="Cambria Math"/>
                                </a:rPr>
                                <m:t>𝒏</m:t>
                              </m:r>
                              <m:sSub>
                                <m:sSubPr>
                                  <m:ctrlPr>
                                    <a:rPr lang="en-US" altLang="zh-CN" b="1" i="1" dirty="0" smtClean="0">
                                      <a:solidFill>
                                        <a:srgbClr val="FF0000"/>
                                      </a:solidFill>
                                      <a:latin typeface="Cambria Math" panose="02040503050406030204" pitchFamily="18" charset="0"/>
                                      <a:ea typeface="Cambria Math"/>
                                    </a:rPr>
                                  </m:ctrlPr>
                                </m:sSubPr>
                                <m:e>
                                  <m:r>
                                    <a:rPr lang="en-US" altLang="zh-CN" b="1" i="1" dirty="0" smtClean="0">
                                      <a:solidFill>
                                        <a:srgbClr val="FF0000"/>
                                      </a:solidFill>
                                      <a:latin typeface="Cambria Math"/>
                                      <a:ea typeface="Cambria Math"/>
                                    </a:rPr>
                                    <m:t>𝑹</m:t>
                                  </m:r>
                                </m:e>
                                <m:sub>
                                  <m:r>
                                    <a:rPr lang="en-US" altLang="zh-CN" b="1" i="1" dirty="0" smtClean="0">
                                      <a:solidFill>
                                        <a:srgbClr val="FF0000"/>
                                      </a:solidFill>
                                      <a:latin typeface="Cambria Math"/>
                                      <a:ea typeface="Cambria Math"/>
                                    </a:rPr>
                                    <m:t>𝑳</m:t>
                                  </m:r>
                                </m:sub>
                              </m:sSub>
                            </m:sup>
                          </m:sSup>
                        </m:den>
                      </m:f>
                      <m:r>
                        <a:rPr lang="en-US" altLang="zh-CN" b="1" i="1" dirty="0" smtClean="0">
                          <a:solidFill>
                            <a:srgbClr val="FF0000"/>
                          </a:solidFill>
                          <a:latin typeface="Cambria Math"/>
                          <a:ea typeface="Cambria Math"/>
                        </a:rPr>
                        <m:t>−</m:t>
                      </m:r>
                      <m:r>
                        <a:rPr lang="en-US" altLang="zh-CN" b="1" i="1" dirty="0" smtClean="0">
                          <a:solidFill>
                            <a:srgbClr val="FF0000"/>
                          </a:solidFill>
                          <a:latin typeface="Cambria Math"/>
                          <a:ea typeface="Cambria Math"/>
                        </a:rPr>
                        <m:t>𝟏</m:t>
                      </m:r>
                    </m:oMath>
                  </m:oMathPara>
                </a14:m>
                <a:endParaRPr lang="en-US" altLang="zh-CN" b="1" dirty="0" smtClean="0">
                  <a:solidFill>
                    <a:srgbClr val="FF0000"/>
                  </a:solidFill>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zh-CN" altLang="en-US" dirty="0" smtClean="0">
                  <a:ea typeface="宋体" charset="-122"/>
                </a:endParaRPr>
              </a:p>
            </p:txBody>
          </p:sp>
        </mc:Choice>
        <mc:Fallback xmlns="">
          <p:sp>
            <p:nvSpPr>
              <p:cNvPr id="76806" name="内容占位符 2"/>
              <p:cNvSpPr>
                <a:spLocks noGrp="1" noRot="1" noChangeAspect="1" noMove="1" noResize="1" noEditPoints="1" noAdjustHandles="1" noChangeArrowheads="1" noChangeShapeType="1" noTextEdit="1"/>
              </p:cNvSpPr>
              <p:nvPr>
                <p:ph idx="1"/>
              </p:nvPr>
            </p:nvSpPr>
            <p:spPr>
              <a:xfrm>
                <a:off x="457200" y="1981200"/>
                <a:ext cx="8229600" cy="4343400"/>
              </a:xfrm>
              <a:blipFill rotWithShape="1">
                <a:blip r:embed="rId2"/>
                <a:stretch>
                  <a:fillRect l="-1259" t="-1683"/>
                </a:stretch>
              </a:blipFill>
            </p:spPr>
            <p:txBody>
              <a:bodyPr/>
              <a:lstStyle/>
              <a:p>
                <a:r>
                  <a:rPr lang="zh-CN" altLang="en-US">
                    <a:noFill/>
                  </a:rPr>
                  <a:t> </a:t>
                </a:r>
              </a:p>
            </p:txBody>
          </p:sp>
        </mc:Fallback>
      </mc:AlternateContent>
      <p:sp>
        <p:nvSpPr>
          <p:cNvPr id="76807" name="日期占位符 3"/>
          <p:cNvSpPr>
            <a:spLocks noGrp="1"/>
          </p:cNvSpPr>
          <p:nvPr>
            <p:ph type="dt" sz="quarter" idx="10"/>
          </p:nvPr>
        </p:nvSpPr>
        <p:spPr>
          <a:noFill/>
        </p:spPr>
        <p:txBody>
          <a:bodyPr/>
          <a:lstStyle/>
          <a:p>
            <a:fld id="{D329EDF9-F303-425C-9E71-EBC505C4998C}" type="datetime1">
              <a:rPr lang="zh-CN" altLang="en-US" smtClean="0">
                <a:ea typeface="宋体" charset="-122"/>
              </a:rPr>
              <a:pPr/>
              <a:t>2018/11/13</a:t>
            </a:fld>
            <a:endParaRPr lang="en-US" altLang="zh-CN" smtClean="0">
              <a:ea typeface="宋体" charset="-122"/>
            </a:endParaRPr>
          </a:p>
        </p:txBody>
      </p:sp>
      <p:sp>
        <p:nvSpPr>
          <p:cNvPr id="7680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76809" name="灯片编号占位符 5"/>
          <p:cNvSpPr>
            <a:spLocks noGrp="1"/>
          </p:cNvSpPr>
          <p:nvPr>
            <p:ph type="sldNum" sz="quarter" idx="12"/>
          </p:nvPr>
        </p:nvSpPr>
        <p:spPr>
          <a:noFill/>
        </p:spPr>
        <p:txBody>
          <a:bodyPr/>
          <a:lstStyle/>
          <a:p>
            <a:fld id="{B830BCD6-D6F0-4CA2-9C7C-35BBF7E04C4C}" type="slidenum">
              <a:rPr lang="en-US" altLang="zh-CN" smtClean="0">
                <a:ea typeface="宋体" charset="-122"/>
              </a:rPr>
              <a:pPr/>
              <a:t>58</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04450" name="内容占位符 2"/>
              <p:cNvSpPr>
                <a:spLocks noGrp="1"/>
              </p:cNvSpPr>
              <p:nvPr>
                <p:ph idx="1"/>
              </p:nvPr>
            </p:nvSpPr>
            <p:spPr>
              <a:xfrm>
                <a:off x="457200" y="1752600"/>
                <a:ext cx="8229600" cy="4572000"/>
              </a:xfrm>
              <a:effectLst>
                <a:glow rad="101600">
                  <a:schemeClr val="accent5">
                    <a:satMod val="175000"/>
                    <a:alpha val="40000"/>
                  </a:schemeClr>
                </a:glow>
              </a:effectLst>
            </p:spPr>
            <p:txBody>
              <a:bodyPr/>
              <a:lstStyle/>
              <a:p>
                <a:pPr eaLnBrk="1" hangingPunct="1">
                  <a:buFont typeface="Wingdings" pitchFamily="2" charset="2"/>
                  <a:buNone/>
                </a:pPr>
                <a:r>
                  <a:rPr lang="zh-CN" altLang="en-US" b="1" dirty="0" smtClean="0">
                    <a:solidFill>
                      <a:srgbClr val="FF0000"/>
                    </a:solidFill>
                    <a:ea typeface="宋体" charset="-122"/>
                  </a:rPr>
                  <a:t>证明：</a:t>
                </a:r>
                <a:r>
                  <a:rPr lang="zh-CN" altLang="en-US" dirty="0" smtClean="0">
                    <a:ea typeface="宋体" charset="-122"/>
                  </a:rPr>
                  <a:t>设明文字符集为</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，明文空间为</a:t>
                </a:r>
                <a14:m>
                  <m:oMath xmlns:m="http://schemas.openxmlformats.org/officeDocument/2006/math">
                    <m:r>
                      <a:rPr lang="en-US" altLang="zh-CN" i="1" dirty="0" smtClean="0">
                        <a:latin typeface="Cambria Math"/>
                        <a:ea typeface="宋体" charset="-122"/>
                      </a:rPr>
                      <m:t>𝑃</m:t>
                    </m:r>
                    <m:r>
                      <a:rPr lang="zh-CN" altLang="en-US" i="1" dirty="0" smtClean="0">
                        <a:latin typeface="Cambria Math"/>
                        <a:ea typeface="宋体" charset="-122"/>
                      </a:rPr>
                      <m:t>＝</m:t>
                    </m:r>
                    <m:r>
                      <a:rPr lang="en-US" altLang="zh-CN" i="1" dirty="0" err="1" smtClean="0">
                        <a:latin typeface="Cambria Math"/>
                        <a:ea typeface="宋体" charset="-122"/>
                      </a:rPr>
                      <m:t>𝑋</m:t>
                    </m:r>
                    <m:r>
                      <a:rPr lang="en-US" altLang="zh-CN" i="1" baseline="30000" dirty="0" err="1" smtClean="0">
                        <a:latin typeface="Cambria Math"/>
                        <a:ea typeface="宋体" charset="-122"/>
                      </a:rPr>
                      <m:t>𝑚</m:t>
                    </m:r>
                    <m:r>
                      <a:rPr lang="zh-CN" altLang="en-US" i="1" dirty="0" smtClean="0">
                        <a:latin typeface="Cambria Math"/>
                        <a:ea typeface="宋体" charset="-122"/>
                      </a:rPr>
                      <m:t>，</m:t>
                    </m:r>
                    <m:r>
                      <a:rPr lang="en-US" altLang="zh-CN" i="1" dirty="0" smtClean="0">
                        <a:latin typeface="Cambria Math"/>
                        <a:ea typeface="宋体" charset="-122"/>
                      </a:rPr>
                      <m:t>𝑚</m:t>
                    </m:r>
                  </m:oMath>
                </a14:m>
                <a:r>
                  <a:rPr lang="zh-CN" altLang="en-US" dirty="0" smtClean="0">
                    <a:ea typeface="宋体" charset="-122"/>
                  </a:rPr>
                  <a:t>为正整数。给定</a:t>
                </a:r>
                <a14:m>
                  <m:oMath xmlns:m="http://schemas.openxmlformats.org/officeDocument/2006/math">
                    <m:r>
                      <a:rPr lang="en-US" altLang="zh-CN" i="1" dirty="0" smtClean="0">
                        <a:latin typeface="Cambria Math"/>
                        <a:ea typeface="宋体" charset="-122"/>
                      </a:rPr>
                      <m:t>𝑌</m:t>
                    </m:r>
                    <m:r>
                      <a:rPr lang="en-US" altLang="zh-CN" i="1" dirty="0" smtClean="0">
                        <a:latin typeface="Cambria Math"/>
                        <a:ea typeface="宋体" charset="-122"/>
                      </a:rPr>
                      <m:t>∈</m:t>
                    </m:r>
                    <m:sSup>
                      <m:sSupPr>
                        <m:ctrlPr>
                          <a:rPr lang="en-US" altLang="zh-CN" i="1" dirty="0" smtClean="0">
                            <a:latin typeface="Cambria Math" panose="02040503050406030204" pitchFamily="18" charset="0"/>
                            <a:ea typeface="宋体" charset="-122"/>
                          </a:rPr>
                        </m:ctrlPr>
                      </m:sSupPr>
                      <m:e>
                        <m:r>
                          <a:rPr lang="en-US" altLang="zh-CN" b="0" i="1" dirty="0" smtClean="0">
                            <a:latin typeface="Cambria Math"/>
                            <a:ea typeface="宋体" charset="-122"/>
                          </a:rPr>
                          <m:t>𝐶</m:t>
                        </m:r>
                      </m:e>
                      <m:sup>
                        <m:r>
                          <a:rPr lang="en-US" altLang="zh-CN" b="0" i="1" dirty="0" smtClean="0">
                            <a:latin typeface="Cambria Math"/>
                            <a:ea typeface="宋体" charset="-122"/>
                          </a:rPr>
                          <m:t>𝑛</m:t>
                        </m:r>
                      </m:sup>
                    </m:sSup>
                  </m:oMath>
                </a14:m>
                <a:r>
                  <a:rPr lang="zh-CN" altLang="en-US" dirty="0" smtClean="0">
                    <a:ea typeface="宋体" charset="-122"/>
                  </a:rPr>
                  <a:t>，定义</a:t>
                </a:r>
              </a:p>
              <a:p>
                <a:pPr eaLnBrk="1" hangingPunct="1">
                  <a:buFont typeface="Wingdings" pitchFamily="2" charset="2"/>
                  <a:buNone/>
                </a:pPr>
                <a:r>
                  <a:rPr lang="en-US" altLang="zh-CN" dirty="0" smtClean="0">
                    <a:ea typeface="宋体" charset="-122"/>
                  </a:rPr>
                  <a:t>   </a:t>
                </a:r>
                <a14:m>
                  <m:oMath xmlns:m="http://schemas.openxmlformats.org/officeDocument/2006/math">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𝐾</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𝑌</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zh-CN" altLang="en-US"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en-US" altLang="zh-CN" sz="2400" i="1" u="sng" dirty="0" err="1" smtClean="0">
                        <a:effectLst>
                          <a:outerShdw blurRad="38100" dist="38100" dir="2700000" algn="tl">
                            <a:srgbClr val="000000">
                              <a:alpha val="43137"/>
                            </a:srgbClr>
                          </a:outerShdw>
                        </a:effectLst>
                        <a:uFill>
                          <a:solidFill>
                            <a:srgbClr val="FF0000"/>
                          </a:solidFill>
                        </a:uFill>
                        <a:latin typeface="Cambria Math"/>
                        <a:ea typeface="宋体" charset="-122"/>
                      </a:rPr>
                      <m:t>𝑘</m:t>
                    </m:r>
                    <m:r>
                      <a:rPr lang="en-US" altLang="zh-CN" sz="2400" i="1" u="sng" dirty="0" err="1" smtClean="0">
                        <a:effectLst>
                          <a:outerShdw blurRad="38100" dist="38100" dir="2700000" algn="tl">
                            <a:srgbClr val="000000">
                              <a:alpha val="43137"/>
                            </a:srgbClr>
                          </a:outerShdw>
                        </a:effectLst>
                        <a:uFill>
                          <a:solidFill>
                            <a:srgbClr val="FF0000"/>
                          </a:solidFill>
                        </a:uFill>
                        <a:latin typeface="Cambria Math"/>
                        <a:ea typeface="宋体" charset="-122"/>
                      </a:rPr>
                      <m:t>∈</m:t>
                    </m:r>
                    <m:r>
                      <a:rPr lang="en-US" altLang="zh-CN" sz="2400" i="1" u="sng" dirty="0" err="1" smtClean="0">
                        <a:effectLst>
                          <a:outerShdw blurRad="38100" dist="38100" dir="2700000" algn="tl">
                            <a:srgbClr val="000000">
                              <a:alpha val="43137"/>
                            </a:srgbClr>
                          </a:outerShdw>
                        </a:effectLst>
                        <a:uFill>
                          <a:solidFill>
                            <a:srgbClr val="FF0000"/>
                          </a:solidFill>
                        </a:uFill>
                        <a:latin typeface="Cambria Math"/>
                        <a:ea typeface="宋体" charset="-122"/>
                      </a:rPr>
                      <m:t>𝐾</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 | </m:t>
                    </m:r>
                    <m:r>
                      <a:rPr lang="zh-CN" altLang="en-US"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存在</m:t>
                    </m:r>
                    <m:r>
                      <a:rPr lang="en-US" altLang="zh-CN" sz="2400" i="1" u="sng" dirty="0" err="1" smtClean="0">
                        <a:effectLst>
                          <a:outerShdw blurRad="38100" dist="38100" dir="2700000" algn="tl">
                            <a:srgbClr val="000000">
                              <a:alpha val="43137"/>
                            </a:srgbClr>
                          </a:outerShdw>
                        </a:effectLst>
                        <a:uFill>
                          <a:solidFill>
                            <a:srgbClr val="FF0000"/>
                          </a:solidFill>
                        </a:uFill>
                        <a:latin typeface="Cambria Math"/>
                        <a:ea typeface="宋体" charset="-122"/>
                      </a:rPr>
                      <m:t>𝑥</m:t>
                    </m:r>
                    <m:r>
                      <a:rPr lang="en-US" altLang="zh-CN" sz="2400" i="1" u="sng" dirty="0" err="1" smtClean="0">
                        <a:effectLst>
                          <a:outerShdw blurRad="38100" dist="38100" dir="2700000" algn="tl">
                            <a:srgbClr val="000000">
                              <a:alpha val="43137"/>
                            </a:srgbClr>
                          </a:outerShdw>
                        </a:effectLst>
                        <a:uFill>
                          <a:solidFill>
                            <a:srgbClr val="FF0000"/>
                          </a:solidFill>
                        </a:uFill>
                        <a:latin typeface="Cambria Math"/>
                        <a:ea typeface="宋体" charset="-122"/>
                      </a:rPr>
                      <m:t>∈</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𝑃</m:t>
                    </m:r>
                    <m:r>
                      <a:rPr lang="en-US" altLang="zh-CN" sz="2400" i="1" u="sng" baseline="30000" dirty="0" err="1" smtClean="0">
                        <a:effectLst>
                          <a:outerShdw blurRad="38100" dist="38100" dir="2700000" algn="tl">
                            <a:srgbClr val="000000">
                              <a:alpha val="43137"/>
                            </a:srgbClr>
                          </a:outerShdw>
                        </a:effectLst>
                        <a:uFill>
                          <a:solidFill>
                            <a:srgbClr val="FF0000"/>
                          </a:solidFill>
                        </a:uFill>
                        <a:latin typeface="Cambria Math"/>
                        <a:ea typeface="宋体" charset="-122"/>
                      </a:rPr>
                      <m:t>𝑛</m:t>
                    </m:r>
                    <m:r>
                      <a:rPr lang="zh-CN" altLang="en-US"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使得</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𝑝</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𝑥</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zh-CN" altLang="en-US"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0</m:t>
                    </m:r>
                    <m:r>
                      <a:rPr lang="zh-CN" altLang="en-US"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en-US" altLang="zh-CN" sz="2400" i="1" u="sng" dirty="0" err="1" smtClean="0">
                        <a:effectLst>
                          <a:outerShdw blurRad="38100" dist="38100" dir="2700000" algn="tl">
                            <a:srgbClr val="000000">
                              <a:alpha val="43137"/>
                            </a:srgbClr>
                          </a:outerShdw>
                        </a:effectLst>
                        <a:uFill>
                          <a:solidFill>
                            <a:srgbClr val="FF0000"/>
                          </a:solidFill>
                        </a:uFill>
                        <a:latin typeface="Cambria Math"/>
                        <a:ea typeface="宋体" charset="-122"/>
                      </a:rPr>
                      <m:t>𝐸</m:t>
                    </m:r>
                    <m:r>
                      <a:rPr lang="en-US" altLang="zh-CN" sz="2400" i="1" u="sng" baseline="-25000" dirty="0" err="1" smtClean="0">
                        <a:effectLst>
                          <a:outerShdw blurRad="38100" dist="38100" dir="2700000" algn="tl">
                            <a:srgbClr val="000000">
                              <a:alpha val="43137"/>
                            </a:srgbClr>
                          </a:outerShdw>
                        </a:effectLst>
                        <a:uFill>
                          <a:solidFill>
                            <a:srgbClr val="FF0000"/>
                          </a:solidFill>
                        </a:uFill>
                        <a:latin typeface="Cambria Math"/>
                        <a:ea typeface="宋体" charset="-122"/>
                      </a:rPr>
                      <m:t>𝑘</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𝑥</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zh-CN" altLang="en-US"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𝑌</m:t>
                    </m:r>
                    <m:r>
                      <a:rPr lang="en-US" altLang="zh-CN" sz="2400" i="1" u="sng" dirty="0" smtClean="0">
                        <a:effectLst>
                          <a:outerShdw blurRad="38100" dist="38100" dir="2700000" algn="tl">
                            <a:srgbClr val="000000">
                              <a:alpha val="43137"/>
                            </a:srgbClr>
                          </a:outerShdw>
                        </a:effectLst>
                        <a:uFill>
                          <a:solidFill>
                            <a:srgbClr val="FF0000"/>
                          </a:solidFill>
                        </a:uFill>
                        <a:latin typeface="Cambria Math"/>
                        <a:ea typeface="宋体" charset="-122"/>
                      </a:rPr>
                      <m:t>}</m:t>
                    </m:r>
                    <m:r>
                      <a:rPr lang="zh-CN" altLang="en-US" sz="2400" i="1" u="sng" dirty="0" smtClean="0">
                        <a:effectLst>
                          <a:outerShdw blurRad="38100" dist="38100" dir="2700000" algn="tl">
                            <a:srgbClr val="000000">
                              <a:alpha val="43137"/>
                            </a:srgbClr>
                          </a:outerShdw>
                        </a:effectLst>
                        <a:latin typeface="Cambria Math"/>
                        <a:ea typeface="宋体" charset="-122"/>
                      </a:rPr>
                      <m:t>，</m:t>
                    </m:r>
                  </m:oMath>
                </a14:m>
                <a:endParaRPr lang="zh-CN" altLang="en-US" sz="2400" u="sng" dirty="0" smtClean="0">
                  <a:effectLst>
                    <a:outerShdw blurRad="38100" dist="38100" dir="2700000" algn="tl">
                      <a:srgbClr val="000000">
                        <a:alpha val="43137"/>
                      </a:srgbClr>
                    </a:outerShdw>
                  </a:effectLst>
                  <a:ea typeface="宋体" charset="-122"/>
                </a:endParaRPr>
              </a:p>
              <a:p>
                <a:pPr eaLnBrk="1" hangingPunct="1">
                  <a:buFont typeface="Wingdings" pitchFamily="2" charset="2"/>
                  <a:buNone/>
                </a:pPr>
                <a:r>
                  <a:rPr lang="zh-CN" altLang="en-US" dirty="0" smtClean="0">
                    <a:ea typeface="宋体" charset="-122"/>
                  </a:rPr>
                  <a:t>    即</a:t>
                </a:r>
                <a14:m>
                  <m:oMath xmlns:m="http://schemas.openxmlformats.org/officeDocument/2006/math">
                    <m:r>
                      <a:rPr lang="en-US" altLang="zh-CN" i="1" dirty="0" smtClean="0">
                        <a:latin typeface="Cambria Math"/>
                        <a:ea typeface="宋体" charset="-122"/>
                      </a:rPr>
                      <m:t>𝐾</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oMath>
                </a14:m>
                <a:r>
                  <a:rPr lang="zh-CN" altLang="en-US" dirty="0" smtClean="0">
                    <a:ea typeface="宋体" charset="-122"/>
                  </a:rPr>
                  <a:t>是</a:t>
                </a:r>
                <a:r>
                  <a:rPr lang="zh-CN" altLang="en-US" b="1" dirty="0" smtClean="0">
                    <a:solidFill>
                      <a:srgbClr val="CC3300"/>
                    </a:solidFill>
                    <a:ea typeface="宋体" charset="-122"/>
                  </a:rPr>
                  <a:t>给定密文串</a:t>
                </a:r>
                <a14:m>
                  <m:oMath xmlns:m="http://schemas.openxmlformats.org/officeDocument/2006/math">
                    <m:r>
                      <a:rPr lang="en-US" altLang="zh-CN" b="1" i="1" dirty="0" smtClean="0">
                        <a:solidFill>
                          <a:srgbClr val="CC3300"/>
                        </a:solidFill>
                        <a:latin typeface="Cambria Math"/>
                        <a:ea typeface="宋体" charset="-122"/>
                      </a:rPr>
                      <m:t>𝒀</m:t>
                    </m:r>
                  </m:oMath>
                </a14:m>
                <a:r>
                  <a:rPr lang="zh-CN" altLang="en-US" b="1" dirty="0" smtClean="0">
                    <a:solidFill>
                      <a:srgbClr val="CC3300"/>
                    </a:solidFill>
                    <a:ea typeface="宋体" charset="-122"/>
                  </a:rPr>
                  <a:t>的条件下可能密钥的集合</a:t>
                </a:r>
                <a:endParaRPr lang="en-US" altLang="zh-CN" b="1" dirty="0" smtClean="0">
                  <a:solidFill>
                    <a:srgbClr val="CC3300"/>
                  </a:solidFill>
                  <a:ea typeface="宋体" charset="-122"/>
                </a:endParaRPr>
              </a:p>
              <a:p>
                <a:pPr eaLnBrk="1" hangingPunct="1">
                  <a:buFont typeface="Wingdings" pitchFamily="2" charset="2"/>
                  <a:buNone/>
                </a:pPr>
                <a:endParaRPr lang="zh-CN" altLang="en-US" dirty="0" smtClean="0">
                  <a:ea typeface="宋体" charset="-122"/>
                </a:endParaRPr>
              </a:p>
              <a:p>
                <a:pPr eaLnBrk="1" hangingPunct="1">
                  <a:buFont typeface="Wingdings" pitchFamily="2" charset="2"/>
                  <a:buNone/>
                </a:pPr>
                <a:r>
                  <a:rPr lang="zh-CN" altLang="en-US" dirty="0" smtClean="0">
                    <a:ea typeface="宋体" charset="-122"/>
                  </a:rPr>
                  <a:t>    因为可能密钥中只有一个是正确的，那么</a:t>
                </a:r>
                <a:r>
                  <a:rPr lang="zh-CN" altLang="en-US" b="1" dirty="0" smtClean="0">
                    <a:solidFill>
                      <a:srgbClr val="CC3300"/>
                    </a:solidFill>
                    <a:ea typeface="宋体" charset="-122"/>
                  </a:rPr>
                  <a:t>伪密钥的数目</a:t>
                </a:r>
                <a:r>
                  <a:rPr lang="zh-CN" altLang="en-US" dirty="0" smtClean="0">
                    <a:ea typeface="宋体" charset="-122"/>
                  </a:rPr>
                  <a:t>是</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𝐾</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1</m:t>
                    </m:r>
                  </m:oMath>
                </a14:m>
                <a:endParaRPr lang="zh-CN" altLang="en-US" dirty="0" smtClean="0">
                  <a:ea typeface="宋体" charset="-122"/>
                </a:endParaRPr>
              </a:p>
            </p:txBody>
          </p:sp>
        </mc:Choice>
        <mc:Fallback xmlns="">
          <p:sp>
            <p:nvSpPr>
              <p:cNvPr id="104450" name="内容占位符 2"/>
              <p:cNvSpPr>
                <a:spLocks noGrp="1" noRot="1" noChangeAspect="1" noMove="1" noResize="1" noEditPoints="1" noAdjustHandles="1" noChangeArrowheads="1" noChangeShapeType="1" noTextEdit="1"/>
              </p:cNvSpPr>
              <p:nvPr>
                <p:ph idx="1"/>
              </p:nvPr>
            </p:nvSpPr>
            <p:spPr>
              <a:xfrm>
                <a:off x="457200" y="1752600"/>
                <a:ext cx="8229600" cy="4572000"/>
              </a:xfrm>
              <a:blipFill rotWithShape="1">
                <a:blip r:embed="rId2"/>
                <a:stretch>
                  <a:fillRect l="-217"/>
                </a:stretch>
              </a:blipFill>
              <a:effectLst>
                <a:glow rad="101600">
                  <a:schemeClr val="accent5">
                    <a:satMod val="175000"/>
                    <a:alpha val="40000"/>
                  </a:schemeClr>
                </a:glow>
              </a:effectLst>
            </p:spPr>
            <p:txBody>
              <a:bodyPr/>
              <a:lstStyle/>
              <a:p>
                <a:r>
                  <a:rPr lang="zh-CN" altLang="en-US">
                    <a:noFill/>
                  </a:rPr>
                  <a:t> </a:t>
                </a:r>
              </a:p>
            </p:txBody>
          </p:sp>
        </mc:Fallback>
      </mc:AlternateContent>
      <p:sp>
        <p:nvSpPr>
          <p:cNvPr id="104451" name="日期占位符 3"/>
          <p:cNvSpPr>
            <a:spLocks noGrp="1"/>
          </p:cNvSpPr>
          <p:nvPr>
            <p:ph type="dt" sz="quarter" idx="10"/>
          </p:nvPr>
        </p:nvSpPr>
        <p:spPr>
          <a:noFill/>
        </p:spPr>
        <p:txBody>
          <a:bodyPr/>
          <a:lstStyle/>
          <a:p>
            <a:fld id="{172A4FE5-086F-486B-9E7B-6F58B42CB670}" type="datetime1">
              <a:rPr lang="zh-CN" altLang="en-US" smtClean="0">
                <a:ea typeface="宋体" charset="-122"/>
              </a:rPr>
              <a:pPr/>
              <a:t>2018/11/13</a:t>
            </a:fld>
            <a:endParaRPr lang="en-US" altLang="zh-CN" smtClean="0">
              <a:ea typeface="宋体" charset="-122"/>
            </a:endParaRPr>
          </a:p>
        </p:txBody>
      </p:sp>
      <p:sp>
        <p:nvSpPr>
          <p:cNvPr id="104452"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04453" name="灯片编号占位符 5"/>
          <p:cNvSpPr>
            <a:spLocks noGrp="1"/>
          </p:cNvSpPr>
          <p:nvPr>
            <p:ph type="sldNum" sz="quarter" idx="12"/>
          </p:nvPr>
        </p:nvSpPr>
        <p:spPr>
          <a:noFill/>
        </p:spPr>
        <p:txBody>
          <a:bodyPr/>
          <a:lstStyle/>
          <a:p>
            <a:fld id="{6A486966-758B-4E8E-B553-C12E57FAFFE1}" type="slidenum">
              <a:rPr lang="en-US" altLang="zh-CN" smtClean="0">
                <a:ea typeface="宋体" charset="-122"/>
              </a:rPr>
              <a:pPr/>
              <a:t>59</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5125" name="内容占位符 2"/>
              <p:cNvSpPr>
                <a:spLocks noGrp="1"/>
              </p:cNvSpPr>
              <p:nvPr>
                <p:ph idx="1"/>
              </p:nvPr>
            </p:nvSpPr>
            <p:spPr>
              <a:xfrm>
                <a:off x="457200" y="2133600"/>
                <a:ext cx="8229600" cy="4191000"/>
              </a:xfrm>
            </p:spPr>
            <p:txBody>
              <a:bodyPr/>
              <a:lstStyle/>
              <a:p>
                <a:pPr eaLnBrk="1" hangingPunct="1"/>
                <a:r>
                  <a:rPr lang="zh-CN" altLang="en-US" b="1" dirty="0" smtClean="0">
                    <a:solidFill>
                      <a:srgbClr val="FF0000"/>
                    </a:solidFill>
                    <a:ea typeface="宋体" charset="-122"/>
                  </a:rPr>
                  <a:t>定义</a:t>
                </a:r>
                <a:r>
                  <a:rPr lang="en-US" altLang="zh-CN" b="1" dirty="0" smtClean="0">
                    <a:solidFill>
                      <a:srgbClr val="FF0000"/>
                    </a:solidFill>
                    <a:ea typeface="宋体" charset="-122"/>
                  </a:rPr>
                  <a:t>4</a:t>
                </a:r>
                <a:r>
                  <a:rPr lang="zh-CN" altLang="en-US" dirty="0" smtClean="0">
                    <a:ea typeface="宋体" charset="-122"/>
                  </a:rPr>
                  <a:t>：设</a:t>
                </a:r>
                <a14:m>
                  <m:oMath xmlns:m="http://schemas.openxmlformats.org/officeDocument/2006/math">
                    <m:r>
                      <a:rPr lang="en-US" altLang="zh-CN" i="1" dirty="0" smtClean="0">
                        <a:latin typeface="Cambria Math"/>
                        <a:ea typeface="宋体" charset="-122"/>
                      </a:rPr>
                      <m:t>𝑆</m:t>
                    </m:r>
                  </m:oMath>
                </a14:m>
                <a:r>
                  <a:rPr lang="zh-CN" altLang="en-US" dirty="0" smtClean="0">
                    <a:ea typeface="宋体" charset="-122"/>
                  </a:rPr>
                  <a:t>是一个样本空间，</a:t>
                </a:r>
                <a14:m>
                  <m:oMath xmlns:m="http://schemas.openxmlformats.org/officeDocument/2006/math">
                    <m:r>
                      <a:rPr lang="en-US" altLang="zh-CN" i="1" dirty="0" smtClean="0">
                        <a:latin typeface="Cambria Math"/>
                        <a:ea typeface="宋体" charset="-122"/>
                      </a:rPr>
                      <m:t>𝑋</m:t>
                    </m:r>
                    <m:r>
                      <a:rPr lang="zh-CN" altLang="en-US" i="1" dirty="0" smtClean="0">
                        <a:latin typeface="Cambria Math"/>
                        <a:ea typeface="宋体" charset="-122"/>
                      </a:rPr>
                      <m:t>是</m:t>
                    </m:r>
                    <m:r>
                      <a:rPr lang="en-US" altLang="zh-CN" i="1" dirty="0" smtClean="0">
                        <a:latin typeface="Cambria Math"/>
                        <a:ea typeface="宋体" charset="-122"/>
                      </a:rPr>
                      <m:t>𝑆</m:t>
                    </m:r>
                  </m:oMath>
                </a14:m>
                <a:r>
                  <a:rPr lang="zh-CN" altLang="en-US" dirty="0" smtClean="0">
                    <a:ea typeface="宋体" charset="-122"/>
                  </a:rPr>
                  <a:t>上的一个随机变量，且</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是一个从样本空间</a:t>
                </a:r>
                <a14:m>
                  <m:oMath xmlns:m="http://schemas.openxmlformats.org/officeDocument/2006/math">
                    <m:r>
                      <a:rPr lang="en-US" altLang="zh-CN" i="1" dirty="0" smtClean="0">
                        <a:latin typeface="Cambria Math"/>
                        <a:ea typeface="宋体" charset="-122"/>
                      </a:rPr>
                      <m:t>𝑆</m:t>
                    </m:r>
                  </m:oMath>
                </a14:m>
                <a:r>
                  <a:rPr lang="zh-CN" altLang="en-US" dirty="0" smtClean="0">
                    <a:ea typeface="宋体" charset="-122"/>
                  </a:rPr>
                  <a:t>到实数集</a:t>
                </a:r>
                <a14:m>
                  <m:oMath xmlns:m="http://schemas.openxmlformats.org/officeDocument/2006/math">
                    <m:r>
                      <a:rPr lang="en-US" altLang="zh-CN" i="1" dirty="0" smtClean="0">
                        <a:latin typeface="Cambria Math"/>
                        <a:ea typeface="宋体" charset="-122"/>
                      </a:rPr>
                      <m:t>𝑅</m:t>
                    </m:r>
                  </m:oMath>
                </a14:m>
                <a:r>
                  <a:rPr lang="zh-CN" altLang="en-US" dirty="0" smtClean="0">
                    <a:ea typeface="宋体" charset="-122"/>
                  </a:rPr>
                  <a:t>的函数；对于每一个简单事件</a:t>
                </a:r>
                <a14:m>
                  <m:oMath xmlns:m="http://schemas.openxmlformats.org/officeDocument/2006/math">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𝑆</m:t>
                    </m:r>
                    <m:r>
                      <a:rPr lang="zh-CN" altLang="en-US" i="1" dirty="0" smtClean="0">
                        <a:latin typeface="Cambria Math"/>
                        <a:ea typeface="宋体" charset="-122"/>
                      </a:rPr>
                      <m:t>，</m:t>
                    </m:r>
                    <m:r>
                      <a:rPr lang="en-US" altLang="zh-CN" i="1" dirty="0" smtClean="0">
                        <a:latin typeface="Cambria Math"/>
                        <a:ea typeface="宋体" charset="-122"/>
                      </a:rPr>
                      <m:t>𝑋</m:t>
                    </m:r>
                    <m:r>
                      <a:rPr lang="zh-CN" altLang="en-US" i="1" dirty="0" smtClean="0">
                        <a:latin typeface="Cambria Math"/>
                        <a:ea typeface="宋体" charset="-122"/>
                      </a:rPr>
                      <m:t>分配一个实数</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oMath>
                </a14:m>
                <a:r>
                  <a:rPr lang="zh-CN" altLang="en-US" dirty="0" smtClean="0">
                    <a:ea typeface="宋体" charset="-122"/>
                  </a:rPr>
                  <a:t>。</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的</a:t>
                </a:r>
                <a:r>
                  <a:rPr lang="zh-CN" altLang="en-US" dirty="0" smtClean="0">
                    <a:solidFill>
                      <a:srgbClr val="FF0000"/>
                    </a:solidFill>
                    <a:ea typeface="宋体" charset="-122"/>
                  </a:rPr>
                  <a:t>数学期望</a:t>
                </a:r>
                <a:r>
                  <a:rPr lang="zh-CN" altLang="en-US" dirty="0" smtClean="0">
                    <a:ea typeface="宋体" charset="-122"/>
                  </a:rPr>
                  <a:t>定义为</a:t>
                </a:r>
                <a:endParaRPr lang="en-US" altLang="zh-CN" dirty="0" smtClean="0">
                  <a:ea typeface="宋体" charset="-122"/>
                </a:endParaRPr>
              </a:p>
              <a:p>
                <a:pPr marL="0" indent="0" eaLnBrk="1" hangingPunct="1">
                  <a:buNone/>
                </a:pPr>
                <a14:m>
                  <m:oMathPara xmlns:m="http://schemas.openxmlformats.org/officeDocument/2006/math">
                    <m:oMathParaPr>
                      <m:jc m:val="centerGroup"/>
                    </m:oMathParaPr>
                    <m:oMath xmlns:m="http://schemas.openxmlformats.org/officeDocument/2006/math">
                      <m:r>
                        <a:rPr lang="en-US" altLang="zh-CN" b="0" i="1" smtClean="0">
                          <a:latin typeface="Cambria Math"/>
                          <a:ea typeface="宋体" charset="-122"/>
                        </a:rPr>
                        <m:t>𝐸</m:t>
                      </m:r>
                      <m:d>
                        <m:dPr>
                          <m:ctrlPr>
                            <a:rPr lang="en-US" altLang="zh-CN" b="0" i="1" smtClean="0">
                              <a:latin typeface="Cambria Math" panose="02040503050406030204" pitchFamily="18" charset="0"/>
                              <a:ea typeface="宋体" charset="-122"/>
                            </a:rPr>
                          </m:ctrlPr>
                        </m:dPr>
                        <m:e>
                          <m:r>
                            <a:rPr lang="en-US" altLang="zh-CN" b="0" i="1" smtClean="0">
                              <a:latin typeface="Cambria Math"/>
                              <a:ea typeface="宋体" charset="-122"/>
                            </a:rPr>
                            <m:t>𝑋</m:t>
                          </m:r>
                        </m:e>
                      </m:d>
                      <m:r>
                        <a:rPr lang="en-US" altLang="zh-CN" b="0" i="1" smtClean="0">
                          <a:latin typeface="Cambria Math"/>
                          <a:ea typeface="宋体" charset="-122"/>
                        </a:rPr>
                        <m:t>=</m:t>
                      </m:r>
                      <m:nary>
                        <m:naryPr>
                          <m:chr m:val="∑"/>
                          <m:supHide m:val="on"/>
                          <m:ctrlPr>
                            <a:rPr lang="en-US" altLang="zh-CN" b="0" i="1" smtClean="0">
                              <a:latin typeface="Cambria Math" panose="02040503050406030204" pitchFamily="18" charset="0"/>
                              <a:ea typeface="宋体" charset="-122"/>
                            </a:rPr>
                          </m:ctrlPr>
                        </m:naryPr>
                        <m:sub>
                          <m:r>
                            <m:rPr>
                              <m:brk m:alnAt="7"/>
                            </m:rPr>
                            <a:rPr lang="en-US" altLang="zh-CN" b="0" i="1" smtClean="0">
                              <a:latin typeface="Cambria Math"/>
                              <a:ea typeface="宋体" charset="-122"/>
                            </a:rPr>
                            <m:t>𝑥</m:t>
                          </m:r>
                          <m:r>
                            <a:rPr lang="en-US" altLang="zh-CN" b="0" i="1" smtClean="0">
                              <a:latin typeface="Cambria Math"/>
                              <a:ea typeface="Cambria Math"/>
                            </a:rPr>
                            <m:t>∈</m:t>
                          </m:r>
                          <m:r>
                            <a:rPr lang="en-US" altLang="zh-CN" b="0" i="1" smtClean="0">
                              <a:latin typeface="Cambria Math"/>
                              <a:ea typeface="Cambria Math"/>
                            </a:rPr>
                            <m:t>𝑆</m:t>
                          </m:r>
                        </m:sub>
                        <m:sup/>
                        <m:e>
                          <m:r>
                            <a:rPr lang="en-US" altLang="zh-CN" b="0" i="1" smtClean="0">
                              <a:latin typeface="Cambria Math"/>
                              <a:ea typeface="宋体" charset="-122"/>
                            </a:rPr>
                            <m:t>𝑋</m:t>
                          </m:r>
                          <m:d>
                            <m:dPr>
                              <m:ctrlPr>
                                <a:rPr lang="en-US" altLang="zh-CN" b="0" i="1" smtClean="0">
                                  <a:latin typeface="Cambria Math" panose="02040503050406030204" pitchFamily="18" charset="0"/>
                                  <a:ea typeface="宋体" charset="-122"/>
                                </a:rPr>
                              </m:ctrlPr>
                            </m:dPr>
                            <m:e>
                              <m:r>
                                <a:rPr lang="en-US" altLang="zh-CN" b="0" i="1" smtClean="0">
                                  <a:latin typeface="Cambria Math"/>
                                  <a:ea typeface="宋体" charset="-122"/>
                                </a:rPr>
                                <m:t>𝑥</m:t>
                              </m:r>
                            </m:e>
                          </m:d>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𝑥</m:t>
                          </m:r>
                          <m:r>
                            <a:rPr lang="en-US" altLang="zh-CN" b="0" i="1" smtClean="0">
                              <a:latin typeface="Cambria Math"/>
                              <a:ea typeface="宋体" charset="-122"/>
                            </a:rPr>
                            <m:t>)</m:t>
                          </m:r>
                        </m:e>
                      </m:nary>
                    </m:oMath>
                  </m:oMathPara>
                </a14:m>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5125" name="内容占位符 2"/>
              <p:cNvSpPr>
                <a:spLocks noGrp="1" noRot="1" noChangeAspect="1" noMove="1" noResize="1" noEditPoints="1" noAdjustHandles="1" noChangeArrowheads="1" noChangeShapeType="1" noTextEdit="1"/>
              </p:cNvSpPr>
              <p:nvPr>
                <p:ph idx="1"/>
              </p:nvPr>
            </p:nvSpPr>
            <p:spPr>
              <a:xfrm>
                <a:off x="457200" y="2133600"/>
                <a:ext cx="8229600" cy="4191000"/>
              </a:xfrm>
              <a:blipFill rotWithShape="1">
                <a:blip r:embed="rId2"/>
                <a:stretch>
                  <a:fillRect l="-1259" t="-1890" r="-5852"/>
                </a:stretch>
              </a:blipFill>
            </p:spPr>
            <p:txBody>
              <a:bodyPr/>
              <a:lstStyle/>
              <a:p>
                <a:r>
                  <a:rPr lang="zh-CN" altLang="en-US">
                    <a:noFill/>
                  </a:rPr>
                  <a:t> </a:t>
                </a:r>
              </a:p>
            </p:txBody>
          </p:sp>
        </mc:Fallback>
      </mc:AlternateContent>
      <p:sp>
        <p:nvSpPr>
          <p:cNvPr id="5126" name="日期占位符 3"/>
          <p:cNvSpPr>
            <a:spLocks noGrp="1"/>
          </p:cNvSpPr>
          <p:nvPr>
            <p:ph type="dt" sz="quarter" idx="10"/>
          </p:nvPr>
        </p:nvSpPr>
        <p:spPr>
          <a:noFill/>
        </p:spPr>
        <p:txBody>
          <a:bodyPr/>
          <a:lstStyle/>
          <a:p>
            <a:fld id="{3DC9F345-0FA9-4158-9A63-B54D61BA385E}" type="datetime1">
              <a:rPr lang="zh-CN" altLang="en-US" smtClean="0">
                <a:ea typeface="宋体" charset="-122"/>
              </a:rPr>
              <a:pPr/>
              <a:t>2018/11/13</a:t>
            </a:fld>
            <a:endParaRPr lang="en-US" altLang="zh-CN" smtClean="0">
              <a:ea typeface="宋体" charset="-122"/>
            </a:endParaRPr>
          </a:p>
        </p:txBody>
      </p:sp>
      <p:sp>
        <p:nvSpPr>
          <p:cNvPr id="5127"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5128" name="灯片编号占位符 5"/>
          <p:cNvSpPr>
            <a:spLocks noGrp="1"/>
          </p:cNvSpPr>
          <p:nvPr>
            <p:ph type="sldNum" sz="quarter" idx="12"/>
          </p:nvPr>
        </p:nvSpPr>
        <p:spPr>
          <a:noFill/>
        </p:spPr>
        <p:txBody>
          <a:bodyPr/>
          <a:lstStyle/>
          <a:p>
            <a:fld id="{903479A4-CE22-488F-9E61-4D9F2B328C22}" type="slidenum">
              <a:rPr lang="en-US" altLang="zh-CN" smtClean="0">
                <a:ea typeface="宋体" charset="-122"/>
              </a:rPr>
              <a:pPr/>
              <a:t>6</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78856" name="内容占位符 2"/>
              <p:cNvSpPr>
                <a:spLocks noGrp="1"/>
              </p:cNvSpPr>
              <p:nvPr>
                <p:ph idx="1"/>
              </p:nvPr>
            </p:nvSpPr>
            <p:spPr>
              <a:xfrm>
                <a:off x="457200" y="1447800"/>
                <a:ext cx="8229600" cy="4876800"/>
              </a:xfrm>
            </p:spPr>
            <p:txBody>
              <a:bodyPr/>
              <a:lstStyle/>
              <a:p>
                <a:pPr eaLnBrk="1" hangingPunct="1">
                  <a:buNone/>
                </a:pPr>
                <a:r>
                  <a:rPr lang="zh-CN" altLang="en-US" dirty="0" smtClean="0">
                    <a:ea typeface="宋体" charset="-122"/>
                  </a:rPr>
                  <a:t>因此可得到伪密钥的期望数</a:t>
                </a:r>
                <a14:m>
                  <m:oMath xmlns:m="http://schemas.openxmlformats.org/officeDocument/2006/math">
                    <m:acc>
                      <m:accPr>
                        <m:chr m:val="̅"/>
                        <m:ctrlPr>
                          <a:rPr lang="zh-CN" altLang="en-US" i="1" dirty="0">
                            <a:latin typeface="Cambria Math" panose="02040503050406030204" pitchFamily="18" charset="0"/>
                            <a:ea typeface="宋体" charset="-122"/>
                          </a:rPr>
                        </m:ctrlPr>
                      </m:accPr>
                      <m:e>
                        <m:sSub>
                          <m:sSubPr>
                            <m:ctrlPr>
                              <a:rPr lang="en-US" altLang="zh-CN" i="1" dirty="0">
                                <a:latin typeface="Cambria Math" panose="02040503050406030204" pitchFamily="18" charset="0"/>
                                <a:ea typeface="宋体" charset="-122"/>
                              </a:rPr>
                            </m:ctrlPr>
                          </m:sSubPr>
                          <m:e>
                            <m:r>
                              <a:rPr lang="en-US" altLang="zh-CN" i="1" dirty="0">
                                <a:latin typeface="Cambria Math"/>
                                <a:ea typeface="宋体" charset="-122"/>
                              </a:rPr>
                              <m:t>𝑆</m:t>
                            </m:r>
                          </m:e>
                          <m:sub>
                            <m:r>
                              <a:rPr lang="en-US" altLang="zh-CN" i="1" dirty="0">
                                <a:latin typeface="Cambria Math"/>
                                <a:ea typeface="宋体" charset="-122"/>
                              </a:rPr>
                              <m:t>𝑛</m:t>
                            </m:r>
                          </m:sub>
                        </m:sSub>
                      </m:e>
                    </m:acc>
                  </m:oMath>
                </a14:m>
                <a:r>
                  <a:rPr lang="zh-CN" altLang="en-US" dirty="0" smtClean="0">
                    <a:ea typeface="宋体" charset="-122"/>
                  </a:rPr>
                  <a:t>为</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buFont typeface="Wingdings" pitchFamily="2" charset="2"/>
                  <a:buNone/>
                </a:pPr>
                <a:r>
                  <a:rPr lang="zh-CN" altLang="en-US" dirty="0" smtClean="0">
                    <a:ea typeface="宋体" charset="-122"/>
                  </a:rPr>
                  <a:t>根据</a:t>
                </a:r>
                <a14:m>
                  <m:oMath xmlns:m="http://schemas.openxmlformats.org/officeDocument/2006/math">
                    <m:r>
                      <a:rPr lang="en-US" altLang="zh-CN" b="1" i="1" dirty="0" smtClean="0">
                        <a:solidFill>
                          <a:srgbClr val="FF0000"/>
                        </a:solidFill>
                        <a:latin typeface="Cambria Math"/>
                        <a:ea typeface="宋体" charset="-122"/>
                      </a:rPr>
                      <m:t>𝑯</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𝑲</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𝑪</m:t>
                    </m:r>
                    <m:r>
                      <a:rPr lang="en-US" altLang="zh-CN" b="1" i="1" dirty="0" smtClean="0">
                        <a:solidFill>
                          <a:srgbClr val="FF0000"/>
                        </a:solidFill>
                        <a:latin typeface="Cambria Math"/>
                        <a:ea typeface="宋体" charset="-122"/>
                      </a:rPr>
                      <m:t>)</m:t>
                    </m:r>
                    <m:r>
                      <a:rPr lang="zh-CN" altLang="en-US"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𝑯</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𝑲</m:t>
                    </m:r>
                    <m:r>
                      <a:rPr lang="en-US" altLang="zh-CN" b="1" i="1" dirty="0" smtClean="0">
                        <a:solidFill>
                          <a:srgbClr val="FF0000"/>
                        </a:solidFill>
                        <a:latin typeface="Cambria Math"/>
                        <a:ea typeface="宋体" charset="-122"/>
                      </a:rPr>
                      <m:t>)</m:t>
                    </m:r>
                    <m:r>
                      <a:rPr lang="zh-CN" altLang="en-US"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𝑯</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𝑷</m:t>
                    </m:r>
                    <m:r>
                      <a:rPr lang="en-US" altLang="zh-CN" b="1" i="1" dirty="0" smtClean="0">
                        <a:solidFill>
                          <a:srgbClr val="FF0000"/>
                        </a:solidFill>
                        <a:latin typeface="Cambria Math"/>
                        <a:ea typeface="宋体" charset="-122"/>
                      </a:rPr>
                      <m:t>)</m:t>
                    </m:r>
                    <m:r>
                      <a:rPr lang="zh-CN" altLang="en-US"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𝑯</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𝑪</m:t>
                    </m:r>
                    <m:r>
                      <a:rPr lang="en-US" altLang="zh-CN" b="1" i="1" dirty="0" smtClean="0">
                        <a:solidFill>
                          <a:srgbClr val="FF0000"/>
                        </a:solidFill>
                        <a:latin typeface="Cambria Math"/>
                        <a:ea typeface="宋体" charset="-122"/>
                      </a:rPr>
                      <m:t>)</m:t>
                    </m:r>
                  </m:oMath>
                </a14:m>
                <a:r>
                  <a:rPr lang="zh-CN" altLang="en-US" dirty="0" smtClean="0">
                    <a:ea typeface="宋体" charset="-122"/>
                  </a:rPr>
                  <a:t>可知</a:t>
                </a:r>
              </a:p>
            </p:txBody>
          </p:sp>
        </mc:Choice>
        <mc:Fallback xmlns="">
          <p:sp>
            <p:nvSpPr>
              <p:cNvPr id="78856" name="内容占位符 2"/>
              <p:cNvSpPr>
                <a:spLocks noGrp="1" noRot="1" noChangeAspect="1" noMove="1" noResize="1" noEditPoints="1" noAdjustHandles="1" noChangeArrowheads="1" noChangeShapeType="1" noTextEdit="1"/>
              </p:cNvSpPr>
              <p:nvPr>
                <p:ph idx="1"/>
              </p:nvPr>
            </p:nvSpPr>
            <p:spPr>
              <a:xfrm>
                <a:off x="457200" y="1447800"/>
                <a:ext cx="8229600" cy="4876800"/>
              </a:xfrm>
              <a:blipFill rotWithShape="1">
                <a:blip r:embed="rId3"/>
                <a:stretch>
                  <a:fillRect l="-1481" t="-1625"/>
                </a:stretch>
              </a:blipFill>
            </p:spPr>
            <p:txBody>
              <a:bodyPr/>
              <a:lstStyle/>
              <a:p>
                <a:r>
                  <a:rPr lang="zh-CN" altLang="en-US">
                    <a:noFill/>
                  </a:rPr>
                  <a:t> </a:t>
                </a:r>
              </a:p>
            </p:txBody>
          </p:sp>
        </mc:Fallback>
      </mc:AlternateContent>
      <p:sp>
        <p:nvSpPr>
          <p:cNvPr id="78857" name="日期占位符 3"/>
          <p:cNvSpPr>
            <a:spLocks noGrp="1"/>
          </p:cNvSpPr>
          <p:nvPr>
            <p:ph type="dt" sz="quarter" idx="10"/>
          </p:nvPr>
        </p:nvSpPr>
        <p:spPr>
          <a:noFill/>
        </p:spPr>
        <p:txBody>
          <a:bodyPr/>
          <a:lstStyle/>
          <a:p>
            <a:fld id="{A12345DB-75C3-47A0-842C-22EFA2F51859}" type="datetime1">
              <a:rPr lang="zh-CN" altLang="en-US" smtClean="0">
                <a:ea typeface="宋体" charset="-122"/>
              </a:rPr>
              <a:pPr/>
              <a:t>2018/11/13</a:t>
            </a:fld>
            <a:endParaRPr lang="en-US" altLang="zh-CN" smtClean="0">
              <a:ea typeface="宋体" charset="-122"/>
            </a:endParaRPr>
          </a:p>
        </p:txBody>
      </p:sp>
      <p:sp>
        <p:nvSpPr>
          <p:cNvPr id="7885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78859" name="灯片编号占位符 5"/>
          <p:cNvSpPr>
            <a:spLocks noGrp="1"/>
          </p:cNvSpPr>
          <p:nvPr>
            <p:ph type="sldNum" sz="quarter" idx="12"/>
          </p:nvPr>
        </p:nvSpPr>
        <p:spPr>
          <a:noFill/>
        </p:spPr>
        <p:txBody>
          <a:bodyPr/>
          <a:lstStyle/>
          <a:p>
            <a:fld id="{B7BA5BBA-E741-44B5-92AB-73A829EABE53}" type="slidenum">
              <a:rPr lang="en-US" altLang="zh-CN" smtClean="0">
                <a:ea typeface="宋体" charset="-122"/>
              </a:rPr>
              <a:pPr/>
              <a:t>60</a:t>
            </a:fld>
            <a:endParaRPr lang="en-US" altLang="zh-CN" smtClean="0">
              <a:ea typeface="宋体" charset="-122"/>
            </a:endParaRPr>
          </a:p>
        </p:txBody>
      </p:sp>
      <p:graphicFrame>
        <p:nvGraphicFramePr>
          <p:cNvPr id="78850" name="Object 4"/>
          <p:cNvGraphicFramePr>
            <a:graphicFrameLocks noChangeAspect="1"/>
          </p:cNvGraphicFramePr>
          <p:nvPr/>
        </p:nvGraphicFramePr>
        <p:xfrm>
          <a:off x="2590800" y="1981200"/>
          <a:ext cx="3048000" cy="688975"/>
        </p:xfrm>
        <a:graphic>
          <a:graphicData uri="http://schemas.openxmlformats.org/presentationml/2006/ole">
            <mc:AlternateContent xmlns:mc="http://schemas.openxmlformats.org/markup-compatibility/2006">
              <mc:Choice xmlns:v="urn:schemas-microsoft-com:vml" Requires="v">
                <p:oleObj spid="_x0000_s79689" name="Equation" r:id="rId4" imgW="1612800" imgH="368280" progId="Equation.DSMT4">
                  <p:embed/>
                </p:oleObj>
              </mc:Choice>
              <mc:Fallback>
                <p:oleObj name="Equation" r:id="rId4" imgW="1612800" imgH="36828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981200"/>
                        <a:ext cx="3048000"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1" name="Object 6"/>
          <p:cNvGraphicFramePr>
            <a:graphicFrameLocks noChangeAspect="1"/>
          </p:cNvGraphicFramePr>
          <p:nvPr/>
        </p:nvGraphicFramePr>
        <p:xfrm>
          <a:off x="2970213" y="2819400"/>
          <a:ext cx="3508375" cy="671513"/>
        </p:xfrm>
        <a:graphic>
          <a:graphicData uri="http://schemas.openxmlformats.org/presentationml/2006/ole">
            <mc:AlternateContent xmlns:mc="http://schemas.openxmlformats.org/markup-compatibility/2006">
              <mc:Choice xmlns:v="urn:schemas-microsoft-com:vml" Requires="v">
                <p:oleObj spid="_x0000_s79690" name="Equation" r:id="rId6" imgW="1841400" imgH="355320" progId="Equation.DSMT4">
                  <p:embed/>
                </p:oleObj>
              </mc:Choice>
              <mc:Fallback>
                <p:oleObj name="Equation" r:id="rId6" imgW="1841400" imgH="35532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0213" y="2819400"/>
                        <a:ext cx="3508375"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2" name="Object 8"/>
          <p:cNvGraphicFramePr>
            <a:graphicFrameLocks noChangeAspect="1"/>
          </p:cNvGraphicFramePr>
          <p:nvPr/>
        </p:nvGraphicFramePr>
        <p:xfrm>
          <a:off x="2978150" y="3659188"/>
          <a:ext cx="2500313" cy="666750"/>
        </p:xfrm>
        <a:graphic>
          <a:graphicData uri="http://schemas.openxmlformats.org/presentationml/2006/ole">
            <mc:AlternateContent xmlns:mc="http://schemas.openxmlformats.org/markup-compatibility/2006">
              <mc:Choice xmlns:v="urn:schemas-microsoft-com:vml" Requires="v">
                <p:oleObj spid="_x0000_s79691" name="Equation" r:id="rId8" imgW="1346040" imgH="355320" progId="Equation.DSMT4">
                  <p:embed/>
                </p:oleObj>
              </mc:Choice>
              <mc:Fallback>
                <p:oleObj name="Equation" r:id="rId8" imgW="1346040" imgH="35532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8150" y="3659188"/>
                        <a:ext cx="2500313"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4" name="Object 10"/>
          <p:cNvGraphicFramePr>
            <a:graphicFrameLocks noChangeAspect="1"/>
          </p:cNvGraphicFramePr>
          <p:nvPr/>
        </p:nvGraphicFramePr>
        <p:xfrm>
          <a:off x="2286000" y="5257800"/>
          <a:ext cx="4191000" cy="425450"/>
        </p:xfrm>
        <a:graphic>
          <a:graphicData uri="http://schemas.openxmlformats.org/presentationml/2006/ole">
            <mc:AlternateContent xmlns:mc="http://schemas.openxmlformats.org/markup-compatibility/2006">
              <mc:Choice xmlns:v="urn:schemas-microsoft-com:vml" Requires="v">
                <p:oleObj spid="_x0000_s79692" r:id="rId10" imgW="2299698" imgH="228699" progId="Equation.DSMT4">
                  <p:embed/>
                </p:oleObj>
              </mc:Choice>
              <mc:Fallback>
                <p:oleObj r:id="rId10" imgW="2299698" imgH="228699"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5257800"/>
                        <a:ext cx="419100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79878" name="内容占位符 2"/>
              <p:cNvSpPr>
                <a:spLocks noGrp="1"/>
              </p:cNvSpPr>
              <p:nvPr>
                <p:ph idx="1"/>
              </p:nvPr>
            </p:nvSpPr>
            <p:spPr/>
            <p:txBody>
              <a:bodyPr/>
              <a:lstStyle/>
              <a:p>
                <a:pPr eaLnBrk="1" hangingPunct="1">
                  <a:buFont typeface="Wingdings" pitchFamily="2" charset="2"/>
                  <a:buNone/>
                </a:pPr>
                <a:r>
                  <a:rPr lang="zh-CN" altLang="en-US" dirty="0" smtClean="0">
                    <a:ea typeface="宋体" charset="-122"/>
                  </a:rPr>
                  <a:t>又因为</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buFont typeface="Wingdings" pitchFamily="2" charset="2"/>
                  <a:buNone/>
                </a:pPr>
                <a:r>
                  <a:rPr lang="zh-CN" altLang="en-US" dirty="0" smtClean="0">
                    <a:ea typeface="宋体" charset="-122"/>
                  </a:rPr>
                  <a:t>当</a:t>
                </a:r>
                <a14:m>
                  <m:oMath xmlns:m="http://schemas.openxmlformats.org/officeDocument/2006/math">
                    <m:r>
                      <a:rPr lang="en-US" altLang="zh-CN" i="1" dirty="0" smtClean="0">
                        <a:latin typeface="Cambria Math"/>
                        <a:ea typeface="宋体" charset="-122"/>
                      </a:rPr>
                      <m:t>𝑛</m:t>
                    </m:r>
                  </m:oMath>
                </a14:m>
                <a:r>
                  <a:rPr lang="zh-CN" altLang="en-US" dirty="0" smtClean="0">
                    <a:ea typeface="宋体" charset="-122"/>
                  </a:rPr>
                  <a:t>充分大时，根据语言熵的定义可得</a:t>
                </a: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r>
                  <a:rPr lang="zh-CN" altLang="en-US" dirty="0" smtClean="0">
                    <a:ea typeface="宋体" charset="-122"/>
                  </a:rPr>
                  <a:t>所以当</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𝐶</m:t>
                    </m:r>
                    <m:r>
                      <a:rPr lang="en-US" altLang="zh-CN" i="1" dirty="0" smtClean="0">
                        <a:latin typeface="Cambria Math"/>
                        <a:ea typeface="宋体" charset="-122"/>
                      </a:rPr>
                      <m:t>|</m:t>
                    </m:r>
                  </m:oMath>
                </a14:m>
                <a:r>
                  <a:rPr lang="zh-CN" altLang="en-US" dirty="0" smtClean="0">
                    <a:ea typeface="宋体" charset="-122"/>
                  </a:rPr>
                  <a:t>时，</a:t>
                </a:r>
              </a:p>
            </p:txBody>
          </p:sp>
        </mc:Choice>
        <mc:Fallback xmlns="">
          <p:sp>
            <p:nvSpPr>
              <p:cNvPr id="79878" name="内容占位符 2"/>
              <p:cNvSpPr>
                <a:spLocks noGrp="1" noRot="1" noChangeAspect="1" noMove="1" noResize="1" noEditPoints="1" noAdjustHandles="1" noChangeArrowheads="1" noChangeShapeType="1" noTextEdit="1"/>
              </p:cNvSpPr>
              <p:nvPr>
                <p:ph idx="1"/>
              </p:nvPr>
            </p:nvSpPr>
            <p:spPr>
              <a:blipFill rotWithShape="1">
                <a:blip r:embed="rId3"/>
                <a:stretch>
                  <a:fillRect l="-1481" t="-1762"/>
                </a:stretch>
              </a:blipFill>
            </p:spPr>
            <p:txBody>
              <a:bodyPr/>
              <a:lstStyle/>
              <a:p>
                <a:r>
                  <a:rPr lang="zh-CN" altLang="en-US">
                    <a:noFill/>
                  </a:rPr>
                  <a:t> </a:t>
                </a:r>
              </a:p>
            </p:txBody>
          </p:sp>
        </mc:Fallback>
      </mc:AlternateContent>
      <p:sp>
        <p:nvSpPr>
          <p:cNvPr id="79879" name="日期占位符 3"/>
          <p:cNvSpPr>
            <a:spLocks noGrp="1"/>
          </p:cNvSpPr>
          <p:nvPr>
            <p:ph type="dt" sz="quarter" idx="10"/>
          </p:nvPr>
        </p:nvSpPr>
        <p:spPr>
          <a:noFill/>
        </p:spPr>
        <p:txBody>
          <a:bodyPr/>
          <a:lstStyle/>
          <a:p>
            <a:fld id="{6722C587-7FA7-477F-8BF6-73A9AAE3F5F7}" type="datetime1">
              <a:rPr lang="zh-CN" altLang="en-US" smtClean="0">
                <a:ea typeface="宋体" charset="-122"/>
              </a:rPr>
              <a:pPr/>
              <a:t>2018/11/13</a:t>
            </a:fld>
            <a:endParaRPr lang="en-US" altLang="zh-CN" smtClean="0">
              <a:ea typeface="宋体" charset="-122"/>
            </a:endParaRPr>
          </a:p>
        </p:txBody>
      </p:sp>
      <p:sp>
        <p:nvSpPr>
          <p:cNvPr id="7988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79881" name="灯片编号占位符 5"/>
          <p:cNvSpPr>
            <a:spLocks noGrp="1"/>
          </p:cNvSpPr>
          <p:nvPr>
            <p:ph type="sldNum" sz="quarter" idx="12"/>
          </p:nvPr>
        </p:nvSpPr>
        <p:spPr>
          <a:noFill/>
        </p:spPr>
        <p:txBody>
          <a:bodyPr/>
          <a:lstStyle/>
          <a:p>
            <a:fld id="{C39FA956-4AD5-4457-A499-29EB2C3C1CEC}" type="slidenum">
              <a:rPr lang="en-US" altLang="zh-CN" smtClean="0">
                <a:ea typeface="宋体" charset="-122"/>
              </a:rPr>
              <a:pPr/>
              <a:t>61</a:t>
            </a:fld>
            <a:endParaRPr lang="en-US" altLang="zh-CN" smtClean="0">
              <a:ea typeface="宋体" charset="-122"/>
            </a:endParaRPr>
          </a:p>
        </p:txBody>
      </p:sp>
      <p:graphicFrame>
        <p:nvGraphicFramePr>
          <p:cNvPr id="79874" name="Object 12"/>
          <p:cNvGraphicFramePr>
            <a:graphicFrameLocks noChangeAspect="1"/>
          </p:cNvGraphicFramePr>
          <p:nvPr/>
        </p:nvGraphicFramePr>
        <p:xfrm>
          <a:off x="3124200" y="2514600"/>
          <a:ext cx="2438400" cy="463550"/>
        </p:xfrm>
        <a:graphic>
          <a:graphicData uri="http://schemas.openxmlformats.org/presentationml/2006/ole">
            <mc:AlternateContent xmlns:mc="http://schemas.openxmlformats.org/markup-compatibility/2006">
              <mc:Choice xmlns:v="urn:schemas-microsoft-com:vml" Requires="v">
                <p:oleObj spid="_x0000_s80384" name="Microsoft 公式 3.0" r:id="rId4" imgW="1221364" imgH="229051" progId="Equation.3">
                  <p:embed/>
                </p:oleObj>
              </mc:Choice>
              <mc:Fallback>
                <p:oleObj name="Microsoft 公式 3.0" r:id="rId4" imgW="1221364" imgH="229051"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514600"/>
                        <a:ext cx="2438400"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5" name="Object 14"/>
          <p:cNvGraphicFramePr>
            <a:graphicFrameLocks noChangeAspect="1"/>
          </p:cNvGraphicFramePr>
          <p:nvPr>
            <p:extLst>
              <p:ext uri="{D42A27DB-BD31-4B8C-83A1-F6EECF244321}">
                <p14:modId xmlns:p14="http://schemas.microsoft.com/office/powerpoint/2010/main" val="2029276763"/>
              </p:ext>
            </p:extLst>
          </p:nvPr>
        </p:nvGraphicFramePr>
        <p:xfrm>
          <a:off x="703263" y="4114800"/>
          <a:ext cx="7661275" cy="444500"/>
        </p:xfrm>
        <a:graphic>
          <a:graphicData uri="http://schemas.openxmlformats.org/presentationml/2006/ole">
            <mc:AlternateContent xmlns:mc="http://schemas.openxmlformats.org/markup-compatibility/2006">
              <mc:Choice xmlns:v="urn:schemas-microsoft-com:vml" Requires="v">
                <p:oleObj spid="_x0000_s80385" name="Equation" r:id="rId6" imgW="4140000" imgH="241200" progId="Equation.DSMT4">
                  <p:embed/>
                </p:oleObj>
              </mc:Choice>
              <mc:Fallback>
                <p:oleObj name="Equation" r:id="rId6" imgW="4140000" imgH="241200" progId="Equation.DSMT4">
                  <p:embed/>
                  <p:pic>
                    <p:nvPicPr>
                      <p:cNvPr id="0" name="Object 14"/>
                      <p:cNvPicPr>
                        <a:picLocks noChangeAspect="1" noChangeArrowheads="1"/>
                      </p:cNvPicPr>
                      <p:nvPr/>
                    </p:nvPicPr>
                    <p:blipFill>
                      <a:blip r:embed="rId7"/>
                      <a:srcRect/>
                      <a:stretch>
                        <a:fillRect/>
                      </a:stretch>
                    </p:blipFill>
                    <p:spPr bwMode="auto">
                      <a:xfrm>
                        <a:off x="703263" y="4114800"/>
                        <a:ext cx="7661275"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6" name="Object 4"/>
          <p:cNvGraphicFramePr>
            <a:graphicFrameLocks noChangeAspect="1"/>
          </p:cNvGraphicFramePr>
          <p:nvPr/>
        </p:nvGraphicFramePr>
        <p:xfrm>
          <a:off x="2209800" y="5562600"/>
          <a:ext cx="4724400" cy="555625"/>
        </p:xfrm>
        <a:graphic>
          <a:graphicData uri="http://schemas.openxmlformats.org/presentationml/2006/ole">
            <mc:AlternateContent xmlns:mc="http://schemas.openxmlformats.org/markup-compatibility/2006">
              <mc:Choice xmlns:v="urn:schemas-microsoft-com:vml" Requires="v">
                <p:oleObj spid="_x0000_s80386" r:id="rId8" imgW="2082800" imgH="241300" progId="Equation.DSMT4">
                  <p:embed/>
                </p:oleObj>
              </mc:Choice>
              <mc:Fallback>
                <p:oleObj r:id="rId8" imgW="2082800" imgH="2413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5562600"/>
                        <a:ext cx="4724400"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标题 1"/>
          <p:cNvSpPr>
            <a:spLocks noGrp="1"/>
          </p:cNvSpPr>
          <p:nvPr>
            <p:ph type="title"/>
          </p:nvPr>
        </p:nvSpPr>
        <p:spPr/>
        <p:txBody>
          <a:bodyPr/>
          <a:lstStyle/>
          <a:p>
            <a:pPr eaLnBrk="1" hangingPunct="1"/>
            <a:endParaRPr lang="zh-CN" altLang="en-US" smtClean="0">
              <a:ea typeface="宋体" charset="-122"/>
            </a:endParaRPr>
          </a:p>
        </p:txBody>
      </p:sp>
      <p:sp>
        <p:nvSpPr>
          <p:cNvPr id="80902" name="内容占位符 2"/>
          <p:cNvSpPr>
            <a:spLocks noGrp="1"/>
          </p:cNvSpPr>
          <p:nvPr>
            <p:ph idx="1"/>
          </p:nvPr>
        </p:nvSpPr>
        <p:spPr>
          <a:xfrm>
            <a:off x="457200" y="1676400"/>
            <a:ext cx="8458200" cy="4648200"/>
          </a:xfrm>
        </p:spPr>
        <p:txBody>
          <a:bodyPr/>
          <a:lstStyle/>
          <a:p>
            <a:pPr eaLnBrk="1" hangingPunct="1">
              <a:buFont typeface="Wingdings" pitchFamily="2" charset="2"/>
              <a:buNone/>
            </a:pPr>
            <a:r>
              <a:rPr lang="zh-CN" altLang="en-US" dirty="0" smtClean="0">
                <a:ea typeface="宋体" charset="-122"/>
              </a:rPr>
              <a:t>根据</a:t>
            </a:r>
            <a:r>
              <a:rPr lang="en-US" altLang="zh-CN" dirty="0" smtClean="0">
                <a:ea typeface="宋体" charset="-122"/>
              </a:rPr>
              <a:t>Jensen</a:t>
            </a:r>
            <a:r>
              <a:rPr lang="zh-CN" altLang="en-US" dirty="0" smtClean="0">
                <a:ea typeface="宋体" charset="-122"/>
              </a:rPr>
              <a:t>不等式和                              可得：</a:t>
            </a: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endParaRPr lang="en-US" altLang="zh-CN" dirty="0" smtClean="0">
              <a:ea typeface="宋体" charset="-122"/>
            </a:endParaRPr>
          </a:p>
          <a:p>
            <a:pPr eaLnBrk="1" hangingPunct="1">
              <a:buFont typeface="Wingdings" pitchFamily="2" charset="2"/>
              <a:buNone/>
            </a:pPr>
            <a:r>
              <a:rPr lang="zh-CN" altLang="en-US" dirty="0" smtClean="0">
                <a:ea typeface="宋体" charset="-122"/>
              </a:rPr>
              <a:t>由以上两式可得：</a:t>
            </a:r>
          </a:p>
          <a:p>
            <a:pPr eaLnBrk="1" hangingPunct="1"/>
            <a:endParaRPr lang="zh-CN" altLang="en-US" dirty="0" smtClean="0">
              <a:ea typeface="宋体" charset="-122"/>
            </a:endParaRPr>
          </a:p>
        </p:txBody>
      </p:sp>
      <p:sp>
        <p:nvSpPr>
          <p:cNvPr id="80903" name="日期占位符 3"/>
          <p:cNvSpPr>
            <a:spLocks noGrp="1"/>
          </p:cNvSpPr>
          <p:nvPr>
            <p:ph type="dt" sz="quarter" idx="10"/>
          </p:nvPr>
        </p:nvSpPr>
        <p:spPr>
          <a:noFill/>
        </p:spPr>
        <p:txBody>
          <a:bodyPr/>
          <a:lstStyle/>
          <a:p>
            <a:fld id="{488EC6C6-17BA-40F8-AC82-6CADF29C0848}" type="datetime1">
              <a:rPr lang="zh-CN" altLang="en-US" smtClean="0">
                <a:ea typeface="宋体" charset="-122"/>
              </a:rPr>
              <a:pPr/>
              <a:t>2018/11/13</a:t>
            </a:fld>
            <a:endParaRPr lang="en-US" altLang="zh-CN" smtClean="0">
              <a:ea typeface="宋体" charset="-122"/>
            </a:endParaRPr>
          </a:p>
        </p:txBody>
      </p:sp>
      <p:sp>
        <p:nvSpPr>
          <p:cNvPr id="80904"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80905" name="灯片编号占位符 5"/>
          <p:cNvSpPr>
            <a:spLocks noGrp="1"/>
          </p:cNvSpPr>
          <p:nvPr>
            <p:ph type="sldNum" sz="quarter" idx="12"/>
          </p:nvPr>
        </p:nvSpPr>
        <p:spPr>
          <a:noFill/>
        </p:spPr>
        <p:txBody>
          <a:bodyPr/>
          <a:lstStyle/>
          <a:p>
            <a:fld id="{A7B5277A-C87E-4A1E-977D-5460C560EE7B}" type="slidenum">
              <a:rPr lang="en-US" altLang="zh-CN" smtClean="0">
                <a:ea typeface="宋体" charset="-122"/>
              </a:rPr>
              <a:pPr/>
              <a:t>62</a:t>
            </a:fld>
            <a:endParaRPr lang="en-US" altLang="zh-CN" smtClean="0">
              <a:ea typeface="宋体" charset="-122"/>
            </a:endParaRPr>
          </a:p>
        </p:txBody>
      </p:sp>
      <p:grpSp>
        <p:nvGrpSpPr>
          <p:cNvPr id="5" name="组合 4"/>
          <p:cNvGrpSpPr/>
          <p:nvPr/>
        </p:nvGrpSpPr>
        <p:grpSpPr>
          <a:xfrm>
            <a:off x="887413" y="2668588"/>
            <a:ext cx="7523162" cy="1751012"/>
            <a:chOff x="887413" y="2820988"/>
            <a:chExt cx="7523162" cy="1751012"/>
          </a:xfrm>
        </p:grpSpPr>
        <p:graphicFrame>
          <p:nvGraphicFramePr>
            <p:cNvPr id="80898" name="Object 6"/>
            <p:cNvGraphicFramePr>
              <a:graphicFrameLocks noChangeAspect="1"/>
            </p:cNvGraphicFramePr>
            <p:nvPr>
              <p:extLst>
                <p:ext uri="{D42A27DB-BD31-4B8C-83A1-F6EECF244321}">
                  <p14:modId xmlns:p14="http://schemas.microsoft.com/office/powerpoint/2010/main" val="451514778"/>
                </p:ext>
              </p:extLst>
            </p:nvPr>
          </p:nvGraphicFramePr>
          <p:xfrm>
            <a:off x="887413" y="2820988"/>
            <a:ext cx="7523162" cy="752475"/>
          </p:xfrm>
          <a:graphic>
            <a:graphicData uri="http://schemas.openxmlformats.org/presentationml/2006/ole">
              <mc:AlternateContent xmlns:mc="http://schemas.openxmlformats.org/markup-compatibility/2006">
                <mc:Choice xmlns:v="urn:schemas-microsoft-com:vml" Requires="v">
                  <p:oleObj spid="_x0000_s81742" name="Equation" r:id="rId3" imgW="3593880" imgH="355320" progId="Equation.DSMT4">
                    <p:embed/>
                  </p:oleObj>
                </mc:Choice>
                <mc:Fallback>
                  <p:oleObj name="Equation" r:id="rId3" imgW="3593880" imgH="355320" progId="Equation.DSMT4">
                    <p:embed/>
                    <p:pic>
                      <p:nvPicPr>
                        <p:cNvPr id="0" name="Object 6"/>
                        <p:cNvPicPr>
                          <a:picLocks noChangeAspect="1" noChangeArrowheads="1"/>
                        </p:cNvPicPr>
                        <p:nvPr/>
                      </p:nvPicPr>
                      <p:blipFill>
                        <a:blip r:embed="rId4"/>
                        <a:srcRect/>
                        <a:stretch>
                          <a:fillRect/>
                        </a:stretch>
                      </p:blipFill>
                      <p:spPr bwMode="auto">
                        <a:xfrm>
                          <a:off x="887413" y="2820988"/>
                          <a:ext cx="7523162"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899" name="Object 8"/>
            <p:cNvGraphicFramePr>
              <a:graphicFrameLocks noChangeAspect="1"/>
            </p:cNvGraphicFramePr>
            <p:nvPr>
              <p:extLst>
                <p:ext uri="{D42A27DB-BD31-4B8C-83A1-F6EECF244321}">
                  <p14:modId xmlns:p14="http://schemas.microsoft.com/office/powerpoint/2010/main" val="763811772"/>
                </p:ext>
              </p:extLst>
            </p:nvPr>
          </p:nvGraphicFramePr>
          <p:xfrm>
            <a:off x="2144713" y="3735388"/>
            <a:ext cx="6148387" cy="836612"/>
          </p:xfrm>
          <a:graphic>
            <a:graphicData uri="http://schemas.openxmlformats.org/presentationml/2006/ole">
              <mc:AlternateContent xmlns:mc="http://schemas.openxmlformats.org/markup-compatibility/2006">
                <mc:Choice xmlns:v="urn:schemas-microsoft-com:vml" Requires="v">
                  <p:oleObj spid="_x0000_s81743" name="Equation" r:id="rId5" imgW="2705040" imgH="368280" progId="Equation.DSMT4">
                    <p:embed/>
                  </p:oleObj>
                </mc:Choice>
                <mc:Fallback>
                  <p:oleObj name="Equation" r:id="rId5" imgW="2705040" imgH="368280" progId="Equation.DSMT4">
                    <p:embed/>
                    <p:pic>
                      <p:nvPicPr>
                        <p:cNvPr id="0" name="Object 8"/>
                        <p:cNvPicPr>
                          <a:picLocks noChangeAspect="1" noChangeArrowheads="1"/>
                        </p:cNvPicPr>
                        <p:nvPr/>
                      </p:nvPicPr>
                      <p:blipFill>
                        <a:blip r:embed="rId6"/>
                        <a:srcRect/>
                        <a:stretch>
                          <a:fillRect/>
                        </a:stretch>
                      </p:blipFill>
                      <p:spPr bwMode="auto">
                        <a:xfrm>
                          <a:off x="2144713" y="3735388"/>
                          <a:ext cx="6148387" cy="836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组合 3"/>
          <p:cNvGrpSpPr/>
          <p:nvPr/>
        </p:nvGrpSpPr>
        <p:grpSpPr>
          <a:xfrm>
            <a:off x="3810000" y="1752600"/>
            <a:ext cx="2881313" cy="666750"/>
            <a:chOff x="4572000" y="1905000"/>
            <a:chExt cx="2881313" cy="666750"/>
          </a:xfrm>
        </p:grpSpPr>
        <p:graphicFrame>
          <p:nvGraphicFramePr>
            <p:cNvPr id="2" name="Object 8"/>
            <p:cNvGraphicFramePr>
              <a:graphicFrameLocks noChangeAspect="1"/>
            </p:cNvGraphicFramePr>
            <p:nvPr>
              <p:extLst>
                <p:ext uri="{D42A27DB-BD31-4B8C-83A1-F6EECF244321}">
                  <p14:modId xmlns:p14="http://schemas.microsoft.com/office/powerpoint/2010/main" val="2632386992"/>
                </p:ext>
              </p:extLst>
            </p:nvPr>
          </p:nvGraphicFramePr>
          <p:xfrm>
            <a:off x="4953000" y="1905000"/>
            <a:ext cx="2500313" cy="666750"/>
          </p:xfrm>
          <a:graphic>
            <a:graphicData uri="http://schemas.openxmlformats.org/presentationml/2006/ole">
              <mc:AlternateContent xmlns:mc="http://schemas.openxmlformats.org/markup-compatibility/2006">
                <mc:Choice xmlns:v="urn:schemas-microsoft-com:vml" Requires="v">
                  <p:oleObj spid="_x0000_s81744" name="Equation" r:id="rId7" imgW="1346040" imgH="355320" progId="Equation.DSMT4">
                    <p:embed/>
                  </p:oleObj>
                </mc:Choice>
                <mc:Fallback>
                  <p:oleObj name="Equation" r:id="rId7" imgW="1346040" imgH="35532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1905000"/>
                          <a:ext cx="2500313"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6"/>
            <p:cNvGraphicFramePr>
              <a:graphicFrameLocks noChangeAspect="1"/>
            </p:cNvGraphicFramePr>
            <p:nvPr>
              <p:extLst>
                <p:ext uri="{D42A27DB-BD31-4B8C-83A1-F6EECF244321}">
                  <p14:modId xmlns:p14="http://schemas.microsoft.com/office/powerpoint/2010/main" val="4127140260"/>
                </p:ext>
              </p:extLst>
            </p:nvPr>
          </p:nvGraphicFramePr>
          <p:xfrm>
            <a:off x="4572000" y="1905000"/>
            <a:ext cx="381000" cy="363538"/>
          </p:xfrm>
          <a:graphic>
            <a:graphicData uri="http://schemas.openxmlformats.org/presentationml/2006/ole">
              <mc:AlternateContent xmlns:mc="http://schemas.openxmlformats.org/markup-compatibility/2006">
                <mc:Choice xmlns:v="urn:schemas-microsoft-com:vml" Requires="v">
                  <p:oleObj spid="_x0000_s81745" r:id="rId9" imgW="206973" imgH="219909" progId="Equation.DSMT4">
                    <p:embed/>
                  </p:oleObj>
                </mc:Choice>
                <mc:Fallback>
                  <p:oleObj r:id="rId9" imgW="206973" imgH="219909"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1905000"/>
                          <a:ext cx="381000"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mc:AlternateContent xmlns:mc="http://schemas.openxmlformats.org/markup-compatibility/2006" xmlns:a14="http://schemas.microsoft.com/office/drawing/2010/main">
        <mc:Choice Requires="a14">
          <p:sp>
            <p:nvSpPr>
              <p:cNvPr id="6" name="矩形 5"/>
              <p:cNvSpPr/>
              <p:nvPr/>
            </p:nvSpPr>
            <p:spPr>
              <a:xfrm>
                <a:off x="2819400" y="4971115"/>
                <a:ext cx="3505200" cy="1048685"/>
              </a:xfrm>
              <a:prstGeom prst="rect">
                <a:avLst/>
              </a:prstGeom>
            </p:spPr>
            <p:txBody>
              <a:bodyPr wrap="square">
                <a:spAutoFit/>
              </a:bodyPr>
              <a:lstStyle/>
              <a:p>
                <a:pPr marL="0" indent="0" algn="ctr" eaLnBrk="1" hangingPunct="1">
                  <a:buNone/>
                </a:pPr>
                <a14:m>
                  <m:oMathPara xmlns:m="http://schemas.openxmlformats.org/officeDocument/2006/math">
                    <m:oMathParaPr>
                      <m:jc m:val="centerGroup"/>
                    </m:oMathParaPr>
                    <m:oMath xmlns:m="http://schemas.openxmlformats.org/officeDocument/2006/math">
                      <m:acc>
                        <m:accPr>
                          <m:chr m:val="̅"/>
                          <m:ctrlPr>
                            <a:rPr lang="zh-CN" altLang="en-US" sz="2800" b="1" i="1" dirty="0">
                              <a:solidFill>
                                <a:srgbClr val="FF0000"/>
                              </a:solidFill>
                              <a:latin typeface="Cambria Math" panose="02040503050406030204" pitchFamily="18" charset="0"/>
                            </a:rPr>
                          </m:ctrlPr>
                        </m:accPr>
                        <m:e>
                          <m:sSub>
                            <m:sSubPr>
                              <m:ctrlPr>
                                <a:rPr lang="en-US" altLang="zh-CN" sz="2800" b="1" i="1" dirty="0">
                                  <a:solidFill>
                                    <a:srgbClr val="FF0000"/>
                                  </a:solidFill>
                                  <a:latin typeface="Cambria Math" panose="02040503050406030204" pitchFamily="18" charset="0"/>
                                </a:rPr>
                              </m:ctrlPr>
                            </m:sSubPr>
                            <m:e>
                              <m:r>
                                <a:rPr lang="en-US" altLang="zh-CN" sz="2800" b="1" i="1" dirty="0">
                                  <a:solidFill>
                                    <a:srgbClr val="FF0000"/>
                                  </a:solidFill>
                                  <a:latin typeface="Cambria Math"/>
                                </a:rPr>
                                <m:t>𝑺</m:t>
                              </m:r>
                            </m:e>
                            <m:sub>
                              <m:r>
                                <a:rPr lang="en-US" altLang="zh-CN" sz="2800" b="1" i="1" dirty="0">
                                  <a:solidFill>
                                    <a:srgbClr val="FF0000"/>
                                  </a:solidFill>
                                  <a:latin typeface="Cambria Math"/>
                                </a:rPr>
                                <m:t>𝒏</m:t>
                              </m:r>
                            </m:sub>
                          </m:sSub>
                        </m:e>
                      </m:acc>
                      <m:r>
                        <a:rPr lang="en-US" altLang="zh-CN" sz="2800" b="1" i="1" dirty="0">
                          <a:solidFill>
                            <a:srgbClr val="FF0000"/>
                          </a:solidFill>
                          <a:latin typeface="Cambria Math"/>
                          <a:ea typeface="Cambria Math"/>
                        </a:rPr>
                        <m:t>≥</m:t>
                      </m:r>
                      <m:f>
                        <m:fPr>
                          <m:ctrlPr>
                            <a:rPr lang="en-US" altLang="zh-CN" sz="2800" b="1" i="1" dirty="0">
                              <a:solidFill>
                                <a:srgbClr val="FF0000"/>
                              </a:solidFill>
                              <a:latin typeface="Cambria Math" panose="02040503050406030204" pitchFamily="18" charset="0"/>
                              <a:ea typeface="Cambria Math"/>
                            </a:rPr>
                          </m:ctrlPr>
                        </m:fPr>
                        <m:num>
                          <m:sSup>
                            <m:sSupPr>
                              <m:ctrlPr>
                                <a:rPr lang="en-US" altLang="zh-CN" sz="2800" b="1" i="1" dirty="0">
                                  <a:solidFill>
                                    <a:srgbClr val="FF0000"/>
                                  </a:solidFill>
                                  <a:latin typeface="Cambria Math" panose="02040503050406030204" pitchFamily="18" charset="0"/>
                                  <a:ea typeface="Cambria Math"/>
                                </a:rPr>
                              </m:ctrlPr>
                            </m:sSupPr>
                            <m:e>
                              <m:r>
                                <a:rPr lang="en-US" altLang="zh-CN" sz="2800" b="1" i="1" dirty="0">
                                  <a:solidFill>
                                    <a:srgbClr val="FF0000"/>
                                  </a:solidFill>
                                  <a:latin typeface="Cambria Math"/>
                                  <a:ea typeface="Cambria Math"/>
                                </a:rPr>
                                <m:t>𝟐</m:t>
                              </m:r>
                            </m:e>
                            <m:sup>
                              <m:r>
                                <a:rPr lang="en-US" altLang="zh-CN" sz="2800" b="1" i="1" dirty="0">
                                  <a:solidFill>
                                    <a:srgbClr val="FF0000"/>
                                  </a:solidFill>
                                  <a:latin typeface="Cambria Math"/>
                                  <a:ea typeface="Cambria Math"/>
                                </a:rPr>
                                <m:t>𝑯</m:t>
                              </m:r>
                              <m:r>
                                <a:rPr lang="en-US" altLang="zh-CN" sz="2800" b="1" i="1" dirty="0">
                                  <a:solidFill>
                                    <a:srgbClr val="FF0000"/>
                                  </a:solidFill>
                                  <a:latin typeface="Cambria Math"/>
                                  <a:ea typeface="Cambria Math"/>
                                </a:rPr>
                                <m:t>(</m:t>
                              </m:r>
                              <m:r>
                                <a:rPr lang="en-US" altLang="zh-CN" sz="2800" b="1" i="1" dirty="0">
                                  <a:solidFill>
                                    <a:srgbClr val="FF0000"/>
                                  </a:solidFill>
                                  <a:latin typeface="Cambria Math"/>
                                  <a:ea typeface="Cambria Math"/>
                                </a:rPr>
                                <m:t>𝒌</m:t>
                              </m:r>
                              <m:r>
                                <a:rPr lang="en-US" altLang="zh-CN" sz="2800" b="1" i="1" dirty="0">
                                  <a:solidFill>
                                    <a:srgbClr val="FF0000"/>
                                  </a:solidFill>
                                  <a:latin typeface="Cambria Math"/>
                                  <a:ea typeface="Cambria Math"/>
                                </a:rPr>
                                <m:t>)</m:t>
                              </m:r>
                            </m:sup>
                          </m:sSup>
                        </m:num>
                        <m:den>
                          <m:sSup>
                            <m:sSupPr>
                              <m:ctrlPr>
                                <a:rPr lang="en-US" altLang="zh-CN" sz="2800" b="1" i="1" dirty="0">
                                  <a:solidFill>
                                    <a:srgbClr val="FF0000"/>
                                  </a:solidFill>
                                  <a:latin typeface="Cambria Math" panose="02040503050406030204" pitchFamily="18" charset="0"/>
                                  <a:ea typeface="Cambria Math"/>
                                </a:rPr>
                              </m:ctrlPr>
                            </m:sSupPr>
                            <m:e>
                              <m:r>
                                <a:rPr lang="en-US" altLang="zh-CN" sz="2800" b="1" i="1" dirty="0">
                                  <a:solidFill>
                                    <a:srgbClr val="FF0000"/>
                                  </a:solidFill>
                                  <a:latin typeface="Cambria Math"/>
                                  <a:ea typeface="Cambria Math"/>
                                </a:rPr>
                                <m:t>|</m:t>
                              </m:r>
                              <m:r>
                                <a:rPr lang="en-US" altLang="zh-CN" sz="2800" b="1" i="1" dirty="0">
                                  <a:solidFill>
                                    <a:srgbClr val="FF0000"/>
                                  </a:solidFill>
                                  <a:latin typeface="Cambria Math"/>
                                  <a:ea typeface="Cambria Math"/>
                                </a:rPr>
                                <m:t>𝑷</m:t>
                              </m:r>
                              <m:r>
                                <a:rPr lang="en-US" altLang="zh-CN" sz="2800" b="1" i="1" dirty="0">
                                  <a:solidFill>
                                    <a:srgbClr val="FF0000"/>
                                  </a:solidFill>
                                  <a:latin typeface="Cambria Math"/>
                                  <a:ea typeface="Cambria Math"/>
                                </a:rPr>
                                <m:t>|</m:t>
                              </m:r>
                            </m:e>
                            <m:sup>
                              <m:r>
                                <a:rPr lang="en-US" altLang="zh-CN" sz="2800" b="1" i="1" dirty="0">
                                  <a:solidFill>
                                    <a:srgbClr val="FF0000"/>
                                  </a:solidFill>
                                  <a:latin typeface="Cambria Math"/>
                                  <a:ea typeface="Cambria Math"/>
                                </a:rPr>
                                <m:t>𝒏</m:t>
                              </m:r>
                              <m:sSub>
                                <m:sSubPr>
                                  <m:ctrlPr>
                                    <a:rPr lang="en-US" altLang="zh-CN" sz="2800" b="1" i="1" dirty="0">
                                      <a:solidFill>
                                        <a:srgbClr val="FF0000"/>
                                      </a:solidFill>
                                      <a:latin typeface="Cambria Math" panose="02040503050406030204" pitchFamily="18" charset="0"/>
                                      <a:ea typeface="Cambria Math"/>
                                    </a:rPr>
                                  </m:ctrlPr>
                                </m:sSubPr>
                                <m:e>
                                  <m:r>
                                    <a:rPr lang="en-US" altLang="zh-CN" sz="2800" b="1" i="1" dirty="0">
                                      <a:solidFill>
                                        <a:srgbClr val="FF0000"/>
                                      </a:solidFill>
                                      <a:latin typeface="Cambria Math"/>
                                      <a:ea typeface="Cambria Math"/>
                                    </a:rPr>
                                    <m:t>𝑹</m:t>
                                  </m:r>
                                </m:e>
                                <m:sub>
                                  <m:r>
                                    <a:rPr lang="en-US" altLang="zh-CN" sz="2800" b="1" i="1" dirty="0">
                                      <a:solidFill>
                                        <a:srgbClr val="FF0000"/>
                                      </a:solidFill>
                                      <a:latin typeface="Cambria Math"/>
                                      <a:ea typeface="Cambria Math"/>
                                    </a:rPr>
                                    <m:t>𝑳</m:t>
                                  </m:r>
                                </m:sub>
                              </m:sSub>
                            </m:sup>
                          </m:sSup>
                        </m:den>
                      </m:f>
                      <m:r>
                        <a:rPr lang="en-US" altLang="zh-CN" sz="2800" b="1" i="1" dirty="0">
                          <a:solidFill>
                            <a:srgbClr val="FF0000"/>
                          </a:solidFill>
                          <a:latin typeface="Cambria Math"/>
                          <a:ea typeface="Cambria Math"/>
                        </a:rPr>
                        <m:t>−</m:t>
                      </m:r>
                      <m:r>
                        <a:rPr lang="en-US" altLang="zh-CN" sz="2800" b="1" i="1" dirty="0">
                          <a:solidFill>
                            <a:srgbClr val="FF0000"/>
                          </a:solidFill>
                          <a:latin typeface="Cambria Math"/>
                          <a:ea typeface="Cambria Math"/>
                        </a:rPr>
                        <m:t>𝟏</m:t>
                      </m:r>
                    </m:oMath>
                  </m:oMathPara>
                </a14:m>
                <a:endParaRPr lang="en-US" altLang="zh-CN" sz="2800" b="1" dirty="0">
                  <a:solidFill>
                    <a:srgbClr val="FF000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819400" y="4971115"/>
                <a:ext cx="3505200" cy="1048685"/>
              </a:xfrm>
              <a:prstGeom prst="rect">
                <a:avLst/>
              </a:prstGeom>
              <a:blipFill rotWithShape="1">
                <a:blip r:embed="rId11"/>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92166" name="内容占位符 2"/>
              <p:cNvSpPr>
                <a:spLocks noGrp="1"/>
              </p:cNvSpPr>
              <p:nvPr>
                <p:ph idx="1"/>
              </p:nvPr>
            </p:nvSpPr>
            <p:spPr>
              <a:xfrm>
                <a:off x="457200" y="1600200"/>
                <a:ext cx="8229600" cy="4724400"/>
              </a:xfrm>
            </p:spPr>
            <p:txBody>
              <a:bodyPr/>
              <a:lstStyle/>
              <a:p>
                <a:pPr eaLnBrk="1" hangingPunct="1"/>
                <a:r>
                  <a:rPr lang="zh-CN" altLang="en-US" b="1" dirty="0" smtClean="0">
                    <a:solidFill>
                      <a:srgbClr val="FF00FF"/>
                    </a:solidFill>
                    <a:ea typeface="宋体" charset="-122"/>
                  </a:rPr>
                  <a:t>唯一解距离</a:t>
                </a:r>
                <a:r>
                  <a:rPr lang="zh-CN" altLang="en-US" dirty="0" smtClean="0">
                    <a:ea typeface="宋体" charset="-122"/>
                  </a:rPr>
                  <a:t>：使得伪密钥的期望数目</a:t>
                </a:r>
                <a14:m>
                  <m:oMath xmlns:m="http://schemas.openxmlformats.org/officeDocument/2006/math">
                    <m:acc>
                      <m:accPr>
                        <m:chr m:val="̅"/>
                        <m:ctrlPr>
                          <a:rPr lang="zh-CN" altLang="en-US" b="1" i="1" dirty="0">
                            <a:solidFill>
                              <a:srgbClr val="FF0000"/>
                            </a:solidFill>
                            <a:latin typeface="Cambria Math" panose="02040503050406030204" pitchFamily="18" charset="0"/>
                          </a:rPr>
                        </m:ctrlPr>
                      </m:accPr>
                      <m:e>
                        <m:sSub>
                          <m:sSubPr>
                            <m:ctrlPr>
                              <a:rPr lang="en-US" altLang="zh-CN" b="1" i="1" dirty="0">
                                <a:solidFill>
                                  <a:srgbClr val="FF0000"/>
                                </a:solidFill>
                                <a:latin typeface="Cambria Math" panose="02040503050406030204" pitchFamily="18" charset="0"/>
                              </a:rPr>
                            </m:ctrlPr>
                          </m:sSubPr>
                          <m:e>
                            <m:r>
                              <a:rPr lang="en-US" altLang="zh-CN" b="1" i="1" dirty="0">
                                <a:solidFill>
                                  <a:srgbClr val="FF0000"/>
                                </a:solidFill>
                                <a:latin typeface="Cambria Math"/>
                              </a:rPr>
                              <m:t>𝑺</m:t>
                            </m:r>
                          </m:e>
                          <m:sub>
                            <m:r>
                              <a:rPr lang="en-US" altLang="zh-CN" b="1" i="1" dirty="0">
                                <a:solidFill>
                                  <a:srgbClr val="FF0000"/>
                                </a:solidFill>
                                <a:latin typeface="Cambria Math"/>
                              </a:rPr>
                              <m:t>𝒏</m:t>
                            </m:r>
                          </m:sub>
                        </m:sSub>
                      </m:e>
                    </m:acc>
                  </m:oMath>
                </a14:m>
                <a:r>
                  <a:rPr lang="zh-CN" altLang="en-US" dirty="0" smtClean="0">
                    <a:ea typeface="宋体" charset="-122"/>
                  </a:rPr>
                  <a:t>等于零的密文长度</a:t>
                </a:r>
                <a14:m>
                  <m:oMath xmlns:m="http://schemas.openxmlformats.org/officeDocument/2006/math">
                    <m:r>
                      <a:rPr lang="en-US" altLang="zh-CN" i="1" dirty="0" smtClean="0">
                        <a:latin typeface="Cambria Math"/>
                        <a:ea typeface="宋体" charset="-122"/>
                      </a:rPr>
                      <m:t>𝑛</m:t>
                    </m:r>
                  </m:oMath>
                </a14:m>
                <a:r>
                  <a:rPr lang="zh-CN" altLang="en-US" dirty="0" smtClean="0">
                    <a:ea typeface="宋体" charset="-122"/>
                  </a:rPr>
                  <a:t>，记为</a:t>
                </a:r>
                <a14:m>
                  <m:oMath xmlns:m="http://schemas.openxmlformats.org/officeDocument/2006/math">
                    <m:r>
                      <a:rPr lang="en-US" altLang="zh-CN" i="1" dirty="0" smtClean="0">
                        <a:latin typeface="Cambria Math"/>
                        <a:ea typeface="宋体" charset="-122"/>
                      </a:rPr>
                      <m:t>𝑛</m:t>
                    </m:r>
                    <m:r>
                      <a:rPr lang="en-US" altLang="zh-CN" i="1" baseline="-25000" dirty="0" smtClean="0">
                        <a:latin typeface="Cambria Math"/>
                        <a:ea typeface="宋体" charset="-122"/>
                      </a:rPr>
                      <m:t>0</m:t>
                    </m:r>
                  </m:oMath>
                </a14:m>
                <a:endParaRPr lang="en-US" altLang="zh-CN" dirty="0" smtClean="0">
                  <a:ea typeface="宋体" charset="-122"/>
                </a:endParaRPr>
              </a:p>
              <a:p>
                <a:pPr lvl="1" eaLnBrk="1" hangingPunct="1"/>
                <a:r>
                  <a:rPr lang="zh-CN" altLang="en-US" dirty="0" smtClean="0">
                    <a:ea typeface="宋体" charset="-122"/>
                  </a:rPr>
                  <a:t>是密码分析者在有足够计算时间的情况下，能够唯一确定正确密钥所需的密文的</a:t>
                </a:r>
                <a:r>
                  <a:rPr lang="zh-CN" altLang="en-US" b="1" dirty="0" smtClean="0">
                    <a:solidFill>
                      <a:srgbClr val="692AA2"/>
                    </a:solidFill>
                    <a:ea typeface="宋体" charset="-122"/>
                  </a:rPr>
                  <a:t>平均长度</a:t>
                </a:r>
              </a:p>
              <a:p>
                <a:pPr eaLnBrk="1" hangingPunct="1"/>
                <a:r>
                  <a:rPr lang="zh-CN" altLang="en-US" dirty="0" smtClean="0">
                    <a:ea typeface="宋体" charset="-122"/>
                  </a:rPr>
                  <a:t> 令</a:t>
                </a:r>
                <a14:m>
                  <m:oMath xmlns:m="http://schemas.openxmlformats.org/officeDocument/2006/math">
                    <m:acc>
                      <m:accPr>
                        <m:chr m:val="̅"/>
                        <m:ctrlPr>
                          <a:rPr lang="zh-CN" altLang="en-US" b="1" i="1" dirty="0">
                            <a:solidFill>
                              <a:srgbClr val="FF0000"/>
                            </a:solidFill>
                            <a:latin typeface="Cambria Math" panose="02040503050406030204" pitchFamily="18" charset="0"/>
                          </a:rPr>
                        </m:ctrlPr>
                      </m:accPr>
                      <m:e>
                        <m:sSub>
                          <m:sSubPr>
                            <m:ctrlPr>
                              <a:rPr lang="en-US" altLang="zh-CN" b="1" i="1" dirty="0">
                                <a:solidFill>
                                  <a:srgbClr val="FF0000"/>
                                </a:solidFill>
                                <a:latin typeface="Cambria Math" panose="02040503050406030204" pitchFamily="18" charset="0"/>
                              </a:rPr>
                            </m:ctrlPr>
                          </m:sSubPr>
                          <m:e>
                            <m:r>
                              <a:rPr lang="en-US" altLang="zh-CN" b="1" i="1" dirty="0">
                                <a:solidFill>
                                  <a:srgbClr val="FF0000"/>
                                </a:solidFill>
                                <a:latin typeface="Cambria Math"/>
                              </a:rPr>
                              <m:t>𝑺</m:t>
                            </m:r>
                          </m:e>
                          <m:sub>
                            <m:r>
                              <a:rPr lang="en-US" altLang="zh-CN" b="1" i="1" dirty="0">
                                <a:solidFill>
                                  <a:srgbClr val="FF0000"/>
                                </a:solidFill>
                                <a:latin typeface="Cambria Math"/>
                              </a:rPr>
                              <m:t>𝒏</m:t>
                            </m:r>
                          </m:sub>
                        </m:sSub>
                      </m:e>
                    </m:acc>
                    <m:r>
                      <a:rPr lang="zh-CN" altLang="en-US" i="1" dirty="0" smtClean="0">
                        <a:latin typeface="Cambria Math"/>
                        <a:ea typeface="宋体" charset="-122"/>
                      </a:rPr>
                      <m:t>＝</m:t>
                    </m:r>
                    <m:r>
                      <a:rPr lang="en-US" altLang="zh-CN" i="1" dirty="0" smtClean="0">
                        <a:latin typeface="Cambria Math"/>
                        <a:ea typeface="宋体" charset="-122"/>
                      </a:rPr>
                      <m:t>0</m:t>
                    </m:r>
                  </m:oMath>
                </a14:m>
                <a:r>
                  <a:rPr lang="zh-CN" altLang="en-US" dirty="0" smtClean="0">
                    <a:ea typeface="宋体" charset="-122"/>
                  </a:rPr>
                  <a:t>，由</a:t>
                </a:r>
                <a:endParaRPr lang="en-US" altLang="zh-CN" dirty="0" smtClean="0">
                  <a:ea typeface="宋体" charset="-122"/>
                </a:endParaRPr>
              </a:p>
              <a:p>
                <a:pPr marL="0" indent="0" eaLnBrk="1" hangingPunct="1">
                  <a:buNone/>
                </a:pPr>
                <a14:m>
                  <m:oMathPara xmlns:m="http://schemas.openxmlformats.org/officeDocument/2006/math">
                    <m:oMathParaPr>
                      <m:jc m:val="centerGroup"/>
                    </m:oMathParaPr>
                    <m:oMath xmlns:m="http://schemas.openxmlformats.org/officeDocument/2006/math">
                      <m:acc>
                        <m:accPr>
                          <m:chr m:val="̅"/>
                          <m:ctrlPr>
                            <a:rPr lang="zh-CN" altLang="en-US" b="1" i="1" dirty="0">
                              <a:solidFill>
                                <a:srgbClr val="FF0000"/>
                              </a:solidFill>
                              <a:latin typeface="Cambria Math" panose="02040503050406030204" pitchFamily="18" charset="0"/>
                            </a:rPr>
                          </m:ctrlPr>
                        </m:accPr>
                        <m:e>
                          <m:sSub>
                            <m:sSubPr>
                              <m:ctrlPr>
                                <a:rPr lang="en-US" altLang="zh-CN" b="1" i="1" dirty="0">
                                  <a:solidFill>
                                    <a:srgbClr val="FF0000"/>
                                  </a:solidFill>
                                  <a:latin typeface="Cambria Math" panose="02040503050406030204" pitchFamily="18" charset="0"/>
                                </a:rPr>
                              </m:ctrlPr>
                            </m:sSubPr>
                            <m:e>
                              <m:r>
                                <a:rPr lang="en-US" altLang="zh-CN" b="1" i="1" dirty="0">
                                  <a:solidFill>
                                    <a:srgbClr val="FF0000"/>
                                  </a:solidFill>
                                  <a:latin typeface="Cambria Math"/>
                                </a:rPr>
                                <m:t>𝑺</m:t>
                              </m:r>
                            </m:e>
                            <m:sub>
                              <m:r>
                                <a:rPr lang="en-US" altLang="zh-CN" b="1" i="1" dirty="0">
                                  <a:solidFill>
                                    <a:srgbClr val="FF0000"/>
                                  </a:solidFill>
                                  <a:latin typeface="Cambria Math"/>
                                </a:rPr>
                                <m:t>𝒏</m:t>
                              </m:r>
                            </m:sub>
                          </m:sSub>
                        </m:e>
                      </m:acc>
                      <m:r>
                        <a:rPr lang="en-US" altLang="zh-CN" b="1" i="1" dirty="0">
                          <a:solidFill>
                            <a:srgbClr val="FF0000"/>
                          </a:solidFill>
                          <a:latin typeface="Cambria Math"/>
                          <a:ea typeface="Cambria Math"/>
                        </a:rPr>
                        <m:t>≥</m:t>
                      </m:r>
                      <m:f>
                        <m:fPr>
                          <m:ctrlPr>
                            <a:rPr lang="en-US" altLang="zh-CN" b="1" i="1" dirty="0">
                              <a:solidFill>
                                <a:srgbClr val="FF0000"/>
                              </a:solidFill>
                              <a:latin typeface="Cambria Math" panose="02040503050406030204" pitchFamily="18" charset="0"/>
                              <a:ea typeface="Cambria Math"/>
                            </a:rPr>
                          </m:ctrlPr>
                        </m:fPr>
                        <m:num>
                          <m:sSup>
                            <m:sSupPr>
                              <m:ctrlPr>
                                <a:rPr lang="en-US" altLang="zh-CN" b="1" i="1" dirty="0">
                                  <a:solidFill>
                                    <a:srgbClr val="FF0000"/>
                                  </a:solidFill>
                                  <a:latin typeface="Cambria Math" panose="02040503050406030204" pitchFamily="18" charset="0"/>
                                  <a:ea typeface="Cambria Math"/>
                                </a:rPr>
                              </m:ctrlPr>
                            </m:sSupPr>
                            <m:e>
                              <m:r>
                                <a:rPr lang="en-US" altLang="zh-CN" b="1" i="1" dirty="0">
                                  <a:solidFill>
                                    <a:srgbClr val="FF0000"/>
                                  </a:solidFill>
                                  <a:latin typeface="Cambria Math"/>
                                  <a:ea typeface="Cambria Math"/>
                                </a:rPr>
                                <m:t>𝟐</m:t>
                              </m:r>
                            </m:e>
                            <m:sup>
                              <m:r>
                                <a:rPr lang="en-US" altLang="zh-CN" b="1" i="1" dirty="0">
                                  <a:solidFill>
                                    <a:srgbClr val="FF0000"/>
                                  </a:solidFill>
                                  <a:latin typeface="Cambria Math"/>
                                  <a:ea typeface="Cambria Math"/>
                                </a:rPr>
                                <m:t>𝑯</m:t>
                              </m:r>
                              <m:d>
                                <m:dPr>
                                  <m:ctrlPr>
                                    <a:rPr lang="en-US" altLang="zh-CN" b="1" i="1" dirty="0">
                                      <a:solidFill>
                                        <a:srgbClr val="FF0000"/>
                                      </a:solidFill>
                                      <a:latin typeface="Cambria Math" panose="02040503050406030204" pitchFamily="18" charset="0"/>
                                      <a:ea typeface="Cambria Math"/>
                                    </a:rPr>
                                  </m:ctrlPr>
                                </m:dPr>
                                <m:e>
                                  <m:r>
                                    <a:rPr lang="en-US" altLang="zh-CN" b="1" i="1" dirty="0">
                                      <a:solidFill>
                                        <a:srgbClr val="FF0000"/>
                                      </a:solidFill>
                                      <a:latin typeface="Cambria Math"/>
                                      <a:ea typeface="Cambria Math"/>
                                    </a:rPr>
                                    <m:t>𝒌</m:t>
                                  </m:r>
                                </m:e>
                              </m:d>
                            </m:sup>
                          </m:sSup>
                        </m:num>
                        <m:den>
                          <m:sSup>
                            <m:sSupPr>
                              <m:ctrlPr>
                                <a:rPr lang="en-US" altLang="zh-CN" b="1" i="1" dirty="0">
                                  <a:solidFill>
                                    <a:srgbClr val="FF0000"/>
                                  </a:solidFill>
                                  <a:latin typeface="Cambria Math" panose="02040503050406030204" pitchFamily="18" charset="0"/>
                                  <a:ea typeface="Cambria Math"/>
                                </a:rPr>
                              </m:ctrlPr>
                            </m:sSupPr>
                            <m:e>
                              <m:d>
                                <m:dPr>
                                  <m:begChr m:val="|"/>
                                  <m:endChr m:val="|"/>
                                  <m:ctrlPr>
                                    <a:rPr lang="en-US" altLang="zh-CN" b="1" i="1" dirty="0">
                                      <a:solidFill>
                                        <a:srgbClr val="FF0000"/>
                                      </a:solidFill>
                                      <a:latin typeface="Cambria Math" panose="02040503050406030204" pitchFamily="18" charset="0"/>
                                      <a:ea typeface="Cambria Math"/>
                                    </a:rPr>
                                  </m:ctrlPr>
                                </m:dPr>
                                <m:e>
                                  <m:r>
                                    <a:rPr lang="en-US" altLang="zh-CN" b="1" i="1" dirty="0">
                                      <a:solidFill>
                                        <a:srgbClr val="FF0000"/>
                                      </a:solidFill>
                                      <a:latin typeface="Cambria Math"/>
                                      <a:ea typeface="Cambria Math"/>
                                    </a:rPr>
                                    <m:t>𝑷</m:t>
                                  </m:r>
                                </m:e>
                              </m:d>
                            </m:e>
                            <m:sup>
                              <m:r>
                                <a:rPr lang="en-US" altLang="zh-CN" b="1" i="1" dirty="0">
                                  <a:solidFill>
                                    <a:srgbClr val="FF0000"/>
                                  </a:solidFill>
                                  <a:latin typeface="Cambria Math"/>
                                  <a:ea typeface="Cambria Math"/>
                                </a:rPr>
                                <m:t>𝒏</m:t>
                              </m:r>
                              <m:sSub>
                                <m:sSubPr>
                                  <m:ctrlPr>
                                    <a:rPr lang="en-US" altLang="zh-CN" b="1" i="1" dirty="0">
                                      <a:solidFill>
                                        <a:srgbClr val="FF0000"/>
                                      </a:solidFill>
                                      <a:latin typeface="Cambria Math" panose="02040503050406030204" pitchFamily="18" charset="0"/>
                                      <a:ea typeface="Cambria Math"/>
                                    </a:rPr>
                                  </m:ctrlPr>
                                </m:sSubPr>
                                <m:e>
                                  <m:r>
                                    <a:rPr lang="en-US" altLang="zh-CN" b="1" i="1" dirty="0">
                                      <a:solidFill>
                                        <a:srgbClr val="FF0000"/>
                                      </a:solidFill>
                                      <a:latin typeface="Cambria Math"/>
                                      <a:ea typeface="Cambria Math"/>
                                    </a:rPr>
                                    <m:t>𝑹</m:t>
                                  </m:r>
                                </m:e>
                                <m:sub>
                                  <m:r>
                                    <a:rPr lang="en-US" altLang="zh-CN" b="1" i="1" dirty="0">
                                      <a:solidFill>
                                        <a:srgbClr val="FF0000"/>
                                      </a:solidFill>
                                      <a:latin typeface="Cambria Math"/>
                                      <a:ea typeface="Cambria Math"/>
                                    </a:rPr>
                                    <m:t>𝑳</m:t>
                                  </m:r>
                                </m:sub>
                              </m:sSub>
                            </m:sup>
                          </m:sSup>
                        </m:den>
                      </m:f>
                      <m:r>
                        <a:rPr lang="en-US" altLang="zh-CN" b="1" i="1" dirty="0">
                          <a:solidFill>
                            <a:srgbClr val="FF0000"/>
                          </a:solidFill>
                          <a:latin typeface="Cambria Math"/>
                          <a:ea typeface="Cambria Math"/>
                        </a:rPr>
                        <m:t>−</m:t>
                      </m:r>
                      <m:r>
                        <a:rPr lang="en-US" altLang="zh-CN" b="1" i="1" dirty="0">
                          <a:solidFill>
                            <a:srgbClr val="FF0000"/>
                          </a:solidFill>
                          <a:latin typeface="Cambria Math"/>
                          <a:ea typeface="Cambria Math"/>
                        </a:rPr>
                        <m:t>𝟏</m:t>
                      </m:r>
                      <m:r>
                        <a:rPr lang="en-US" altLang="zh-CN" b="1" i="1" dirty="0" smtClean="0">
                          <a:solidFill>
                            <a:srgbClr val="FF0000"/>
                          </a:solidFill>
                          <a:latin typeface="Cambria Math"/>
                          <a:ea typeface="Cambria Math"/>
                        </a:rPr>
                        <m:t>=</m:t>
                      </m:r>
                      <m:r>
                        <a:rPr lang="en-US" altLang="zh-CN" b="1" i="1" dirty="0" smtClean="0">
                          <a:solidFill>
                            <a:srgbClr val="FF0000"/>
                          </a:solidFill>
                          <a:latin typeface="Cambria Math"/>
                          <a:ea typeface="Cambria Math"/>
                        </a:rPr>
                        <m:t>𝟎</m:t>
                      </m:r>
                    </m:oMath>
                  </m:oMathPara>
                </a14:m>
                <a:endParaRPr lang="zh-CN" altLang="en-US" dirty="0" smtClean="0">
                  <a:ea typeface="宋体" charset="-122"/>
                </a:endParaRPr>
              </a:p>
              <a:p>
                <a:pPr eaLnBrk="1" hangingPunct="1">
                  <a:buFontTx/>
                  <a:buNone/>
                </a:pPr>
                <a:r>
                  <a:rPr lang="zh-CN" altLang="en-US" dirty="0" smtClean="0">
                    <a:ea typeface="宋体" charset="-122"/>
                  </a:rPr>
                  <a:t>        可得唯一解的一个近似值，即 </a:t>
                </a:r>
              </a:p>
              <a:p>
                <a:pPr eaLnBrk="1" hangingPunct="1"/>
                <a:endParaRPr lang="zh-CN" altLang="en-US" dirty="0" smtClean="0">
                  <a:ea typeface="宋体" charset="-122"/>
                </a:endParaRPr>
              </a:p>
              <a:p>
                <a:pPr eaLnBrk="1" hangingPunct="1">
                  <a:buFontTx/>
                  <a:buNone/>
                </a:pPr>
                <a:r>
                  <a:rPr lang="zh-CN" altLang="en-US" sz="2400" dirty="0" smtClean="0">
                    <a:ea typeface="宋体" charset="-122"/>
                  </a:rPr>
                  <a:t>    </a:t>
                </a:r>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92166"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3"/>
                <a:stretch>
                  <a:fillRect l="-1259" t="-1548"/>
                </a:stretch>
              </a:blipFill>
            </p:spPr>
            <p:txBody>
              <a:bodyPr/>
              <a:lstStyle/>
              <a:p>
                <a:r>
                  <a:rPr lang="zh-CN" altLang="en-US">
                    <a:noFill/>
                  </a:rPr>
                  <a:t> </a:t>
                </a:r>
              </a:p>
            </p:txBody>
          </p:sp>
        </mc:Fallback>
      </mc:AlternateContent>
      <p:sp>
        <p:nvSpPr>
          <p:cNvPr id="92167" name="日期占位符 3"/>
          <p:cNvSpPr>
            <a:spLocks noGrp="1"/>
          </p:cNvSpPr>
          <p:nvPr>
            <p:ph type="dt" sz="quarter" idx="10"/>
          </p:nvPr>
        </p:nvSpPr>
        <p:spPr>
          <a:noFill/>
        </p:spPr>
        <p:txBody>
          <a:bodyPr/>
          <a:lstStyle/>
          <a:p>
            <a:fld id="{BD00B722-E5A3-4429-8FED-91D09C6F0C7C}" type="datetime1">
              <a:rPr lang="zh-CN" altLang="en-US" smtClean="0">
                <a:ea typeface="宋体" charset="-122"/>
              </a:rPr>
              <a:pPr/>
              <a:t>2018/11/13</a:t>
            </a:fld>
            <a:endParaRPr lang="en-US" altLang="zh-CN" smtClean="0">
              <a:ea typeface="宋体" charset="-122"/>
            </a:endParaRPr>
          </a:p>
        </p:txBody>
      </p:sp>
      <p:sp>
        <p:nvSpPr>
          <p:cNvPr id="9216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92169" name="灯片编号占位符 5"/>
          <p:cNvSpPr>
            <a:spLocks noGrp="1"/>
          </p:cNvSpPr>
          <p:nvPr>
            <p:ph type="sldNum" sz="quarter" idx="12"/>
          </p:nvPr>
        </p:nvSpPr>
        <p:spPr>
          <a:noFill/>
        </p:spPr>
        <p:txBody>
          <a:bodyPr/>
          <a:lstStyle/>
          <a:p>
            <a:fld id="{40B65FFF-72C1-4987-BFAC-D6E659D603AF}" type="slidenum">
              <a:rPr lang="en-US" altLang="zh-CN" smtClean="0">
                <a:ea typeface="宋体" charset="-122"/>
              </a:rPr>
              <a:pPr/>
              <a:t>63</a:t>
            </a:fld>
            <a:endParaRPr lang="en-US" altLang="zh-CN" smtClean="0">
              <a:ea typeface="宋体" charset="-122"/>
            </a:endParaRPr>
          </a:p>
        </p:txBody>
      </p:sp>
      <p:graphicFrame>
        <p:nvGraphicFramePr>
          <p:cNvPr id="92164" name="Object 10"/>
          <p:cNvGraphicFramePr>
            <a:graphicFrameLocks noChangeAspect="1"/>
          </p:cNvGraphicFramePr>
          <p:nvPr>
            <p:extLst>
              <p:ext uri="{D42A27DB-BD31-4B8C-83A1-F6EECF244321}">
                <p14:modId xmlns:p14="http://schemas.microsoft.com/office/powerpoint/2010/main" val="2915252671"/>
              </p:ext>
            </p:extLst>
          </p:nvPr>
        </p:nvGraphicFramePr>
        <p:xfrm>
          <a:off x="3200400" y="5410200"/>
          <a:ext cx="2044700" cy="844550"/>
        </p:xfrm>
        <a:graphic>
          <a:graphicData uri="http://schemas.openxmlformats.org/presentationml/2006/ole">
            <mc:AlternateContent xmlns:mc="http://schemas.openxmlformats.org/markup-compatibility/2006">
              <mc:Choice xmlns:v="urn:schemas-microsoft-com:vml" Requires="v">
                <p:oleObj spid="_x0000_s92819" name="Equation" r:id="rId4" imgW="1028520" imgH="431640" progId="Equation.DSMT4">
                  <p:embed/>
                </p:oleObj>
              </mc:Choice>
              <mc:Fallback>
                <p:oleObj name="Equation" r:id="rId4" imgW="1028520" imgH="431640" progId="Equation.DSMT4">
                  <p:embed/>
                  <p:pic>
                    <p:nvPicPr>
                      <p:cNvPr id="0" name="Object 10"/>
                      <p:cNvPicPr>
                        <a:picLocks noChangeAspect="1" noChangeArrowheads="1"/>
                      </p:cNvPicPr>
                      <p:nvPr/>
                    </p:nvPicPr>
                    <p:blipFill>
                      <a:blip r:embed="rId5"/>
                      <a:srcRect/>
                      <a:stretch>
                        <a:fillRect/>
                      </a:stretch>
                    </p:blipFill>
                    <p:spPr bwMode="auto">
                      <a:xfrm>
                        <a:off x="3200400" y="5410200"/>
                        <a:ext cx="2044700"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10594" name="内容占位符 2"/>
              <p:cNvSpPr>
                <a:spLocks noGrp="1"/>
              </p:cNvSpPr>
              <p:nvPr>
                <p:ph idx="1"/>
              </p:nvPr>
            </p:nvSpPr>
            <p:spPr/>
            <p:txBody>
              <a:bodyPr/>
              <a:lstStyle/>
              <a:p>
                <a:pPr eaLnBrk="1" hangingPunct="1"/>
                <a:r>
                  <a:rPr lang="zh-CN" altLang="en-US" dirty="0" smtClean="0">
                    <a:ea typeface="宋体" charset="-122"/>
                  </a:rPr>
                  <a:t>即：当截获的密文量大于</a:t>
                </a:r>
                <a14:m>
                  <m:oMath xmlns:m="http://schemas.openxmlformats.org/officeDocument/2006/math">
                    <m:r>
                      <a:rPr lang="en-US" altLang="zh-CN" i="1" dirty="0" smtClean="0">
                        <a:latin typeface="Cambria Math"/>
                        <a:ea typeface="宋体" charset="-122"/>
                      </a:rPr>
                      <m:t>𝑛</m:t>
                    </m:r>
                    <m:r>
                      <a:rPr lang="en-US" altLang="zh-CN" i="1" baseline="-25000" dirty="0" smtClean="0">
                        <a:latin typeface="Cambria Math"/>
                        <a:ea typeface="宋体" charset="-122"/>
                      </a:rPr>
                      <m:t>0</m:t>
                    </m:r>
                  </m:oMath>
                </a14:m>
                <a:r>
                  <a:rPr lang="zh-CN" altLang="en-US" dirty="0" smtClean="0">
                    <a:ea typeface="宋体" charset="-122"/>
                  </a:rPr>
                  <a:t>时，原则上可以破译该密码</a:t>
                </a:r>
                <a:endParaRPr lang="en-US" altLang="zh-CN" dirty="0" smtClean="0">
                  <a:ea typeface="宋体" charset="-122"/>
                </a:endParaRPr>
              </a:p>
              <a:p>
                <a:pPr eaLnBrk="1" hangingPunct="1"/>
                <a:endParaRPr lang="zh-CN" altLang="en-US" dirty="0" smtClean="0">
                  <a:ea typeface="宋体" charset="-122"/>
                </a:endParaRPr>
              </a:p>
              <a:p>
                <a:pPr eaLnBrk="1" hangingPunct="1"/>
                <a:r>
                  <a:rPr lang="zh-CN" altLang="en-US" dirty="0" smtClean="0">
                    <a:ea typeface="宋体" charset="-122"/>
                  </a:rPr>
                  <a:t>当密文量小于</a:t>
                </a:r>
                <a14:m>
                  <m:oMath xmlns:m="http://schemas.openxmlformats.org/officeDocument/2006/math">
                    <m:r>
                      <a:rPr lang="en-US" altLang="zh-CN" i="1" dirty="0" smtClean="0">
                        <a:latin typeface="Cambria Math"/>
                        <a:ea typeface="宋体" charset="-122"/>
                      </a:rPr>
                      <m:t>𝑛</m:t>
                    </m:r>
                    <m:r>
                      <a:rPr lang="en-US" altLang="zh-CN" i="1" baseline="-25000" dirty="0" smtClean="0">
                        <a:latin typeface="Cambria Math"/>
                        <a:ea typeface="宋体" charset="-122"/>
                      </a:rPr>
                      <m:t>0</m:t>
                    </m:r>
                  </m:oMath>
                </a14:m>
                <a:r>
                  <a:rPr lang="zh-CN" altLang="en-US" dirty="0" smtClean="0">
                    <a:ea typeface="宋体" charset="-122"/>
                  </a:rPr>
                  <a:t>时，就存在多种可能的密钥，无法从中确定哪一个密钥是正确的。</a:t>
                </a:r>
                <a14:m>
                  <m:oMath xmlns:m="http://schemas.openxmlformats.org/officeDocument/2006/math">
                    <m:r>
                      <a:rPr lang="en-US" altLang="zh-CN" i="1" dirty="0" smtClean="0">
                        <a:latin typeface="Cambria Math"/>
                        <a:ea typeface="宋体" charset="-122"/>
                      </a:rPr>
                      <m:t>𝑛</m:t>
                    </m:r>
                    <m:r>
                      <a:rPr lang="en-US" altLang="zh-CN" i="1" baseline="-25000" dirty="0" smtClean="0">
                        <a:latin typeface="Cambria Math"/>
                        <a:ea typeface="宋体" charset="-122"/>
                      </a:rPr>
                      <m:t>0</m:t>
                    </m:r>
                  </m:oMath>
                </a14:m>
                <a:r>
                  <a:rPr lang="zh-CN" altLang="en-US" dirty="0" smtClean="0">
                    <a:ea typeface="宋体" charset="-122"/>
                  </a:rPr>
                  <a:t>仅仅是一个理论值，一般破译密码系统</a:t>
                </a:r>
                <a:r>
                  <a:rPr lang="zh-CN" altLang="en-US" b="1" dirty="0" smtClean="0">
                    <a:solidFill>
                      <a:srgbClr val="692AA2"/>
                    </a:solidFill>
                    <a:ea typeface="宋体" charset="-122"/>
                  </a:rPr>
                  <a:t>所需要的密文量都远大于</a:t>
                </a:r>
                <a14:m>
                  <m:oMath xmlns:m="http://schemas.openxmlformats.org/officeDocument/2006/math">
                    <m:r>
                      <a:rPr lang="en-US" altLang="zh-CN" b="1" i="1" dirty="0" smtClean="0">
                        <a:solidFill>
                          <a:srgbClr val="692AA2"/>
                        </a:solidFill>
                        <a:latin typeface="Cambria Math"/>
                        <a:ea typeface="宋体" charset="-122"/>
                      </a:rPr>
                      <m:t>𝒏</m:t>
                    </m:r>
                    <m:r>
                      <a:rPr lang="en-US" altLang="zh-CN" b="1" i="1" baseline="-25000" dirty="0" smtClean="0">
                        <a:solidFill>
                          <a:srgbClr val="692AA2"/>
                        </a:solidFill>
                        <a:latin typeface="Cambria Math"/>
                        <a:ea typeface="宋体" charset="-122"/>
                      </a:rPr>
                      <m:t>𝟎</m:t>
                    </m:r>
                  </m:oMath>
                </a14:m>
                <a:endParaRPr lang="en-US" altLang="zh-CN" b="1" dirty="0" smtClean="0">
                  <a:solidFill>
                    <a:srgbClr val="692AA2"/>
                  </a:solidFill>
                  <a:ea typeface="宋体" charset="-122"/>
                </a:endParaRPr>
              </a:p>
              <a:p>
                <a:pPr eaLnBrk="1" hangingPunct="1"/>
                <a:endParaRPr lang="en-US" altLang="zh-CN" b="1" dirty="0">
                  <a:solidFill>
                    <a:srgbClr val="692AA2"/>
                  </a:solidFill>
                  <a:ea typeface="宋体" charset="-122"/>
                </a:endParaRPr>
              </a:p>
              <a:p>
                <a:pPr eaLnBrk="1" hangingPunct="1"/>
                <a:r>
                  <a:rPr lang="en-US" altLang="zh-CN" b="1" dirty="0" smtClean="0">
                    <a:solidFill>
                      <a:srgbClr val="692AA2"/>
                    </a:solidFill>
                    <a:ea typeface="宋体" charset="-122"/>
                  </a:rPr>
                  <a:t>Remark: </a:t>
                </a:r>
                <a:r>
                  <a:rPr lang="zh-CN" altLang="en-US" b="1" dirty="0" smtClean="0">
                    <a:solidFill>
                      <a:srgbClr val="FF0000"/>
                    </a:solidFill>
                    <a:latin typeface="隶书" pitchFamily="49" charset="-122"/>
                    <a:ea typeface="隶书" pitchFamily="49" charset="-122"/>
                  </a:rPr>
                  <a:t>当密钥使用一段时间后或加密一定数据量以后就要更新密钥</a:t>
                </a:r>
              </a:p>
            </p:txBody>
          </p:sp>
        </mc:Choice>
        <mc:Fallback xmlns="">
          <p:sp>
            <p:nvSpPr>
              <p:cNvPr id="110594"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r="-370" b="-8266"/>
                </a:stretch>
              </a:blipFill>
            </p:spPr>
            <p:txBody>
              <a:bodyPr/>
              <a:lstStyle/>
              <a:p>
                <a:r>
                  <a:rPr lang="zh-CN" altLang="en-US">
                    <a:noFill/>
                  </a:rPr>
                  <a:t> </a:t>
                </a:r>
              </a:p>
            </p:txBody>
          </p:sp>
        </mc:Fallback>
      </mc:AlternateContent>
      <p:sp>
        <p:nvSpPr>
          <p:cNvPr id="110595" name="日期占位符 3"/>
          <p:cNvSpPr>
            <a:spLocks noGrp="1"/>
          </p:cNvSpPr>
          <p:nvPr>
            <p:ph type="dt" sz="quarter" idx="10"/>
          </p:nvPr>
        </p:nvSpPr>
        <p:spPr>
          <a:noFill/>
        </p:spPr>
        <p:txBody>
          <a:bodyPr/>
          <a:lstStyle/>
          <a:p>
            <a:fld id="{9158D5BC-BC00-496C-99F2-9ECBD7B19550}" type="datetime1">
              <a:rPr lang="zh-CN" altLang="en-US" smtClean="0">
                <a:ea typeface="宋体" charset="-122"/>
              </a:rPr>
              <a:pPr/>
              <a:t>2018/11/13</a:t>
            </a:fld>
            <a:endParaRPr lang="en-US" altLang="zh-CN" smtClean="0">
              <a:ea typeface="宋体" charset="-122"/>
            </a:endParaRPr>
          </a:p>
        </p:txBody>
      </p:sp>
      <p:sp>
        <p:nvSpPr>
          <p:cNvPr id="110596"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10597" name="灯片编号占位符 5"/>
          <p:cNvSpPr>
            <a:spLocks noGrp="1"/>
          </p:cNvSpPr>
          <p:nvPr>
            <p:ph type="sldNum" sz="quarter" idx="12"/>
          </p:nvPr>
        </p:nvSpPr>
        <p:spPr>
          <a:noFill/>
        </p:spPr>
        <p:txBody>
          <a:bodyPr/>
          <a:lstStyle/>
          <a:p>
            <a:fld id="{9ED12987-77AF-470E-A04F-ABD74D0FC3B3}" type="slidenum">
              <a:rPr lang="en-US" altLang="zh-CN" smtClean="0">
                <a:ea typeface="宋体" charset="-122"/>
              </a:rPr>
              <a:pPr/>
              <a:t>64</a:t>
            </a:fld>
            <a:endParaRPr lang="en-US" altLang="zh-CN"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0594">
                                            <p:txEl>
                                              <p:pRg st="4" end="4"/>
                                            </p:txEl>
                                          </p:spTgt>
                                        </p:tgtEl>
                                        <p:attrNameLst>
                                          <p:attrName>style.visibility</p:attrName>
                                        </p:attrNameLst>
                                      </p:cBhvr>
                                      <p:to>
                                        <p:strVal val="visible"/>
                                      </p:to>
                                    </p:set>
                                    <p:animEffect transition="in" filter="barn(inVertical)">
                                      <p:cBhvr>
                                        <p:cTn id="7" dur="500"/>
                                        <p:tgtEl>
                                          <p:spTgt spid="11059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1"/>
          <p:cNvSpPr>
            <a:spLocks noGrp="1"/>
          </p:cNvSpPr>
          <p:nvPr>
            <p:ph type="title"/>
          </p:nvPr>
        </p:nvSpPr>
        <p:spPr/>
        <p:txBody>
          <a:bodyPr/>
          <a:lstStyle/>
          <a:p>
            <a:pPr eaLnBrk="1" hangingPunct="1"/>
            <a:r>
              <a:rPr lang="en-US" altLang="zh-CN" dirty="0" smtClean="0">
                <a:ea typeface="宋体" charset="-122"/>
              </a:rPr>
              <a:t>6  </a:t>
            </a:r>
            <a:r>
              <a:rPr lang="zh-CN" altLang="en-US" dirty="0" smtClean="0">
                <a:ea typeface="宋体" charset="-122"/>
              </a:rPr>
              <a:t>乘积密码体制 </a:t>
            </a:r>
          </a:p>
        </p:txBody>
      </p:sp>
      <p:sp>
        <p:nvSpPr>
          <p:cNvPr id="111618" name="内容占位符 2"/>
          <p:cNvSpPr>
            <a:spLocks noGrp="1"/>
          </p:cNvSpPr>
          <p:nvPr>
            <p:ph idx="1"/>
          </p:nvPr>
        </p:nvSpPr>
        <p:spPr/>
        <p:txBody>
          <a:bodyPr/>
          <a:lstStyle/>
          <a:p>
            <a:pPr eaLnBrk="1" hangingPunct="1"/>
            <a:r>
              <a:rPr lang="en-US" altLang="zh-CN" dirty="0" smtClean="0">
                <a:ea typeface="宋体" charset="-122"/>
              </a:rPr>
              <a:t>Shannon</a:t>
            </a:r>
            <a:r>
              <a:rPr lang="zh-CN" altLang="en-US" dirty="0" smtClean="0">
                <a:ea typeface="宋体" charset="-122"/>
              </a:rPr>
              <a:t>在</a:t>
            </a:r>
            <a:r>
              <a:rPr lang="en-US" altLang="zh-CN" dirty="0" smtClean="0">
                <a:ea typeface="宋体" charset="-122"/>
              </a:rPr>
              <a:t>《</a:t>
            </a:r>
            <a:r>
              <a:rPr lang="zh-CN" altLang="en-US" dirty="0" smtClean="0">
                <a:ea typeface="宋体" charset="-122"/>
              </a:rPr>
              <a:t>保密系统的信息理论</a:t>
            </a:r>
            <a:r>
              <a:rPr lang="en-US" altLang="zh-CN" dirty="0" smtClean="0">
                <a:ea typeface="宋体" charset="-122"/>
              </a:rPr>
              <a:t>》</a:t>
            </a:r>
            <a:r>
              <a:rPr lang="zh-CN" altLang="en-US" dirty="0" smtClean="0">
                <a:ea typeface="宋体" charset="-122"/>
              </a:rPr>
              <a:t>中介绍的一个新思想：为了加强密码系统的保密性，常常采用多个密码复合的方法，即所谓的</a:t>
            </a:r>
            <a:r>
              <a:rPr lang="zh-CN" altLang="en-US" b="1" dirty="0" smtClean="0">
                <a:solidFill>
                  <a:srgbClr val="FF0000"/>
                </a:solidFill>
                <a:ea typeface="宋体" charset="-122"/>
              </a:rPr>
              <a:t>“乘积密码”</a:t>
            </a:r>
          </a:p>
          <a:p>
            <a:pPr eaLnBrk="1" hangingPunct="1"/>
            <a:endParaRPr lang="en-US" altLang="zh-CN" b="1" dirty="0" smtClean="0">
              <a:solidFill>
                <a:srgbClr val="FF0000"/>
              </a:solidFill>
              <a:ea typeface="宋体" charset="-122"/>
            </a:endParaRPr>
          </a:p>
          <a:p>
            <a:pPr eaLnBrk="1" hangingPunct="1"/>
            <a:r>
              <a:rPr lang="zh-CN" altLang="en-US" dirty="0" smtClean="0">
                <a:ea typeface="宋体" charset="-122"/>
              </a:rPr>
              <a:t>设密码体制</a:t>
            </a:r>
            <a:r>
              <a:rPr lang="en-US" altLang="zh-CN" i="1" dirty="0" smtClean="0">
                <a:solidFill>
                  <a:srgbClr val="FF0000"/>
                </a:solidFill>
                <a:ea typeface="宋体" charset="-122"/>
              </a:rPr>
              <a:t>R</a:t>
            </a:r>
            <a:r>
              <a:rPr lang="en-US" altLang="zh-CN" baseline="-25000" dirty="0" smtClean="0">
                <a:solidFill>
                  <a:srgbClr val="FF0000"/>
                </a:solidFill>
                <a:ea typeface="宋体" charset="-122"/>
              </a:rPr>
              <a:t>1</a:t>
            </a:r>
            <a:r>
              <a:rPr lang="zh-CN" altLang="en-US" dirty="0" smtClean="0">
                <a:solidFill>
                  <a:srgbClr val="FF0000"/>
                </a:solidFill>
                <a:ea typeface="宋体" charset="-122"/>
              </a:rPr>
              <a:t>＝</a:t>
            </a:r>
            <a:r>
              <a:rPr lang="en-US" altLang="zh-CN" dirty="0" smtClean="0">
                <a:solidFill>
                  <a:srgbClr val="FF0000"/>
                </a:solidFill>
                <a:ea typeface="宋体" charset="-122"/>
              </a:rPr>
              <a:t>(</a:t>
            </a:r>
            <a:r>
              <a:rPr lang="en-US" altLang="zh-CN" i="1" dirty="0" smtClean="0">
                <a:solidFill>
                  <a:srgbClr val="FF0000"/>
                </a:solidFill>
                <a:ea typeface="宋体" charset="-122"/>
              </a:rPr>
              <a:t>P</a:t>
            </a:r>
            <a:r>
              <a:rPr lang="en-US" altLang="zh-CN" dirty="0" smtClean="0">
                <a:solidFill>
                  <a:srgbClr val="FF0000"/>
                </a:solidFill>
                <a:ea typeface="宋体" charset="-122"/>
              </a:rPr>
              <a:t>, </a:t>
            </a:r>
            <a:r>
              <a:rPr lang="en-US" altLang="zh-CN" i="1" dirty="0" smtClean="0">
                <a:solidFill>
                  <a:srgbClr val="FF0000"/>
                </a:solidFill>
                <a:ea typeface="宋体" charset="-122"/>
              </a:rPr>
              <a:t>C</a:t>
            </a:r>
            <a:r>
              <a:rPr lang="en-US" altLang="zh-CN" dirty="0" smtClean="0">
                <a:solidFill>
                  <a:srgbClr val="FF0000"/>
                </a:solidFill>
                <a:ea typeface="宋体" charset="-122"/>
              </a:rPr>
              <a:t>, </a:t>
            </a:r>
            <a:r>
              <a:rPr lang="en-US" altLang="zh-CN" i="1" dirty="0" smtClean="0">
                <a:solidFill>
                  <a:srgbClr val="FF0000"/>
                </a:solidFill>
                <a:ea typeface="宋体" charset="-122"/>
              </a:rPr>
              <a:t>K</a:t>
            </a:r>
            <a:r>
              <a:rPr lang="en-US" altLang="zh-CN" baseline="-25000" dirty="0" smtClean="0">
                <a:solidFill>
                  <a:srgbClr val="FF0000"/>
                </a:solidFill>
                <a:ea typeface="宋体" charset="-122"/>
              </a:rPr>
              <a:t>1</a:t>
            </a:r>
            <a:r>
              <a:rPr lang="en-US" altLang="zh-CN" dirty="0" smtClean="0">
                <a:solidFill>
                  <a:srgbClr val="FF0000"/>
                </a:solidFill>
                <a:ea typeface="宋体" charset="-122"/>
              </a:rPr>
              <a:t>, </a:t>
            </a:r>
            <a:r>
              <a:rPr lang="en-US" altLang="zh-CN" i="1" dirty="0" smtClean="0">
                <a:solidFill>
                  <a:srgbClr val="FF0000"/>
                </a:solidFill>
                <a:ea typeface="宋体" charset="-122"/>
              </a:rPr>
              <a:t>E</a:t>
            </a:r>
            <a:r>
              <a:rPr lang="en-US" altLang="zh-CN" baseline="-25000" dirty="0" smtClean="0">
                <a:solidFill>
                  <a:srgbClr val="FF0000"/>
                </a:solidFill>
                <a:ea typeface="宋体" charset="-122"/>
              </a:rPr>
              <a:t>1</a:t>
            </a:r>
            <a:r>
              <a:rPr lang="en-US" altLang="zh-CN" dirty="0" smtClean="0">
                <a:solidFill>
                  <a:srgbClr val="FF0000"/>
                </a:solidFill>
                <a:ea typeface="宋体" charset="-122"/>
              </a:rPr>
              <a:t>, </a:t>
            </a:r>
            <a:r>
              <a:rPr lang="en-US" altLang="zh-CN" i="1" dirty="0" smtClean="0">
                <a:solidFill>
                  <a:srgbClr val="FF0000"/>
                </a:solidFill>
                <a:ea typeface="宋体" charset="-122"/>
              </a:rPr>
              <a:t>D</a:t>
            </a:r>
            <a:r>
              <a:rPr lang="en-US" altLang="zh-CN" baseline="-25000" dirty="0" smtClean="0">
                <a:solidFill>
                  <a:srgbClr val="FF0000"/>
                </a:solidFill>
                <a:ea typeface="宋体" charset="-122"/>
              </a:rPr>
              <a:t>1</a:t>
            </a:r>
            <a:r>
              <a:rPr lang="en-US" altLang="zh-CN" dirty="0" smtClean="0">
                <a:solidFill>
                  <a:srgbClr val="FF0000"/>
                </a:solidFill>
                <a:ea typeface="宋体" charset="-122"/>
              </a:rPr>
              <a:t>)</a:t>
            </a:r>
            <a:r>
              <a:rPr lang="zh-CN" altLang="en-US" dirty="0" smtClean="0">
                <a:ea typeface="宋体" charset="-122"/>
              </a:rPr>
              <a:t>和</a:t>
            </a:r>
            <a:r>
              <a:rPr lang="en-US" altLang="zh-CN" i="1" dirty="0" smtClean="0">
                <a:solidFill>
                  <a:srgbClr val="FF0000"/>
                </a:solidFill>
                <a:ea typeface="宋体" charset="-122"/>
              </a:rPr>
              <a:t>R</a:t>
            </a:r>
            <a:r>
              <a:rPr lang="en-US" altLang="zh-CN" baseline="-25000" dirty="0" smtClean="0">
                <a:solidFill>
                  <a:srgbClr val="FF0000"/>
                </a:solidFill>
                <a:ea typeface="宋体" charset="-122"/>
              </a:rPr>
              <a:t>2</a:t>
            </a:r>
            <a:r>
              <a:rPr lang="zh-CN" altLang="en-US" dirty="0" smtClean="0">
                <a:solidFill>
                  <a:srgbClr val="FF0000"/>
                </a:solidFill>
                <a:ea typeface="宋体" charset="-122"/>
              </a:rPr>
              <a:t>＝</a:t>
            </a:r>
            <a:r>
              <a:rPr lang="en-US" altLang="zh-CN" dirty="0" smtClean="0">
                <a:solidFill>
                  <a:srgbClr val="FF0000"/>
                </a:solidFill>
                <a:ea typeface="宋体" charset="-122"/>
              </a:rPr>
              <a:t>(</a:t>
            </a:r>
            <a:r>
              <a:rPr lang="en-US" altLang="zh-CN" i="1" dirty="0" smtClean="0">
                <a:solidFill>
                  <a:srgbClr val="FF0000"/>
                </a:solidFill>
                <a:ea typeface="宋体" charset="-122"/>
              </a:rPr>
              <a:t>P</a:t>
            </a:r>
            <a:r>
              <a:rPr lang="en-US" altLang="zh-CN" dirty="0" smtClean="0">
                <a:solidFill>
                  <a:srgbClr val="FF0000"/>
                </a:solidFill>
                <a:ea typeface="宋体" charset="-122"/>
              </a:rPr>
              <a:t>, </a:t>
            </a:r>
            <a:r>
              <a:rPr lang="en-US" altLang="zh-CN" i="1" dirty="0" smtClean="0">
                <a:solidFill>
                  <a:srgbClr val="FF0000"/>
                </a:solidFill>
                <a:ea typeface="宋体" charset="-122"/>
              </a:rPr>
              <a:t>C</a:t>
            </a:r>
            <a:r>
              <a:rPr lang="en-US" altLang="zh-CN" dirty="0" smtClean="0">
                <a:solidFill>
                  <a:srgbClr val="FF0000"/>
                </a:solidFill>
                <a:ea typeface="宋体" charset="-122"/>
              </a:rPr>
              <a:t>, </a:t>
            </a:r>
            <a:r>
              <a:rPr lang="en-US" altLang="zh-CN" i="1" dirty="0" smtClean="0">
                <a:solidFill>
                  <a:srgbClr val="FF0000"/>
                </a:solidFill>
                <a:ea typeface="宋体" charset="-122"/>
              </a:rPr>
              <a:t>K</a:t>
            </a:r>
            <a:r>
              <a:rPr lang="en-US" altLang="zh-CN" baseline="-25000" dirty="0" smtClean="0">
                <a:solidFill>
                  <a:srgbClr val="FF0000"/>
                </a:solidFill>
                <a:ea typeface="宋体" charset="-122"/>
              </a:rPr>
              <a:t>2</a:t>
            </a:r>
            <a:r>
              <a:rPr lang="en-US" altLang="zh-CN" dirty="0" smtClean="0">
                <a:solidFill>
                  <a:srgbClr val="FF0000"/>
                </a:solidFill>
                <a:ea typeface="宋体" charset="-122"/>
              </a:rPr>
              <a:t>, </a:t>
            </a:r>
            <a:r>
              <a:rPr lang="en-US" altLang="zh-CN" i="1" dirty="0" smtClean="0">
                <a:solidFill>
                  <a:srgbClr val="FF0000"/>
                </a:solidFill>
                <a:ea typeface="宋体" charset="-122"/>
              </a:rPr>
              <a:t>E</a:t>
            </a:r>
            <a:r>
              <a:rPr lang="en-US" altLang="zh-CN" baseline="-25000" dirty="0" smtClean="0">
                <a:solidFill>
                  <a:srgbClr val="FF0000"/>
                </a:solidFill>
                <a:ea typeface="宋体" charset="-122"/>
              </a:rPr>
              <a:t>2</a:t>
            </a:r>
            <a:r>
              <a:rPr lang="en-US" altLang="zh-CN" dirty="0" smtClean="0">
                <a:solidFill>
                  <a:srgbClr val="FF0000"/>
                </a:solidFill>
                <a:ea typeface="宋体" charset="-122"/>
              </a:rPr>
              <a:t>, </a:t>
            </a:r>
            <a:r>
              <a:rPr lang="en-US" altLang="zh-CN" i="1" dirty="0" smtClean="0">
                <a:solidFill>
                  <a:srgbClr val="FF0000"/>
                </a:solidFill>
                <a:ea typeface="宋体" charset="-122"/>
              </a:rPr>
              <a:t>D</a:t>
            </a:r>
            <a:r>
              <a:rPr lang="en-US" altLang="zh-CN" baseline="-25000" dirty="0" smtClean="0">
                <a:solidFill>
                  <a:srgbClr val="FF0000"/>
                </a:solidFill>
                <a:ea typeface="宋体" charset="-122"/>
              </a:rPr>
              <a:t>2</a:t>
            </a:r>
            <a:r>
              <a:rPr lang="en-US" altLang="zh-CN" dirty="0" smtClean="0">
                <a:solidFill>
                  <a:srgbClr val="FF0000"/>
                </a:solidFill>
                <a:ea typeface="宋体" charset="-122"/>
              </a:rPr>
              <a:t>)</a:t>
            </a:r>
            <a:r>
              <a:rPr lang="zh-CN" altLang="en-US" dirty="0" smtClean="0">
                <a:ea typeface="宋体" charset="-122"/>
              </a:rPr>
              <a:t>是两个具有相同明文空间和密文空间的密码体制</a:t>
            </a:r>
            <a:endParaRPr lang="en-US" altLang="zh-CN" dirty="0" smtClean="0">
              <a:ea typeface="宋体" charset="-122"/>
            </a:endParaRPr>
          </a:p>
        </p:txBody>
      </p:sp>
      <p:sp>
        <p:nvSpPr>
          <p:cNvPr id="111619" name="日期占位符 3"/>
          <p:cNvSpPr>
            <a:spLocks noGrp="1"/>
          </p:cNvSpPr>
          <p:nvPr>
            <p:ph type="dt" sz="quarter" idx="10"/>
          </p:nvPr>
        </p:nvSpPr>
        <p:spPr>
          <a:noFill/>
        </p:spPr>
        <p:txBody>
          <a:bodyPr/>
          <a:lstStyle/>
          <a:p>
            <a:fld id="{3EA58835-37D5-4F27-A77D-91FCE6A4BA3A}" type="datetime1">
              <a:rPr lang="zh-CN" altLang="en-US" smtClean="0">
                <a:ea typeface="宋体" charset="-122"/>
              </a:rPr>
              <a:pPr/>
              <a:t>2018/11/13</a:t>
            </a:fld>
            <a:endParaRPr lang="en-US" altLang="zh-CN" smtClean="0">
              <a:ea typeface="宋体" charset="-122"/>
            </a:endParaRPr>
          </a:p>
        </p:txBody>
      </p:sp>
      <p:sp>
        <p:nvSpPr>
          <p:cNvPr id="11162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11621" name="灯片编号占位符 5"/>
          <p:cNvSpPr>
            <a:spLocks noGrp="1"/>
          </p:cNvSpPr>
          <p:nvPr>
            <p:ph type="sldNum" sz="quarter" idx="12"/>
          </p:nvPr>
        </p:nvSpPr>
        <p:spPr>
          <a:noFill/>
        </p:spPr>
        <p:txBody>
          <a:bodyPr/>
          <a:lstStyle/>
          <a:p>
            <a:fld id="{2018BCDB-6D66-428A-8D43-54DB135B6594}" type="slidenum">
              <a:rPr lang="en-US" altLang="zh-CN" smtClean="0">
                <a:ea typeface="宋体" charset="-122"/>
              </a:rPr>
              <a:pPr/>
              <a:t>65</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81924" name="内容占位符 2"/>
              <p:cNvSpPr>
                <a:spLocks noGrp="1"/>
              </p:cNvSpPr>
              <p:nvPr>
                <p:ph idx="1"/>
              </p:nvPr>
            </p:nvSpPr>
            <p:spPr/>
            <p:txBody>
              <a:bodyPr/>
              <a:lstStyle/>
              <a:p>
                <a:pPr eaLnBrk="1" hangingPunct="1"/>
                <a:r>
                  <a:rPr lang="en-US" altLang="zh-CN" i="1" dirty="0" smtClean="0">
                    <a:solidFill>
                      <a:srgbClr val="FF0000"/>
                    </a:solidFill>
                    <a:ea typeface="宋体" charset="-122"/>
                  </a:rPr>
                  <a:t>R</a:t>
                </a:r>
                <a:r>
                  <a:rPr lang="en-US" altLang="zh-CN" baseline="-25000" dirty="0" smtClean="0">
                    <a:solidFill>
                      <a:srgbClr val="FF0000"/>
                    </a:solidFill>
                    <a:ea typeface="宋体" charset="-122"/>
                  </a:rPr>
                  <a:t>1</a:t>
                </a:r>
                <a:r>
                  <a:rPr lang="zh-CN" altLang="en-US" dirty="0" smtClean="0">
                    <a:ea typeface="宋体" charset="-122"/>
                  </a:rPr>
                  <a:t>和</a:t>
                </a:r>
                <a:r>
                  <a:rPr lang="en-US" altLang="zh-CN" i="1" dirty="0" smtClean="0">
                    <a:solidFill>
                      <a:srgbClr val="FF0000"/>
                    </a:solidFill>
                    <a:ea typeface="宋体" charset="-122"/>
                  </a:rPr>
                  <a:t>R</a:t>
                </a:r>
                <a:r>
                  <a:rPr lang="en-US" altLang="zh-CN" baseline="-25000" dirty="0" smtClean="0">
                    <a:solidFill>
                      <a:srgbClr val="FF0000"/>
                    </a:solidFill>
                    <a:ea typeface="宋体" charset="-122"/>
                  </a:rPr>
                  <a:t>2</a:t>
                </a:r>
                <a:r>
                  <a:rPr lang="zh-CN" altLang="en-US" dirty="0" smtClean="0">
                    <a:ea typeface="宋体" charset="-122"/>
                  </a:rPr>
                  <a:t>的乘积密码体制</a:t>
                </a:r>
                <a:r>
                  <a:rPr lang="en-US" altLang="zh-CN" i="1" dirty="0">
                    <a:solidFill>
                      <a:srgbClr val="FF0000"/>
                    </a:solidFill>
                    <a:ea typeface="宋体" charset="-122"/>
                  </a:rPr>
                  <a:t>R</a:t>
                </a:r>
                <a:r>
                  <a:rPr lang="en-US" altLang="zh-CN" baseline="-25000" dirty="0">
                    <a:solidFill>
                      <a:srgbClr val="FF0000"/>
                    </a:solidFill>
                    <a:ea typeface="宋体" charset="-122"/>
                  </a:rPr>
                  <a:t>1</a:t>
                </a:r>
                <a:r>
                  <a:rPr lang="en-US" altLang="zh-CN" i="1" dirty="0">
                    <a:solidFill>
                      <a:srgbClr val="FF0000"/>
                    </a:solidFill>
                    <a:ea typeface="宋体" charset="-122"/>
                  </a:rPr>
                  <a:t>*R</a:t>
                </a:r>
                <a:r>
                  <a:rPr lang="en-US" altLang="zh-CN" baseline="-25000" dirty="0">
                    <a:solidFill>
                      <a:srgbClr val="FF0000"/>
                    </a:solidFill>
                    <a:ea typeface="宋体" charset="-122"/>
                  </a:rPr>
                  <a:t>2</a:t>
                </a:r>
                <a:r>
                  <a:rPr lang="zh-CN" altLang="en-US" dirty="0" smtClean="0">
                    <a:ea typeface="宋体" charset="-122"/>
                  </a:rPr>
                  <a:t>定义为</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 </m:t>
                    </m:r>
                    <m:r>
                      <a:rPr lang="en-US" altLang="zh-CN" i="1" dirty="0" smtClean="0">
                        <a:latin typeface="Cambria Math"/>
                        <a:ea typeface="宋体" charset="-122"/>
                      </a:rPr>
                      <m:t>𝐶</m:t>
                    </m:r>
                    <m:r>
                      <a:rPr lang="en-US" altLang="zh-CN" i="1" dirty="0" smtClean="0">
                        <a:latin typeface="Cambria Math"/>
                        <a:ea typeface="宋体" charset="-122"/>
                      </a:rPr>
                      <m:t>, </m:t>
                    </m:r>
                    <m:r>
                      <a:rPr lang="en-US" altLang="zh-CN" i="1" dirty="0" smtClean="0">
                        <a:latin typeface="Cambria Math"/>
                        <a:ea typeface="宋体" charset="-122"/>
                      </a:rPr>
                      <m:t>𝐾</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𝐾</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smtClean="0">
                        <a:latin typeface="Cambria Math"/>
                        <a:ea typeface="宋体" charset="-122"/>
                      </a:rPr>
                      <m:t>𝐸</m:t>
                    </m:r>
                    <m:r>
                      <a:rPr lang="en-US" altLang="zh-CN" i="1" dirty="0" smtClean="0">
                        <a:latin typeface="Cambria Math"/>
                        <a:ea typeface="宋体" charset="-122"/>
                      </a:rPr>
                      <m:t>, </m:t>
                    </m:r>
                    <m:r>
                      <a:rPr lang="en-US" altLang="zh-CN" i="1" dirty="0" smtClean="0">
                        <a:latin typeface="Cambria Math"/>
                        <a:ea typeface="宋体" charset="-122"/>
                      </a:rPr>
                      <m:t>𝐷</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2</m:t>
                    </m:r>
                  </m:oMath>
                </a14:m>
                <a:r>
                  <a:rPr lang="zh-CN" altLang="en-US" dirty="0" smtClean="0">
                    <a:ea typeface="宋体" charset="-122"/>
                  </a:rPr>
                  <a:t>中的加密变换和解密变换如下：对任意明文</a:t>
                </a:r>
                <a14:m>
                  <m:oMath xmlns:m="http://schemas.openxmlformats.org/officeDocument/2006/math">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𝑃</m:t>
                    </m:r>
                    <m:r>
                      <a:rPr lang="zh-CN" altLang="en-US" i="1" dirty="0" smtClean="0">
                        <a:latin typeface="Cambria Math"/>
                        <a:ea typeface="宋体" charset="-122"/>
                      </a:rPr>
                      <m:t>和密钥</m:t>
                    </m:r>
                    <m:r>
                      <a:rPr lang="en-US" altLang="zh-CN" i="1" dirty="0" smtClean="0">
                        <a:latin typeface="Cambria Math"/>
                        <a:ea typeface="宋体" charset="-122"/>
                      </a:rPr>
                      <m:t>𝑘</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oMath>
                </a14:m>
                <a:r>
                  <a:rPr lang="zh-CN" altLang="en-US" dirty="0" smtClean="0">
                    <a:ea typeface="宋体" charset="-122"/>
                  </a:rPr>
                  <a:t>，</a:t>
                </a:r>
                <a:r>
                  <a:rPr lang="zh-CN" altLang="en-US" b="1" dirty="0" smtClean="0">
                    <a:solidFill>
                      <a:srgbClr val="692AA2"/>
                    </a:solidFill>
                    <a:ea typeface="宋体" charset="-122"/>
                  </a:rPr>
                  <a:t>加密变换</a:t>
                </a:r>
                <a:r>
                  <a:rPr lang="zh-CN" altLang="en-US" dirty="0" smtClean="0">
                    <a:ea typeface="宋体" charset="-122"/>
                  </a:rPr>
                  <a:t>为：</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marL="0" indent="0" eaLnBrk="1" hangingPunct="1">
                  <a:buNone/>
                </a:pPr>
                <a:r>
                  <a:rPr lang="zh-CN" altLang="en-US" dirty="0" smtClean="0">
                    <a:ea typeface="宋体" charset="-122"/>
                  </a:rPr>
                  <a:t>   对任意密文</a:t>
                </a:r>
                <a14:m>
                  <m:oMath xmlns:m="http://schemas.openxmlformats.org/officeDocument/2006/math">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𝐶</m:t>
                    </m:r>
                    <m:r>
                      <a:rPr lang="zh-CN" altLang="en-US" i="1" dirty="0" smtClean="0">
                        <a:latin typeface="Cambria Math"/>
                        <a:ea typeface="宋体" charset="-122"/>
                      </a:rPr>
                      <m:t>和密钥</m:t>
                    </m:r>
                    <m:r>
                      <a:rPr lang="en-US" altLang="zh-CN" i="1" dirty="0" smtClean="0">
                        <a:latin typeface="Cambria Math"/>
                        <a:ea typeface="宋体" charset="-122"/>
                      </a:rPr>
                      <m:t>𝑘</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oMath>
                </a14:m>
                <a:r>
                  <a:rPr lang="zh-CN" altLang="en-US" dirty="0" smtClean="0">
                    <a:ea typeface="宋体" charset="-122"/>
                  </a:rPr>
                  <a:t>，</a:t>
                </a:r>
                <a:r>
                  <a:rPr lang="zh-CN" altLang="en-US" b="1" dirty="0" smtClean="0">
                    <a:solidFill>
                      <a:srgbClr val="692AA2"/>
                    </a:solidFill>
                    <a:ea typeface="宋体" charset="-122"/>
                  </a:rPr>
                  <a:t>解密变换</a:t>
                </a:r>
                <a:r>
                  <a:rPr lang="zh-CN" altLang="en-US" dirty="0" smtClean="0">
                    <a:ea typeface="宋体" charset="-122"/>
                  </a:rPr>
                  <a:t>为 ：</a:t>
                </a:r>
              </a:p>
              <a:p>
                <a:pPr eaLnBrk="1" hangingPunct="1"/>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81924"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762" r="-5778"/>
                </a:stretch>
              </a:blipFill>
            </p:spPr>
            <p:txBody>
              <a:bodyPr/>
              <a:lstStyle/>
              <a:p>
                <a:r>
                  <a:rPr lang="zh-CN" altLang="en-US">
                    <a:noFill/>
                  </a:rPr>
                  <a:t> </a:t>
                </a:r>
              </a:p>
            </p:txBody>
          </p:sp>
        </mc:Fallback>
      </mc:AlternateContent>
      <p:sp>
        <p:nvSpPr>
          <p:cNvPr id="81925" name="日期占位符 3"/>
          <p:cNvSpPr>
            <a:spLocks noGrp="1"/>
          </p:cNvSpPr>
          <p:nvPr>
            <p:ph type="dt" sz="quarter" idx="10"/>
          </p:nvPr>
        </p:nvSpPr>
        <p:spPr>
          <a:noFill/>
        </p:spPr>
        <p:txBody>
          <a:bodyPr/>
          <a:lstStyle/>
          <a:p>
            <a:fld id="{B6C20952-E7EF-44F8-A32C-C994C4EEC949}" type="datetime1">
              <a:rPr lang="zh-CN" altLang="en-US" smtClean="0">
                <a:ea typeface="宋体" charset="-122"/>
              </a:rPr>
              <a:pPr/>
              <a:t>2018/11/13</a:t>
            </a:fld>
            <a:endParaRPr lang="en-US" altLang="zh-CN" smtClean="0">
              <a:ea typeface="宋体" charset="-122"/>
            </a:endParaRPr>
          </a:p>
        </p:txBody>
      </p:sp>
      <p:sp>
        <p:nvSpPr>
          <p:cNvPr id="81926"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81927" name="灯片编号占位符 5"/>
          <p:cNvSpPr>
            <a:spLocks noGrp="1"/>
          </p:cNvSpPr>
          <p:nvPr>
            <p:ph type="sldNum" sz="quarter" idx="12"/>
          </p:nvPr>
        </p:nvSpPr>
        <p:spPr>
          <a:noFill/>
        </p:spPr>
        <p:txBody>
          <a:bodyPr/>
          <a:lstStyle/>
          <a:p>
            <a:fld id="{D45510FD-3508-4C90-ADE0-97EF3FE2BA44}" type="slidenum">
              <a:rPr lang="en-US" altLang="zh-CN" smtClean="0">
                <a:ea typeface="宋体" charset="-122"/>
              </a:rPr>
              <a:pPr/>
              <a:t>66</a:t>
            </a:fld>
            <a:endParaRPr lang="en-US" altLang="zh-CN" smtClean="0">
              <a:ea typeface="宋体" charset="-122"/>
            </a:endParaRPr>
          </a:p>
        </p:txBody>
      </p:sp>
      <p:graphicFrame>
        <p:nvGraphicFramePr>
          <p:cNvPr id="81922" name="Object 4"/>
          <p:cNvGraphicFramePr>
            <a:graphicFrameLocks noChangeAspect="1"/>
          </p:cNvGraphicFramePr>
          <p:nvPr>
            <p:extLst>
              <p:ext uri="{D42A27DB-BD31-4B8C-83A1-F6EECF244321}">
                <p14:modId xmlns:p14="http://schemas.microsoft.com/office/powerpoint/2010/main" val="3438007327"/>
              </p:ext>
            </p:extLst>
          </p:nvPr>
        </p:nvGraphicFramePr>
        <p:xfrm>
          <a:off x="2906713" y="3430588"/>
          <a:ext cx="3482975" cy="688975"/>
        </p:xfrm>
        <a:graphic>
          <a:graphicData uri="http://schemas.openxmlformats.org/presentationml/2006/ole">
            <mc:AlternateContent xmlns:mc="http://schemas.openxmlformats.org/markup-compatibility/2006">
              <mc:Choice xmlns:v="urn:schemas-microsoft-com:vml" Requires="v">
                <p:oleObj spid="_x0000_s82264" name="Equation" r:id="rId4" imgW="1218960" imgH="241200" progId="Equation.DSMT4">
                  <p:embed/>
                </p:oleObj>
              </mc:Choice>
              <mc:Fallback>
                <p:oleObj name="Equation" r:id="rId4" imgW="1218960" imgH="241200" progId="Equation.DSMT4">
                  <p:embed/>
                  <p:pic>
                    <p:nvPicPr>
                      <p:cNvPr id="0" name="Object 4"/>
                      <p:cNvPicPr>
                        <a:picLocks noChangeAspect="1" noChangeArrowheads="1"/>
                      </p:cNvPicPr>
                      <p:nvPr/>
                    </p:nvPicPr>
                    <p:blipFill>
                      <a:blip r:embed="rId5"/>
                      <a:srcRect/>
                      <a:stretch>
                        <a:fillRect/>
                      </a:stretch>
                    </p:blipFill>
                    <p:spPr bwMode="auto">
                      <a:xfrm>
                        <a:off x="2906713" y="3430588"/>
                        <a:ext cx="348297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6"/>
          <p:cNvGraphicFramePr>
            <a:graphicFrameLocks noChangeAspect="1"/>
          </p:cNvGraphicFramePr>
          <p:nvPr>
            <p:extLst>
              <p:ext uri="{D42A27DB-BD31-4B8C-83A1-F6EECF244321}">
                <p14:modId xmlns:p14="http://schemas.microsoft.com/office/powerpoint/2010/main" val="3151330408"/>
              </p:ext>
            </p:extLst>
          </p:nvPr>
        </p:nvGraphicFramePr>
        <p:xfrm>
          <a:off x="2981325" y="5259388"/>
          <a:ext cx="3105150" cy="571500"/>
        </p:xfrm>
        <a:graphic>
          <a:graphicData uri="http://schemas.openxmlformats.org/presentationml/2006/ole">
            <mc:AlternateContent xmlns:mc="http://schemas.openxmlformats.org/markup-compatibility/2006">
              <mc:Choice xmlns:v="urn:schemas-microsoft-com:vml" Requires="v">
                <p:oleObj spid="_x0000_s82265" name="Equation" r:id="rId6" imgW="1282680" imgH="241200" progId="Equation.DSMT4">
                  <p:embed/>
                </p:oleObj>
              </mc:Choice>
              <mc:Fallback>
                <p:oleObj name="Equation" r:id="rId6" imgW="1282680" imgH="241200" progId="Equation.DSMT4">
                  <p:embed/>
                  <p:pic>
                    <p:nvPicPr>
                      <p:cNvPr id="0" name="Object 6"/>
                      <p:cNvPicPr>
                        <a:picLocks noChangeAspect="1" noChangeArrowheads="1"/>
                      </p:cNvPicPr>
                      <p:nvPr/>
                    </p:nvPicPr>
                    <p:blipFill>
                      <a:blip r:embed="rId7"/>
                      <a:srcRect/>
                      <a:stretch>
                        <a:fillRect/>
                      </a:stretch>
                    </p:blipFill>
                    <p:spPr bwMode="auto">
                      <a:xfrm>
                        <a:off x="2981325" y="5259388"/>
                        <a:ext cx="31051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0" name="标题 1"/>
          <p:cNvSpPr>
            <a:spLocks noGrp="1"/>
          </p:cNvSpPr>
          <p:nvPr>
            <p:ph type="title"/>
          </p:nvPr>
        </p:nvSpPr>
        <p:spPr/>
        <p:txBody>
          <a:bodyPr/>
          <a:lstStyle/>
          <a:p>
            <a:pPr eaLnBrk="1" hangingPunct="1"/>
            <a:endParaRPr lang="zh-CN" altLang="en-US" smtClean="0">
              <a:ea typeface="宋体" charset="-122"/>
            </a:endParaRPr>
          </a:p>
        </p:txBody>
      </p:sp>
      <p:sp>
        <p:nvSpPr>
          <p:cNvPr id="82951" name="内容占位符 2"/>
          <p:cNvSpPr>
            <a:spLocks noGrp="1"/>
          </p:cNvSpPr>
          <p:nvPr>
            <p:ph idx="1"/>
          </p:nvPr>
        </p:nvSpPr>
        <p:spPr/>
        <p:txBody>
          <a:bodyPr/>
          <a:lstStyle/>
          <a:p>
            <a:pPr eaLnBrk="1" hangingPunct="1"/>
            <a:r>
              <a:rPr lang="zh-CN" altLang="en-US" dirty="0" smtClean="0">
                <a:ea typeface="宋体" charset="-122"/>
              </a:rPr>
              <a:t>显然有：</a:t>
            </a:r>
          </a:p>
        </p:txBody>
      </p:sp>
      <p:sp>
        <p:nvSpPr>
          <p:cNvPr id="82952" name="日期占位符 3"/>
          <p:cNvSpPr>
            <a:spLocks noGrp="1"/>
          </p:cNvSpPr>
          <p:nvPr>
            <p:ph type="dt" sz="quarter" idx="10"/>
          </p:nvPr>
        </p:nvSpPr>
        <p:spPr>
          <a:noFill/>
        </p:spPr>
        <p:txBody>
          <a:bodyPr/>
          <a:lstStyle/>
          <a:p>
            <a:fld id="{27A95210-6630-4334-A0E6-3D357B1D9502}" type="datetime1">
              <a:rPr lang="zh-CN" altLang="en-US" smtClean="0">
                <a:ea typeface="宋体" charset="-122"/>
              </a:rPr>
              <a:pPr/>
              <a:t>2018/11/13</a:t>
            </a:fld>
            <a:endParaRPr lang="en-US" altLang="zh-CN" smtClean="0">
              <a:ea typeface="宋体" charset="-122"/>
            </a:endParaRPr>
          </a:p>
        </p:txBody>
      </p:sp>
      <p:sp>
        <p:nvSpPr>
          <p:cNvPr id="82953"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82954" name="灯片编号占位符 5"/>
          <p:cNvSpPr>
            <a:spLocks noGrp="1"/>
          </p:cNvSpPr>
          <p:nvPr>
            <p:ph type="sldNum" sz="quarter" idx="12"/>
          </p:nvPr>
        </p:nvSpPr>
        <p:spPr>
          <a:noFill/>
        </p:spPr>
        <p:txBody>
          <a:bodyPr/>
          <a:lstStyle/>
          <a:p>
            <a:fld id="{2A0EF502-6646-4C78-91A4-4135CD1750BF}" type="slidenum">
              <a:rPr lang="en-US" altLang="zh-CN" smtClean="0">
                <a:ea typeface="宋体" charset="-122"/>
              </a:rPr>
              <a:pPr/>
              <a:t>67</a:t>
            </a:fld>
            <a:endParaRPr lang="en-US" altLang="zh-CN" smtClean="0">
              <a:ea typeface="宋体" charset="-122"/>
            </a:endParaRPr>
          </a:p>
        </p:txBody>
      </p:sp>
      <p:grpSp>
        <p:nvGrpSpPr>
          <p:cNvPr id="2" name="组合 1"/>
          <p:cNvGrpSpPr/>
          <p:nvPr/>
        </p:nvGrpSpPr>
        <p:grpSpPr>
          <a:xfrm>
            <a:off x="2057400" y="2819400"/>
            <a:ext cx="4419600" cy="2005013"/>
            <a:chOff x="2362200" y="3429000"/>
            <a:chExt cx="4419600" cy="2005013"/>
          </a:xfrm>
        </p:grpSpPr>
        <p:graphicFrame>
          <p:nvGraphicFramePr>
            <p:cNvPr id="82947" name="Object 8"/>
            <p:cNvGraphicFramePr>
              <a:graphicFrameLocks noChangeAspect="1"/>
            </p:cNvGraphicFramePr>
            <p:nvPr>
              <p:extLst>
                <p:ext uri="{D42A27DB-BD31-4B8C-83A1-F6EECF244321}">
                  <p14:modId xmlns:p14="http://schemas.microsoft.com/office/powerpoint/2010/main" val="400264894"/>
                </p:ext>
              </p:extLst>
            </p:nvPr>
          </p:nvGraphicFramePr>
          <p:xfrm>
            <a:off x="2362200" y="3429000"/>
            <a:ext cx="3733800" cy="511175"/>
          </p:xfrm>
          <a:graphic>
            <a:graphicData uri="http://schemas.openxmlformats.org/presentationml/2006/ole">
              <mc:AlternateContent xmlns:mc="http://schemas.openxmlformats.org/markup-compatibility/2006">
                <mc:Choice xmlns:v="urn:schemas-microsoft-com:vml" Requires="v">
                  <p:oleObj spid="_x0000_s83457" r:id="rId3" imgW="1778000" imgH="241300" progId="Equation.DSMT4">
                    <p:embed/>
                  </p:oleObj>
                </mc:Choice>
                <mc:Fallback>
                  <p:oleObj r:id="rId3" imgW="1778000" imgH="2413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429000"/>
                          <a:ext cx="3733800"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8" name="Object 10"/>
            <p:cNvGraphicFramePr>
              <a:graphicFrameLocks noChangeAspect="1"/>
            </p:cNvGraphicFramePr>
            <p:nvPr>
              <p:extLst>
                <p:ext uri="{D42A27DB-BD31-4B8C-83A1-F6EECF244321}">
                  <p14:modId xmlns:p14="http://schemas.microsoft.com/office/powerpoint/2010/main" val="2151772404"/>
                </p:ext>
              </p:extLst>
            </p:nvPr>
          </p:nvGraphicFramePr>
          <p:xfrm>
            <a:off x="3733800" y="4038600"/>
            <a:ext cx="3048000" cy="514350"/>
          </p:xfrm>
          <a:graphic>
            <a:graphicData uri="http://schemas.openxmlformats.org/presentationml/2006/ole">
              <mc:AlternateContent xmlns:mc="http://schemas.openxmlformats.org/markup-compatibility/2006">
                <mc:Choice xmlns:v="urn:schemas-microsoft-com:vml" Requires="v">
                  <p:oleObj spid="_x0000_s83458" r:id="rId5" imgW="1460500" imgH="241300" progId="Equation.DSMT4">
                    <p:embed/>
                  </p:oleObj>
                </mc:Choice>
                <mc:Fallback>
                  <p:oleObj r:id="rId5" imgW="1460500" imgH="2413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4038600"/>
                          <a:ext cx="30480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9" name="Object 12"/>
            <p:cNvGraphicFramePr>
              <a:graphicFrameLocks noChangeAspect="1"/>
            </p:cNvGraphicFramePr>
            <p:nvPr>
              <p:extLst>
                <p:ext uri="{D42A27DB-BD31-4B8C-83A1-F6EECF244321}">
                  <p14:modId xmlns:p14="http://schemas.microsoft.com/office/powerpoint/2010/main" val="2632832436"/>
                </p:ext>
              </p:extLst>
            </p:nvPr>
          </p:nvGraphicFramePr>
          <p:xfrm>
            <a:off x="3733800" y="4876800"/>
            <a:ext cx="1905000" cy="557213"/>
          </p:xfrm>
          <a:graphic>
            <a:graphicData uri="http://schemas.openxmlformats.org/presentationml/2006/ole">
              <mc:AlternateContent xmlns:mc="http://schemas.openxmlformats.org/markup-compatibility/2006">
                <mc:Choice xmlns:v="urn:schemas-microsoft-com:vml" Requires="v">
                  <p:oleObj spid="_x0000_s83459" r:id="rId7" imgW="843324" imgH="242775" progId="Equation.DSMT4">
                    <p:embed/>
                  </p:oleObj>
                </mc:Choice>
                <mc:Fallback>
                  <p:oleObj r:id="rId7" imgW="843324" imgH="242775"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4876800"/>
                          <a:ext cx="1905000"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ph type="title"/>
          </p:nvPr>
        </p:nvSpPr>
        <p:spPr/>
        <p:txBody>
          <a:bodyPr/>
          <a:lstStyle/>
          <a:p>
            <a:pPr eaLnBrk="1" hangingPunct="1"/>
            <a:endParaRPr lang="zh-CN" altLang="en-US" smtClean="0">
              <a:ea typeface="宋体" charset="-122"/>
            </a:endParaRPr>
          </a:p>
        </p:txBody>
      </p:sp>
      <p:sp>
        <p:nvSpPr>
          <p:cNvPr id="115714" name="内容占位符 2"/>
          <p:cNvSpPr>
            <a:spLocks noGrp="1"/>
          </p:cNvSpPr>
          <p:nvPr>
            <p:ph idx="1"/>
          </p:nvPr>
        </p:nvSpPr>
        <p:spPr/>
        <p:txBody>
          <a:bodyPr/>
          <a:lstStyle/>
          <a:p>
            <a:pPr eaLnBrk="1" hangingPunct="1"/>
            <a:r>
              <a:rPr lang="en-US" altLang="zh-CN" dirty="0" smtClean="0">
                <a:ea typeface="宋体" charset="-122"/>
              </a:rPr>
              <a:t>ADFGVX</a:t>
            </a:r>
            <a:r>
              <a:rPr lang="zh-CN" altLang="en-US" dirty="0" smtClean="0">
                <a:ea typeface="宋体" charset="-122"/>
              </a:rPr>
              <a:t>密码是一种乘积密码，同时采用</a:t>
            </a:r>
            <a:r>
              <a:rPr lang="zh-CN" altLang="en-US" b="1" dirty="0" smtClean="0">
                <a:solidFill>
                  <a:srgbClr val="FF0000"/>
                </a:solidFill>
                <a:ea typeface="宋体" charset="-122"/>
              </a:rPr>
              <a:t>代替</a:t>
            </a:r>
            <a:r>
              <a:rPr lang="zh-CN" altLang="en-US" b="1" dirty="0" smtClean="0">
                <a:ea typeface="宋体" charset="-122"/>
              </a:rPr>
              <a:t>和</a:t>
            </a:r>
            <a:r>
              <a:rPr lang="zh-CN" altLang="en-US" b="1" dirty="0" smtClean="0">
                <a:solidFill>
                  <a:srgbClr val="FF0000"/>
                </a:solidFill>
                <a:ea typeface="宋体" charset="-122"/>
              </a:rPr>
              <a:t>置换</a:t>
            </a:r>
            <a:r>
              <a:rPr lang="zh-CN" altLang="en-US" dirty="0" smtClean="0">
                <a:ea typeface="宋体" charset="-122"/>
              </a:rPr>
              <a:t>的方法</a:t>
            </a:r>
          </a:p>
        </p:txBody>
      </p:sp>
      <p:sp>
        <p:nvSpPr>
          <p:cNvPr id="115715" name="日期占位符 3"/>
          <p:cNvSpPr>
            <a:spLocks noGrp="1"/>
          </p:cNvSpPr>
          <p:nvPr>
            <p:ph type="dt" sz="quarter" idx="10"/>
          </p:nvPr>
        </p:nvSpPr>
        <p:spPr>
          <a:noFill/>
        </p:spPr>
        <p:txBody>
          <a:bodyPr/>
          <a:lstStyle/>
          <a:p>
            <a:fld id="{C25E6200-268F-4C37-9746-331E13940A9D}" type="datetime1">
              <a:rPr lang="zh-CN" altLang="en-US" smtClean="0">
                <a:ea typeface="宋体" charset="-122"/>
              </a:rPr>
              <a:pPr/>
              <a:t>2018/11/13</a:t>
            </a:fld>
            <a:endParaRPr lang="en-US" altLang="zh-CN" smtClean="0">
              <a:ea typeface="宋体" charset="-122"/>
            </a:endParaRPr>
          </a:p>
        </p:txBody>
      </p:sp>
      <p:sp>
        <p:nvSpPr>
          <p:cNvPr id="115716"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15717" name="灯片编号占位符 5"/>
          <p:cNvSpPr>
            <a:spLocks noGrp="1"/>
          </p:cNvSpPr>
          <p:nvPr>
            <p:ph type="sldNum" sz="quarter" idx="12"/>
          </p:nvPr>
        </p:nvSpPr>
        <p:spPr>
          <a:noFill/>
        </p:spPr>
        <p:txBody>
          <a:bodyPr/>
          <a:lstStyle/>
          <a:p>
            <a:fld id="{1ACE7A30-A18E-4A55-9B54-AE3FCBD87089}" type="slidenum">
              <a:rPr lang="en-US" altLang="zh-CN" smtClean="0">
                <a:ea typeface="宋体" charset="-122"/>
              </a:rPr>
              <a:pPr/>
              <a:t>68</a:t>
            </a:fld>
            <a:endParaRPr lang="en-US" altLang="zh-CN" smtClean="0">
              <a:ea typeface="宋体" charset="-122"/>
            </a:endParaRPr>
          </a:p>
        </p:txBody>
      </p:sp>
      <p:pic>
        <p:nvPicPr>
          <p:cNvPr id="115718" name="图片 6" descr="图片1.png"/>
          <p:cNvPicPr>
            <a:picLocks noChangeAspect="1"/>
          </p:cNvPicPr>
          <p:nvPr/>
        </p:nvPicPr>
        <p:blipFill>
          <a:blip r:embed="rId2"/>
          <a:srcRect/>
          <a:stretch>
            <a:fillRect/>
          </a:stretch>
        </p:blipFill>
        <p:spPr bwMode="auto">
          <a:xfrm>
            <a:off x="1905000" y="2819400"/>
            <a:ext cx="5407025" cy="2724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1"/>
          <p:cNvSpPr>
            <a:spLocks noGrp="1"/>
          </p:cNvSpPr>
          <p:nvPr>
            <p:ph type="title"/>
          </p:nvPr>
        </p:nvSpPr>
        <p:spPr/>
        <p:txBody>
          <a:bodyPr/>
          <a:lstStyle/>
          <a:p>
            <a:pPr eaLnBrk="1" hangingPunct="1"/>
            <a:endParaRPr lang="zh-CN" altLang="en-US" smtClean="0">
              <a:ea typeface="宋体" charset="-122"/>
            </a:endParaRPr>
          </a:p>
        </p:txBody>
      </p:sp>
      <p:sp>
        <p:nvSpPr>
          <p:cNvPr id="116738" name="内容占位符 2"/>
          <p:cNvSpPr>
            <a:spLocks noGrp="1"/>
          </p:cNvSpPr>
          <p:nvPr>
            <p:ph idx="1"/>
          </p:nvPr>
        </p:nvSpPr>
        <p:spPr/>
        <p:txBody>
          <a:bodyPr/>
          <a:lstStyle/>
          <a:p>
            <a:pPr eaLnBrk="1" hangingPunct="1"/>
            <a:r>
              <a:rPr lang="zh-CN" altLang="en-US" dirty="0" smtClean="0">
                <a:ea typeface="宋体" charset="-122"/>
              </a:rPr>
              <a:t>在表中随机的填入</a:t>
            </a:r>
            <a:r>
              <a:rPr lang="en-US" altLang="zh-CN" dirty="0" smtClean="0">
                <a:ea typeface="宋体" charset="-122"/>
              </a:rPr>
              <a:t>26</a:t>
            </a:r>
            <a:r>
              <a:rPr lang="zh-CN" altLang="en-US" dirty="0" smtClean="0">
                <a:ea typeface="宋体" charset="-122"/>
              </a:rPr>
              <a:t>个英文字母</a:t>
            </a:r>
            <a:r>
              <a:rPr lang="en-US" altLang="zh-CN" dirty="0" smtClean="0">
                <a:ea typeface="宋体" charset="-122"/>
              </a:rPr>
              <a:t>A~Z</a:t>
            </a:r>
            <a:r>
              <a:rPr lang="zh-CN" altLang="en-US" dirty="0" smtClean="0">
                <a:ea typeface="宋体" charset="-122"/>
              </a:rPr>
              <a:t>和</a:t>
            </a:r>
            <a:r>
              <a:rPr lang="en-US" altLang="zh-CN" dirty="0" smtClean="0">
                <a:ea typeface="宋体" charset="-122"/>
              </a:rPr>
              <a:t>10</a:t>
            </a:r>
            <a:r>
              <a:rPr lang="zh-CN" altLang="en-US" dirty="0" smtClean="0">
                <a:ea typeface="宋体" charset="-122"/>
              </a:rPr>
              <a:t>个数字</a:t>
            </a:r>
            <a:r>
              <a:rPr lang="en-US" altLang="zh-CN" dirty="0" smtClean="0">
                <a:ea typeface="宋体" charset="-122"/>
              </a:rPr>
              <a:t>0~9</a:t>
            </a:r>
            <a:r>
              <a:rPr lang="zh-CN" altLang="en-US" dirty="0" smtClean="0">
                <a:ea typeface="宋体" charset="-122"/>
              </a:rPr>
              <a:t>，加密分为两步：</a:t>
            </a:r>
            <a:endParaRPr lang="en-US" altLang="zh-CN" dirty="0" smtClean="0">
              <a:ea typeface="宋体" charset="-122"/>
            </a:endParaRPr>
          </a:p>
          <a:p>
            <a:pPr eaLnBrk="1" hangingPunct="1"/>
            <a:endParaRPr lang="zh-CN" altLang="en-US" dirty="0" smtClean="0">
              <a:ea typeface="宋体" charset="-122"/>
            </a:endParaRPr>
          </a:p>
          <a:p>
            <a:pPr marL="914400" lvl="1" indent="-457200" eaLnBrk="1" hangingPunct="1">
              <a:buFont typeface="Arial" charset="0"/>
              <a:buAutoNum type="arabicPeriod"/>
            </a:pPr>
            <a:r>
              <a:rPr lang="zh-CN" altLang="en-US" dirty="0" smtClean="0">
                <a:ea typeface="宋体" charset="-122"/>
              </a:rPr>
              <a:t>将明文字母用其所在的行和列的标号对代替，然后把中间结果按行的顺序写成一个换位长方形的形式</a:t>
            </a:r>
            <a:endParaRPr lang="en-US" altLang="zh-CN" dirty="0" smtClean="0">
              <a:ea typeface="宋体" charset="-122"/>
            </a:endParaRPr>
          </a:p>
          <a:p>
            <a:pPr marL="914400" lvl="1" indent="-457200" eaLnBrk="1" hangingPunct="1">
              <a:buFont typeface="Arial" charset="0"/>
              <a:buAutoNum type="arabicPeriod"/>
            </a:pPr>
            <a:endParaRPr lang="zh-CN" altLang="en-US" dirty="0" smtClean="0">
              <a:ea typeface="宋体" charset="-122"/>
            </a:endParaRPr>
          </a:p>
          <a:p>
            <a:pPr marL="914400" lvl="1" indent="-457200" eaLnBrk="1" hangingPunct="1">
              <a:buFont typeface="Arial" charset="0"/>
              <a:buAutoNum type="arabicPeriod"/>
            </a:pPr>
            <a:r>
              <a:rPr lang="zh-CN" altLang="en-US" dirty="0" smtClean="0">
                <a:ea typeface="宋体" charset="-122"/>
              </a:rPr>
              <a:t>根据</a:t>
            </a:r>
            <a:r>
              <a:rPr lang="zh-CN" altLang="en-US" b="1" dirty="0" smtClean="0">
                <a:solidFill>
                  <a:srgbClr val="692AA2"/>
                </a:solidFill>
                <a:ea typeface="宋体" charset="-122"/>
              </a:rPr>
              <a:t>密钥所示的顺序</a:t>
            </a:r>
            <a:r>
              <a:rPr lang="zh-CN" altLang="en-US" dirty="0" smtClean="0">
                <a:ea typeface="宋体" charset="-122"/>
              </a:rPr>
              <a:t>按列写出字母，就可以得到密文</a:t>
            </a:r>
          </a:p>
        </p:txBody>
      </p:sp>
      <p:sp>
        <p:nvSpPr>
          <p:cNvPr id="116739" name="日期占位符 3"/>
          <p:cNvSpPr>
            <a:spLocks noGrp="1"/>
          </p:cNvSpPr>
          <p:nvPr>
            <p:ph type="dt" sz="quarter" idx="10"/>
          </p:nvPr>
        </p:nvSpPr>
        <p:spPr>
          <a:noFill/>
        </p:spPr>
        <p:txBody>
          <a:bodyPr/>
          <a:lstStyle/>
          <a:p>
            <a:fld id="{452EF0FD-957D-483B-BB98-90F5FCA1CF15}" type="datetime1">
              <a:rPr lang="zh-CN" altLang="en-US" smtClean="0">
                <a:ea typeface="宋体" charset="-122"/>
              </a:rPr>
              <a:pPr/>
              <a:t>2018/11/13</a:t>
            </a:fld>
            <a:endParaRPr lang="en-US" altLang="zh-CN" smtClean="0">
              <a:ea typeface="宋体" charset="-122"/>
            </a:endParaRPr>
          </a:p>
        </p:txBody>
      </p:sp>
      <p:sp>
        <p:nvSpPr>
          <p:cNvPr id="11674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16741" name="灯片编号占位符 5"/>
          <p:cNvSpPr>
            <a:spLocks noGrp="1"/>
          </p:cNvSpPr>
          <p:nvPr>
            <p:ph type="sldNum" sz="quarter" idx="12"/>
          </p:nvPr>
        </p:nvSpPr>
        <p:spPr>
          <a:noFill/>
        </p:spPr>
        <p:txBody>
          <a:bodyPr/>
          <a:lstStyle/>
          <a:p>
            <a:fld id="{17D46A3C-029B-47A9-B507-0675744924CB}" type="slidenum">
              <a:rPr lang="en-US" altLang="zh-CN" smtClean="0">
                <a:ea typeface="宋体" charset="-122"/>
              </a:rPr>
              <a:pPr/>
              <a:t>69</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p:nvPr>
        </p:nvSpPr>
        <p:spPr/>
        <p:txBody>
          <a:bodyPr/>
          <a:lstStyle/>
          <a:p>
            <a:pPr eaLnBrk="1" hangingPunct="1"/>
            <a:r>
              <a:rPr lang="zh-CN" altLang="en-US" smtClean="0">
                <a:ea typeface="宋体" charset="-122"/>
              </a:rPr>
              <a:t>三门问题</a:t>
            </a:r>
          </a:p>
        </p:txBody>
      </p:sp>
      <p:sp>
        <p:nvSpPr>
          <p:cNvPr id="3" name="内容占位符 2"/>
          <p:cNvSpPr>
            <a:spLocks noGrp="1"/>
          </p:cNvSpPr>
          <p:nvPr>
            <p:ph idx="1"/>
          </p:nvPr>
        </p:nvSpPr>
        <p:spPr/>
        <p:txBody>
          <a:bodyPr/>
          <a:lstStyle/>
          <a:p>
            <a:pPr eaLnBrk="1" hangingPunct="1"/>
            <a:r>
              <a:rPr lang="zh-CN" altLang="en-US" sz="2400" dirty="0" smtClean="0">
                <a:ea typeface="宋体" charset="-122"/>
              </a:rPr>
              <a:t>“三门问题”也称为“蒙提霍尔问题”（</a:t>
            </a:r>
            <a:r>
              <a:rPr lang="en-US" altLang="zh-CN" sz="2400" dirty="0" err="1" smtClean="0">
                <a:ea typeface="宋体" charset="-122"/>
              </a:rPr>
              <a:t>MontyHall</a:t>
            </a:r>
            <a:r>
              <a:rPr lang="en-US" altLang="zh-CN" sz="2400" dirty="0" smtClean="0">
                <a:ea typeface="宋体" charset="-122"/>
              </a:rPr>
              <a:t> problem</a:t>
            </a:r>
            <a:r>
              <a:rPr lang="zh-CN" altLang="en-US" sz="2400" dirty="0" smtClean="0">
                <a:ea typeface="宋体" charset="-122"/>
              </a:rPr>
              <a:t>）。出自美国的电视游戏节目</a:t>
            </a:r>
            <a:r>
              <a:rPr lang="en-US" altLang="zh-CN" sz="2400" dirty="0" smtClean="0">
                <a:ea typeface="宋体" charset="-122"/>
              </a:rPr>
              <a:t>《</a:t>
            </a:r>
            <a:r>
              <a:rPr lang="zh-CN" altLang="en-US" sz="2400" dirty="0" smtClean="0">
                <a:ea typeface="宋体" charset="-122"/>
              </a:rPr>
              <a:t>一锤定音</a:t>
            </a:r>
            <a:r>
              <a:rPr lang="en-US" altLang="zh-CN" sz="2400" dirty="0" smtClean="0">
                <a:ea typeface="宋体" charset="-122"/>
              </a:rPr>
              <a:t>》</a:t>
            </a:r>
            <a:r>
              <a:rPr lang="zh-CN" altLang="en-US" sz="2400" dirty="0" smtClean="0">
                <a:ea typeface="宋体" charset="-122"/>
              </a:rPr>
              <a:t>。参赛者将会面对三扇紧闭的门，其中两扇门背后是山羊，一扇门背后是汽车。参赛者选定一个门，门后面是什么他就得到什么。然后主持人蒙提霍尔会随机打开一扇背后是山羊的门，问参赛者是否改变主意？</a:t>
            </a:r>
            <a:endParaRPr lang="en-US" altLang="zh-CN" sz="2400" dirty="0" smtClean="0">
              <a:ea typeface="宋体" charset="-122"/>
            </a:endParaRPr>
          </a:p>
          <a:p>
            <a:pPr eaLnBrk="1" hangingPunct="1"/>
            <a:endParaRPr lang="en-US" altLang="zh-CN" sz="2400" dirty="0" smtClean="0">
              <a:ea typeface="宋体" charset="-122"/>
            </a:endParaRPr>
          </a:p>
          <a:p>
            <a:pPr eaLnBrk="1" hangingPunct="1"/>
            <a:r>
              <a:rPr lang="zh-CN" altLang="en-US" dirty="0" smtClean="0">
                <a:ea typeface="宋体" charset="-122"/>
              </a:rPr>
              <a:t>不改变主意：</a:t>
            </a:r>
            <a:r>
              <a:rPr lang="en-US" altLang="zh-CN" dirty="0" smtClean="0">
                <a:ea typeface="宋体" charset="-122"/>
              </a:rPr>
              <a:t>1/3</a:t>
            </a:r>
          </a:p>
          <a:p>
            <a:pPr eaLnBrk="1" hangingPunct="1"/>
            <a:r>
              <a:rPr lang="zh-CN" altLang="en-US" dirty="0" smtClean="0">
                <a:ea typeface="宋体" charset="-122"/>
              </a:rPr>
              <a:t>改变主意：</a:t>
            </a:r>
            <a:r>
              <a:rPr lang="en-US" altLang="zh-CN" dirty="0" smtClean="0">
                <a:solidFill>
                  <a:srgbClr val="FF0000"/>
                </a:solidFill>
                <a:ea typeface="宋体" charset="-122"/>
              </a:rPr>
              <a:t>2/3</a:t>
            </a:r>
          </a:p>
          <a:p>
            <a:pPr eaLnBrk="1" hangingPunct="1"/>
            <a:endParaRPr lang="zh-CN" altLang="en-US" sz="2400" dirty="0" smtClean="0">
              <a:ea typeface="宋体" charset="-122"/>
            </a:endParaRPr>
          </a:p>
        </p:txBody>
      </p:sp>
      <p:sp>
        <p:nvSpPr>
          <p:cNvPr id="67587" name="日期占位符 3"/>
          <p:cNvSpPr>
            <a:spLocks noGrp="1"/>
          </p:cNvSpPr>
          <p:nvPr>
            <p:ph type="dt" sz="quarter" idx="10"/>
          </p:nvPr>
        </p:nvSpPr>
        <p:spPr>
          <a:noFill/>
        </p:spPr>
        <p:txBody>
          <a:bodyPr/>
          <a:lstStyle/>
          <a:p>
            <a:fld id="{BC43C551-D63F-4416-83F0-ED94547D0504}" type="datetime1">
              <a:rPr lang="zh-CN" altLang="en-US" smtClean="0">
                <a:ea typeface="宋体" charset="-122"/>
              </a:rPr>
              <a:pPr/>
              <a:t>2018/11/13</a:t>
            </a:fld>
            <a:endParaRPr lang="en-US" altLang="zh-CN" smtClean="0">
              <a:ea typeface="宋体" charset="-122"/>
            </a:endParaRPr>
          </a:p>
        </p:txBody>
      </p:sp>
      <p:sp>
        <p:nvSpPr>
          <p:cNvPr id="6758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67589" name="灯片编号占位符 5"/>
          <p:cNvSpPr>
            <a:spLocks noGrp="1"/>
          </p:cNvSpPr>
          <p:nvPr>
            <p:ph type="sldNum" sz="quarter" idx="12"/>
          </p:nvPr>
        </p:nvSpPr>
        <p:spPr>
          <a:noFill/>
        </p:spPr>
        <p:txBody>
          <a:bodyPr/>
          <a:lstStyle/>
          <a:p>
            <a:fld id="{DE024766-6928-4C4C-9F02-A7843BE1211E}" type="slidenum">
              <a:rPr lang="en-US" altLang="zh-CN" smtClean="0">
                <a:ea typeface="宋体" charset="-122"/>
              </a:rPr>
              <a:pPr/>
              <a:t>7</a:t>
            </a:fld>
            <a:endParaRPr lang="en-US" altLang="zh-CN"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p:nvPr>
        </p:nvSpPr>
        <p:spPr/>
        <p:txBody>
          <a:bodyPr/>
          <a:lstStyle/>
          <a:p>
            <a:pPr eaLnBrk="1" hangingPunct="1"/>
            <a:endParaRPr lang="zh-CN" altLang="en-US" smtClean="0">
              <a:ea typeface="宋体" charset="-122"/>
            </a:endParaRPr>
          </a:p>
        </p:txBody>
      </p:sp>
      <p:sp>
        <p:nvSpPr>
          <p:cNvPr id="3" name="内容占位符 2"/>
          <p:cNvSpPr>
            <a:spLocks noGrp="1"/>
          </p:cNvSpPr>
          <p:nvPr>
            <p:ph idx="1"/>
          </p:nvPr>
        </p:nvSpPr>
        <p:spPr>
          <a:xfrm>
            <a:off x="381000" y="1600200"/>
            <a:ext cx="8458200" cy="4724400"/>
          </a:xfrm>
        </p:spPr>
        <p:txBody>
          <a:bodyPr/>
          <a:lstStyle/>
          <a:p>
            <a:pPr eaLnBrk="1" hangingPunct="1">
              <a:lnSpc>
                <a:spcPct val="90000"/>
              </a:lnSpc>
            </a:pPr>
            <a:r>
              <a:rPr lang="zh-CN" altLang="en-US" dirty="0" smtClean="0">
                <a:ea typeface="宋体" charset="-122"/>
              </a:rPr>
              <a:t>例：明文为</a:t>
            </a:r>
            <a:r>
              <a:rPr lang="en-US" altLang="zh-CN" dirty="0" smtClean="0">
                <a:ea typeface="宋体" charset="-122"/>
              </a:rPr>
              <a:t>PASSWORD</a:t>
            </a:r>
            <a:r>
              <a:rPr lang="zh-CN" altLang="en-US" dirty="0" smtClean="0">
                <a:ea typeface="宋体" charset="-122"/>
              </a:rPr>
              <a:t>，则首先将明文字母用其所在的行和列的标号对代替，得中间结果         </a:t>
            </a:r>
          </a:p>
          <a:p>
            <a:pPr eaLnBrk="1" hangingPunct="1">
              <a:lnSpc>
                <a:spcPct val="90000"/>
              </a:lnSpc>
              <a:buFontTx/>
              <a:buNone/>
            </a:pPr>
            <a:r>
              <a:rPr lang="zh-CN" altLang="en-US" dirty="0" smtClean="0">
                <a:ea typeface="宋体" charset="-122"/>
              </a:rPr>
              <a:t>                       </a:t>
            </a:r>
            <a:r>
              <a:rPr lang="en-US" altLang="zh-CN" dirty="0" smtClean="0">
                <a:ea typeface="宋体" charset="-122"/>
              </a:rPr>
              <a:t>FG  GV  XG  </a:t>
            </a:r>
            <a:r>
              <a:rPr lang="en-US" altLang="zh-CN" dirty="0" err="1" smtClean="0">
                <a:ea typeface="宋体" charset="-122"/>
              </a:rPr>
              <a:t>XG</a:t>
            </a:r>
            <a:endParaRPr lang="en-US" altLang="zh-CN" dirty="0" smtClean="0">
              <a:ea typeface="宋体" charset="-122"/>
            </a:endParaRPr>
          </a:p>
          <a:p>
            <a:pPr eaLnBrk="1" hangingPunct="1">
              <a:lnSpc>
                <a:spcPct val="90000"/>
              </a:lnSpc>
              <a:buFontTx/>
              <a:buNone/>
            </a:pPr>
            <a:r>
              <a:rPr lang="en-US" altLang="zh-CN" dirty="0" smtClean="0">
                <a:ea typeface="宋体" charset="-122"/>
              </a:rPr>
              <a:t>                       AF  VD  AG  VF</a:t>
            </a:r>
          </a:p>
          <a:p>
            <a:pPr eaLnBrk="1" hangingPunct="1">
              <a:lnSpc>
                <a:spcPct val="90000"/>
              </a:lnSpc>
              <a:buFontTx/>
              <a:buNone/>
            </a:pPr>
            <a:r>
              <a:rPr lang="en-US" altLang="zh-CN" dirty="0" smtClean="0">
                <a:ea typeface="宋体" charset="-122"/>
              </a:rPr>
              <a:t>   </a:t>
            </a:r>
            <a:r>
              <a:rPr lang="zh-CN" altLang="en-US" dirty="0" smtClean="0">
                <a:ea typeface="宋体" charset="-122"/>
              </a:rPr>
              <a:t>若加密密钥为 </a:t>
            </a:r>
            <a:r>
              <a:rPr lang="en-US" altLang="zh-CN" dirty="0" smtClean="0">
                <a:ea typeface="宋体" charset="-122"/>
              </a:rPr>
              <a:t>c  o  m  p  u  t  e  r</a:t>
            </a:r>
          </a:p>
          <a:p>
            <a:pPr eaLnBrk="1" hangingPunct="1">
              <a:lnSpc>
                <a:spcPct val="90000"/>
              </a:lnSpc>
              <a:buFontTx/>
              <a:buNone/>
            </a:pPr>
            <a:r>
              <a:rPr lang="en-US" altLang="zh-CN" dirty="0" smtClean="0">
                <a:ea typeface="宋体" charset="-122"/>
              </a:rPr>
              <a:t>   </a:t>
            </a:r>
            <a:r>
              <a:rPr lang="zh-CN" altLang="en-US" dirty="0" smtClean="0">
                <a:ea typeface="宋体" charset="-122"/>
              </a:rPr>
              <a:t>则加密密钥的顺序为 </a:t>
            </a:r>
            <a:r>
              <a:rPr lang="en-US" altLang="zh-CN" dirty="0" smtClean="0">
                <a:ea typeface="宋体" charset="-122"/>
              </a:rPr>
              <a:t>1  4  3  5   8  7   2   6</a:t>
            </a:r>
          </a:p>
          <a:p>
            <a:pPr eaLnBrk="1" hangingPunct="1">
              <a:lnSpc>
                <a:spcPct val="90000"/>
              </a:lnSpc>
              <a:buFontTx/>
              <a:buNone/>
            </a:pPr>
            <a:r>
              <a:rPr lang="en-US" altLang="zh-CN" dirty="0" smtClean="0">
                <a:ea typeface="宋体" charset="-122"/>
              </a:rPr>
              <a:t>                                    F  G  </a:t>
            </a:r>
            <a:r>
              <a:rPr lang="en-US" altLang="zh-CN" dirty="0" err="1" smtClean="0">
                <a:ea typeface="宋体" charset="-122"/>
              </a:rPr>
              <a:t>G</a:t>
            </a:r>
            <a:r>
              <a:rPr lang="en-US" altLang="zh-CN" dirty="0" smtClean="0">
                <a:ea typeface="宋体" charset="-122"/>
              </a:rPr>
              <a:t>  V  X  G  X  G</a:t>
            </a:r>
          </a:p>
          <a:p>
            <a:pPr eaLnBrk="1" hangingPunct="1">
              <a:lnSpc>
                <a:spcPct val="90000"/>
              </a:lnSpc>
              <a:buFontTx/>
              <a:buNone/>
            </a:pPr>
            <a:r>
              <a:rPr lang="en-US" altLang="zh-CN" dirty="0" smtClean="0">
                <a:ea typeface="宋体" charset="-122"/>
              </a:rPr>
              <a:t>                                    A  F  V   D  A  G  V  F</a:t>
            </a:r>
          </a:p>
          <a:p>
            <a:pPr eaLnBrk="1" hangingPunct="1">
              <a:lnSpc>
                <a:spcPct val="90000"/>
              </a:lnSpc>
              <a:buFontTx/>
              <a:buNone/>
            </a:pPr>
            <a:r>
              <a:rPr lang="en-US" altLang="zh-CN" dirty="0" smtClean="0">
                <a:ea typeface="宋体" charset="-122"/>
              </a:rPr>
              <a:t>   </a:t>
            </a:r>
            <a:r>
              <a:rPr lang="zh-CN" altLang="en-US" dirty="0" smtClean="0">
                <a:ea typeface="宋体" charset="-122"/>
              </a:rPr>
              <a:t>根据密钥顺序列出字母则得密文：</a:t>
            </a:r>
            <a:r>
              <a:rPr lang="en-US" altLang="zh-CN" dirty="0" smtClean="0">
                <a:solidFill>
                  <a:srgbClr val="FF00FF"/>
                </a:solidFill>
                <a:ea typeface="宋体" charset="-122"/>
              </a:rPr>
              <a:t>FA XV GV GF VD GF GG XA</a:t>
            </a:r>
          </a:p>
          <a:p>
            <a:pPr eaLnBrk="1" hangingPunct="1"/>
            <a:endParaRPr lang="zh-CN" altLang="en-US" dirty="0" smtClean="0">
              <a:ea typeface="宋体" charset="-122"/>
            </a:endParaRPr>
          </a:p>
        </p:txBody>
      </p:sp>
      <p:sp>
        <p:nvSpPr>
          <p:cNvPr id="117763" name="日期占位符 3"/>
          <p:cNvSpPr>
            <a:spLocks noGrp="1"/>
          </p:cNvSpPr>
          <p:nvPr>
            <p:ph type="dt" sz="quarter" idx="10"/>
          </p:nvPr>
        </p:nvSpPr>
        <p:spPr>
          <a:noFill/>
        </p:spPr>
        <p:txBody>
          <a:bodyPr/>
          <a:lstStyle/>
          <a:p>
            <a:fld id="{A45074AA-76CC-4C09-B4F8-9EAA22F54640}" type="datetime1">
              <a:rPr lang="zh-CN" altLang="en-US" smtClean="0">
                <a:ea typeface="宋体" charset="-122"/>
              </a:rPr>
              <a:pPr/>
              <a:t>2018/11/13</a:t>
            </a:fld>
            <a:endParaRPr lang="en-US" altLang="zh-CN" smtClean="0">
              <a:ea typeface="宋体" charset="-122"/>
            </a:endParaRPr>
          </a:p>
        </p:txBody>
      </p:sp>
      <p:sp>
        <p:nvSpPr>
          <p:cNvPr id="117764"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17765" name="灯片编号占位符 5"/>
          <p:cNvSpPr>
            <a:spLocks noGrp="1"/>
          </p:cNvSpPr>
          <p:nvPr>
            <p:ph type="sldNum" sz="quarter" idx="12"/>
          </p:nvPr>
        </p:nvSpPr>
        <p:spPr>
          <a:noFill/>
        </p:spPr>
        <p:txBody>
          <a:bodyPr/>
          <a:lstStyle/>
          <a:p>
            <a:fld id="{34AD6B7E-EA8A-418F-A268-0151DC41758D}" type="slidenum">
              <a:rPr lang="en-US" altLang="zh-CN" smtClean="0">
                <a:ea typeface="宋体" charset="-122"/>
              </a:rPr>
              <a:pPr/>
              <a:t>70</a:t>
            </a:fld>
            <a:endParaRPr lang="en-US" altLang="zh-CN"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down)">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18786" name="内容占位符 2"/>
              <p:cNvSpPr>
                <a:spLocks noGrp="1"/>
              </p:cNvSpPr>
              <p:nvPr>
                <p:ph idx="1"/>
              </p:nvPr>
            </p:nvSpPr>
            <p:spPr/>
            <p:txBody>
              <a:bodyPr/>
              <a:lstStyle/>
              <a:p>
                <a:pPr eaLnBrk="1" hangingPunct="1"/>
                <a:r>
                  <a:rPr lang="zh-CN" altLang="en-US" dirty="0" smtClean="0">
                    <a:ea typeface="宋体" charset="-122"/>
                  </a:rPr>
                  <a:t>我们假设</a:t>
                </a:r>
                <a14:m>
                  <m:oMath xmlns:m="http://schemas.openxmlformats.org/officeDocument/2006/math">
                    <m:r>
                      <a:rPr lang="en-US" altLang="zh-CN" i="1" dirty="0" smtClean="0">
                        <a:latin typeface="Cambria Math"/>
                        <a:ea typeface="宋体" charset="-122"/>
                      </a:rPr>
                      <m:t>𝐾</m:t>
                    </m:r>
                    <m:r>
                      <a:rPr lang="en-US" altLang="zh-CN" i="1" baseline="-25000" dirty="0" smtClean="0">
                        <a:latin typeface="Cambria Math"/>
                        <a:ea typeface="宋体" charset="-122"/>
                      </a:rPr>
                      <m:t>1</m:t>
                    </m:r>
                  </m:oMath>
                </a14:m>
                <a:r>
                  <a:rPr lang="zh-CN" altLang="en-US" dirty="0" smtClean="0">
                    <a:ea typeface="宋体" charset="-122"/>
                  </a:rPr>
                  <a:t>的选取和</a:t>
                </a:r>
                <a14:m>
                  <m:oMath xmlns:m="http://schemas.openxmlformats.org/officeDocument/2006/math">
                    <m:r>
                      <a:rPr lang="en-US" altLang="zh-CN" i="1" dirty="0" smtClean="0">
                        <a:latin typeface="Cambria Math"/>
                        <a:ea typeface="宋体" charset="-122"/>
                      </a:rPr>
                      <m:t>𝐾</m:t>
                    </m:r>
                    <m:r>
                      <a:rPr lang="en-US" altLang="zh-CN" i="1" baseline="-25000" dirty="0" smtClean="0">
                        <a:latin typeface="Cambria Math"/>
                        <a:ea typeface="宋体" charset="-122"/>
                      </a:rPr>
                      <m:t>2</m:t>
                    </m:r>
                  </m:oMath>
                </a14:m>
                <a:r>
                  <a:rPr lang="zh-CN" altLang="en-US" dirty="0" smtClean="0">
                    <a:ea typeface="宋体" charset="-122"/>
                  </a:rPr>
                  <a:t>的选取是相互独立的。因此，对任意的</a:t>
                </a:r>
                <a14:m>
                  <m:oMath xmlns:m="http://schemas.openxmlformats.org/officeDocument/2006/math">
                    <m:r>
                      <a:rPr lang="en-US" altLang="zh-CN" i="1" dirty="0" smtClean="0">
                        <a:latin typeface="Cambria Math"/>
                        <a:ea typeface="宋体" charset="-122"/>
                      </a:rPr>
                      <m:t>𝑘</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 </m:t>
                    </m:r>
                    <m:r>
                      <a:rPr lang="en-US" altLang="zh-CN" i="1" dirty="0" smtClean="0">
                        <a:latin typeface="Cambria Math"/>
                        <a:ea typeface="宋体" charset="-122"/>
                      </a:rPr>
                      <m:t>𝑘</m:t>
                    </m:r>
                    <m:r>
                      <a:rPr lang="en-US" altLang="zh-CN" i="1" baseline="-25000" dirty="0" smtClean="0">
                        <a:latin typeface="Cambria Math"/>
                        <a:ea typeface="宋体" charset="-122"/>
                      </a:rPr>
                      <m:t>2</m:t>
                    </m:r>
                  </m:oMath>
                </a14:m>
                <a:r>
                  <a:rPr lang="zh-CN" altLang="en-US" dirty="0" smtClean="0">
                    <a:ea typeface="宋体" charset="-122"/>
                  </a:rPr>
                  <a:t>，我们有</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oMath>
                </a14:m>
                <a:endParaRPr lang="en-US" altLang="zh-CN" dirty="0" smtClean="0">
                  <a:ea typeface="宋体" charset="-122"/>
                </a:endParaRPr>
              </a:p>
              <a:p>
                <a:pPr eaLnBrk="1" hangingPunct="1"/>
                <a:endParaRPr lang="zh-CN" altLang="en-US" dirty="0" smtClean="0">
                  <a:ea typeface="宋体" charset="-122"/>
                </a:endParaRPr>
              </a:p>
              <a:p>
                <a:pPr eaLnBrk="1" hangingPunct="1"/>
                <a:r>
                  <a:rPr lang="zh-CN" altLang="en-US" dirty="0" smtClean="0">
                    <a:ea typeface="宋体" charset="-122"/>
                  </a:rPr>
                  <a:t>如果</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𝑅</m:t>
                    </m:r>
                    <m:r>
                      <a:rPr lang="en-US" altLang="zh-CN" i="1" baseline="-25000" dirty="0" smtClean="0">
                        <a:latin typeface="Cambria Math"/>
                        <a:ea typeface="宋体" charset="-122"/>
                      </a:rPr>
                      <m:t>2</m:t>
                    </m:r>
                    <m:r>
                      <a:rPr lang="zh-CN" altLang="en-US"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smtClean="0">
                        <a:latin typeface="Cambria Math"/>
                        <a:ea typeface="宋体" charset="-122"/>
                      </a:rPr>
                      <m:t>𝑅</m:t>
                    </m:r>
                    <m:r>
                      <a:rPr lang="en-US" altLang="zh-CN" i="1" baseline="-25000" dirty="0" smtClean="0">
                        <a:latin typeface="Cambria Math"/>
                        <a:ea typeface="宋体" charset="-122"/>
                      </a:rPr>
                      <m:t>1</m:t>
                    </m:r>
                  </m:oMath>
                </a14:m>
                <a:r>
                  <a:rPr lang="zh-CN" altLang="en-US" dirty="0" smtClean="0">
                    <a:ea typeface="宋体" charset="-122"/>
                  </a:rPr>
                  <a:t>，即乘积密码体制</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2</m:t>
                    </m:r>
                  </m:oMath>
                </a14:m>
                <a:r>
                  <a:rPr lang="zh-CN" altLang="en-US" dirty="0" smtClean="0">
                    <a:ea typeface="宋体" charset="-122"/>
                  </a:rPr>
                  <a:t>和</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2</m:t>
                    </m:r>
                    <m:r>
                      <a:rPr lang="en-US" altLang="zh-CN"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1</m:t>
                    </m:r>
                  </m:oMath>
                </a14:m>
                <a:r>
                  <a:rPr lang="zh-CN" altLang="en-US" dirty="0" smtClean="0">
                    <a:ea typeface="宋体" charset="-122"/>
                  </a:rPr>
                  <a:t>是两个相同的密码体制，则称密码体制</a:t>
                </a:r>
                <a14:m>
                  <m:oMath xmlns:m="http://schemas.openxmlformats.org/officeDocument/2006/math">
                    <m:r>
                      <a:rPr lang="en-US" altLang="zh-CN" i="1" dirty="0" smtClean="0">
                        <a:latin typeface="Cambria Math"/>
                        <a:ea typeface="宋体" charset="-122"/>
                      </a:rPr>
                      <m:t>𝑅</m:t>
                    </m:r>
                    <m:r>
                      <a:rPr lang="en-US" altLang="zh-CN" b="0" i="1" baseline="-25000" dirty="0" smtClean="0">
                        <a:latin typeface="Cambria Math"/>
                        <a:ea typeface="宋体" charset="-122"/>
                      </a:rPr>
                      <m:t>1</m:t>
                    </m:r>
                    <m:r>
                      <a:rPr lang="zh-CN" altLang="en-US" i="1" dirty="0" smtClean="0">
                        <a:latin typeface="Cambria Math"/>
                        <a:ea typeface="宋体" charset="-122"/>
                      </a:rPr>
                      <m:t>和</m:t>
                    </m:r>
                    <m:r>
                      <a:rPr lang="en-US" altLang="zh-CN" i="1" dirty="0" smtClean="0">
                        <a:latin typeface="Cambria Math"/>
                        <a:ea typeface="宋体" charset="-122"/>
                      </a:rPr>
                      <m:t>𝑅</m:t>
                    </m:r>
                    <m:r>
                      <a:rPr lang="en-US" altLang="zh-CN" i="1" baseline="-25000" dirty="0" smtClean="0">
                        <a:latin typeface="Cambria Math"/>
                        <a:ea typeface="宋体" charset="-122"/>
                      </a:rPr>
                      <m:t>2</m:t>
                    </m:r>
                  </m:oMath>
                </a14:m>
                <a:r>
                  <a:rPr lang="zh-CN" altLang="en-US" dirty="0" smtClean="0">
                    <a:ea typeface="宋体" charset="-122"/>
                  </a:rPr>
                  <a:t>是</a:t>
                </a:r>
                <a:r>
                  <a:rPr lang="zh-CN" altLang="en-US" b="1" dirty="0" smtClean="0">
                    <a:solidFill>
                      <a:srgbClr val="FF00FF"/>
                    </a:solidFill>
                    <a:ea typeface="宋体" charset="-122"/>
                  </a:rPr>
                  <a:t>可交换的</a:t>
                </a:r>
                <a:endParaRPr lang="en-US" altLang="zh-CN" dirty="0" smtClean="0">
                  <a:ea typeface="宋体" charset="-122"/>
                </a:endParaRPr>
              </a:p>
              <a:p>
                <a:pPr marL="0" indent="0" algn="ctr" eaLnBrk="1" hangingPunct="1">
                  <a:buNone/>
                </a:pPr>
                <a:endParaRPr lang="en-US" altLang="zh-CN" dirty="0">
                  <a:ea typeface="宋体" charset="-122"/>
                </a:endParaRPr>
              </a:p>
              <a:p>
                <a:pPr marL="0" indent="0" algn="ctr" eaLnBrk="1" hangingPunct="1">
                  <a:buNone/>
                </a:pPr>
                <a:r>
                  <a:rPr lang="zh-CN" altLang="en-US" b="1" dirty="0" smtClean="0">
                    <a:solidFill>
                      <a:srgbClr val="FF0000"/>
                    </a:solidFill>
                    <a:latin typeface="隶书" pitchFamily="49" charset="-122"/>
                    <a:ea typeface="隶书" pitchFamily="49" charset="-122"/>
                  </a:rPr>
                  <a:t>并不是任意两个密码体制都是可交换的</a:t>
                </a:r>
              </a:p>
            </p:txBody>
          </p:sp>
        </mc:Choice>
        <mc:Fallback xmlns="">
          <p:sp>
            <p:nvSpPr>
              <p:cNvPr id="118786"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a:stretch>
              </a:blipFill>
            </p:spPr>
            <p:txBody>
              <a:bodyPr/>
              <a:lstStyle/>
              <a:p>
                <a:r>
                  <a:rPr lang="zh-CN" altLang="en-US">
                    <a:noFill/>
                  </a:rPr>
                  <a:t> </a:t>
                </a:r>
              </a:p>
            </p:txBody>
          </p:sp>
        </mc:Fallback>
      </mc:AlternateContent>
      <p:sp>
        <p:nvSpPr>
          <p:cNvPr id="118787" name="日期占位符 3"/>
          <p:cNvSpPr>
            <a:spLocks noGrp="1"/>
          </p:cNvSpPr>
          <p:nvPr>
            <p:ph type="dt" sz="quarter" idx="10"/>
          </p:nvPr>
        </p:nvSpPr>
        <p:spPr>
          <a:noFill/>
        </p:spPr>
        <p:txBody>
          <a:bodyPr/>
          <a:lstStyle/>
          <a:p>
            <a:fld id="{027034BE-1141-4812-9037-114E87A1FCA6}" type="datetime1">
              <a:rPr lang="zh-CN" altLang="en-US" smtClean="0">
                <a:ea typeface="宋体" charset="-122"/>
              </a:rPr>
              <a:pPr/>
              <a:t>2018/11/13</a:t>
            </a:fld>
            <a:endParaRPr lang="en-US" altLang="zh-CN" smtClean="0">
              <a:ea typeface="宋体" charset="-122"/>
            </a:endParaRPr>
          </a:p>
        </p:txBody>
      </p:sp>
      <p:sp>
        <p:nvSpPr>
          <p:cNvPr id="11878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18789" name="灯片编号占位符 5"/>
          <p:cNvSpPr>
            <a:spLocks noGrp="1"/>
          </p:cNvSpPr>
          <p:nvPr>
            <p:ph type="sldNum" sz="quarter" idx="12"/>
          </p:nvPr>
        </p:nvSpPr>
        <p:spPr>
          <a:noFill/>
        </p:spPr>
        <p:txBody>
          <a:bodyPr/>
          <a:lstStyle/>
          <a:p>
            <a:fld id="{497A303A-30B7-4EDB-9205-FA3965500C30}" type="slidenum">
              <a:rPr lang="en-US" altLang="zh-CN" smtClean="0">
                <a:ea typeface="宋体" charset="-122"/>
              </a:rPr>
              <a:pPr/>
              <a:t>71</a:t>
            </a:fld>
            <a:endParaRPr lang="en-US" altLang="zh-CN"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786">
                                            <p:txEl>
                                              <p:pRg st="4" end="4"/>
                                            </p:txEl>
                                          </p:spTgt>
                                        </p:tgtEl>
                                        <p:attrNameLst>
                                          <p:attrName>style.visibility</p:attrName>
                                        </p:attrNameLst>
                                      </p:cBhvr>
                                      <p:to>
                                        <p:strVal val="visible"/>
                                      </p:to>
                                    </p:set>
                                    <p:animEffect transition="in" filter="wipe(down)">
                                      <p:cBhvr>
                                        <p:cTn id="7" dur="500"/>
                                        <p:tgtEl>
                                          <p:spTgt spid="1187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19810" name="内容占位符 2"/>
              <p:cNvSpPr>
                <a:spLocks noGrp="1"/>
              </p:cNvSpPr>
              <p:nvPr>
                <p:ph idx="1"/>
              </p:nvPr>
            </p:nvSpPr>
            <p:spPr>
              <a:xfrm>
                <a:off x="457200" y="1524000"/>
                <a:ext cx="8229600" cy="4800600"/>
              </a:xfrm>
            </p:spPr>
            <p:txBody>
              <a:bodyPr/>
              <a:lstStyle/>
              <a:p>
                <a:pPr eaLnBrk="1" hangingPunct="1"/>
                <a:r>
                  <a:rPr lang="zh-CN" altLang="en-US" dirty="0" smtClean="0">
                    <a:ea typeface="宋体" charset="-122"/>
                  </a:rPr>
                  <a:t>密码体制的乘积运算满足结合律，即对任意的</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2</m:t>
                    </m:r>
                  </m:oMath>
                </a14:m>
                <a:r>
                  <a:rPr lang="zh-CN" altLang="en-US" dirty="0" smtClean="0">
                    <a:ea typeface="宋体" charset="-122"/>
                  </a:rPr>
                  <a:t>以及</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3</m:t>
                    </m:r>
                  </m:oMath>
                </a14:m>
                <a:r>
                  <a:rPr lang="zh-CN" altLang="en-US" dirty="0" smtClean="0">
                    <a:ea typeface="宋体" charset="-122"/>
                  </a:rPr>
                  <a:t>，都有</a:t>
                </a:r>
              </a:p>
              <a:p>
                <a:pPr eaLnBrk="1" hangingPunct="1">
                  <a:buFontTx/>
                  <a:buNone/>
                </a:pPr>
                <a14:m>
                  <m:oMathPara xmlns:m="http://schemas.openxmlformats.org/officeDocument/2006/math">
                    <m:oMathParaPr>
                      <m:jc m:val="centerGroup"/>
                    </m:oMathParaPr>
                    <m:oMath xmlns:m="http://schemas.openxmlformats.org/officeDocument/2006/math">
                      <m:r>
                        <a:rPr lang="zh-CN" altLang="en-US" i="1" dirty="0" smtClean="0">
                          <a:latin typeface="Cambria Math"/>
                          <a:ea typeface="宋体" charset="-122"/>
                        </a:rPr>
                        <m:t>           </m:t>
                      </m:r>
                      <m:r>
                        <a:rPr lang="en-US" altLang="zh-CN"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1</m:t>
                      </m:r>
                      <m:r>
                        <a:rPr lang="en-US" altLang="zh-CN" i="1" dirty="0" smtClean="0">
                          <a:latin typeface="Cambria Math"/>
                          <a:ea typeface="宋体" charset="-122"/>
                        </a:rPr>
                        <m:t> ∗ </m:t>
                      </m:r>
                      <m:r>
                        <a:rPr lang="en-US" altLang="zh-CN" i="1" dirty="0" smtClean="0">
                          <a:latin typeface="Cambria Math"/>
                          <a:ea typeface="宋体" charset="-122"/>
                        </a:rPr>
                        <m:t>𝑅</m:t>
                      </m:r>
                      <m:r>
                        <a:rPr lang="en-US" altLang="zh-CN" i="1" baseline="-25000" dirty="0" smtClean="0">
                          <a:latin typeface="Cambria Math"/>
                          <a:ea typeface="宋体" charset="-122"/>
                        </a:rPr>
                        <m:t>2</m:t>
                      </m:r>
                      <m:r>
                        <a:rPr lang="en-US" altLang="zh-CN" i="1" dirty="0">
                          <a:latin typeface="Cambria Math"/>
                          <a:ea typeface="宋体" charset="-122"/>
                        </a:rPr>
                        <m:t>)</m:t>
                      </m:r>
                      <m:r>
                        <a:rPr lang="en-US" altLang="zh-CN" i="1" dirty="0" smtClean="0">
                          <a:latin typeface="Cambria Math"/>
                          <a:ea typeface="宋体" charset="-122"/>
                        </a:rPr>
                        <m:t>∗ </m:t>
                      </m:r>
                      <m:r>
                        <a:rPr lang="en-US" altLang="zh-CN" i="1" dirty="0" smtClean="0">
                          <a:latin typeface="Cambria Math"/>
                          <a:ea typeface="宋体" charset="-122"/>
                        </a:rPr>
                        <m:t>𝑅</m:t>
                      </m:r>
                      <m:r>
                        <a:rPr lang="en-US" altLang="zh-CN" i="1" baseline="-25000" dirty="0" smtClean="0">
                          <a:latin typeface="Cambria Math"/>
                          <a:ea typeface="宋体" charset="-122"/>
                        </a:rPr>
                        <m:t>3</m:t>
                      </m:r>
                      <m:r>
                        <a:rPr lang="zh-CN" altLang="en-US"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𝑅</m:t>
                      </m:r>
                      <m:r>
                        <a:rPr lang="en-US" altLang="zh-CN" i="1" baseline="-25000" dirty="0" smtClean="0">
                          <a:latin typeface="Cambria Math"/>
                          <a:ea typeface="宋体" charset="-122"/>
                        </a:rPr>
                        <m:t>2</m:t>
                      </m:r>
                      <m:r>
                        <a:rPr lang="en-US" altLang="zh-CN" i="1" dirty="0" smtClean="0">
                          <a:latin typeface="Cambria Math"/>
                          <a:ea typeface="宋体" charset="-122"/>
                        </a:rPr>
                        <m:t> ∗ </m:t>
                      </m:r>
                      <m:r>
                        <a:rPr lang="en-US" altLang="zh-CN" i="1" dirty="0" smtClean="0">
                          <a:latin typeface="Cambria Math"/>
                          <a:ea typeface="宋体" charset="-122"/>
                        </a:rPr>
                        <m:t>𝑅</m:t>
                      </m:r>
                      <m:r>
                        <a:rPr lang="en-US" altLang="zh-CN" i="1" baseline="-25000" dirty="0" smtClean="0">
                          <a:latin typeface="Cambria Math"/>
                          <a:ea typeface="宋体" charset="-122"/>
                        </a:rPr>
                        <m:t>3</m:t>
                      </m:r>
                      <m:r>
                        <a:rPr lang="en-US" altLang="zh-CN" i="1" dirty="0" smtClean="0">
                          <a:latin typeface="Cambria Math"/>
                          <a:ea typeface="宋体" charset="-122"/>
                        </a:rPr>
                        <m:t>)</m:t>
                      </m:r>
                    </m:oMath>
                  </m:oMathPara>
                </a14:m>
                <a:endParaRPr lang="en-US" altLang="zh-CN" dirty="0" smtClean="0">
                  <a:ea typeface="宋体" charset="-122"/>
                </a:endParaRPr>
              </a:p>
              <a:p>
                <a:pPr eaLnBrk="1" hangingPunct="1">
                  <a:buFont typeface="Wingdings" pitchFamily="2" charset="2"/>
                  <a:buNone/>
                </a:pPr>
                <a:r>
                  <a:rPr lang="zh-CN" altLang="en-US" dirty="0" smtClean="0">
                    <a:ea typeface="宋体" charset="-122"/>
                  </a:rPr>
                  <a:t>    这里</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2</m:t>
                    </m:r>
                  </m:oMath>
                </a14:m>
                <a:r>
                  <a:rPr lang="zh-CN" altLang="en-US" dirty="0" smtClean="0">
                    <a:ea typeface="宋体" charset="-122"/>
                  </a:rPr>
                  <a:t>以及</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3</m:t>
                    </m:r>
                  </m:oMath>
                </a14:m>
                <a:r>
                  <a:rPr lang="zh-CN" altLang="en-US" dirty="0" smtClean="0">
                    <a:ea typeface="宋体" charset="-122"/>
                  </a:rPr>
                  <a:t>，是明文空间和密文空间相同的密码体制</a:t>
                </a:r>
              </a:p>
              <a:p>
                <a:pPr eaLnBrk="1" hangingPunct="1"/>
                <a:r>
                  <a:rPr lang="zh-CN" altLang="en-US" dirty="0" smtClean="0">
                    <a:ea typeface="宋体" charset="-122"/>
                  </a:rPr>
                  <a:t>设</a:t>
                </a:r>
                <a14:m>
                  <m:oMath xmlns:m="http://schemas.openxmlformats.org/officeDocument/2006/math">
                    <m:r>
                      <a:rPr lang="en-US" altLang="zh-CN" i="1" dirty="0" smtClean="0">
                        <a:latin typeface="Cambria Math"/>
                        <a:ea typeface="宋体" charset="-122"/>
                      </a:rPr>
                      <m:t>𝑅</m:t>
                    </m:r>
                  </m:oMath>
                </a14:m>
                <a:r>
                  <a:rPr lang="zh-CN" altLang="en-US" dirty="0" smtClean="0">
                    <a:ea typeface="宋体" charset="-122"/>
                  </a:rPr>
                  <a:t>是一个明文空间和密文空间相同的密码体制</a:t>
                </a:r>
                <a:endParaRPr lang="en-US" altLang="zh-CN" dirty="0" smtClean="0">
                  <a:ea typeface="宋体" charset="-122"/>
                </a:endParaRPr>
              </a:p>
              <a:p>
                <a:pPr marL="0" indent="0" eaLnBrk="1" hangingPunct="1">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a:ea typeface="宋体" charset="-122"/>
                        </a:rPr>
                        <m:t>𝑹</m:t>
                      </m:r>
                      <m:r>
                        <a:rPr lang="en-US" altLang="zh-CN" b="1" i="1" smtClean="0">
                          <a:solidFill>
                            <a:srgbClr val="FF0000"/>
                          </a:solidFill>
                          <a:latin typeface="Cambria Math"/>
                          <a:ea typeface="宋体" charset="-122"/>
                        </a:rPr>
                        <m:t>=</m:t>
                      </m:r>
                      <m:limLow>
                        <m:limLowPr>
                          <m:ctrlPr>
                            <a:rPr lang="en-US" altLang="zh-CN" b="1" i="1" smtClean="0">
                              <a:solidFill>
                                <a:srgbClr val="FF0000"/>
                              </a:solidFill>
                              <a:latin typeface="Cambria Math" panose="02040503050406030204" pitchFamily="18" charset="0"/>
                              <a:ea typeface="宋体" charset="-122"/>
                            </a:rPr>
                          </m:ctrlPr>
                        </m:limLowPr>
                        <m:e>
                          <m:groupChr>
                            <m:groupChrPr>
                              <m:chr m:val="⏟"/>
                              <m:ctrlPr>
                                <a:rPr lang="en-US" altLang="zh-CN" b="1" i="1" smtClean="0">
                                  <a:solidFill>
                                    <a:srgbClr val="FF0000"/>
                                  </a:solidFill>
                                  <a:latin typeface="Cambria Math" panose="02040503050406030204" pitchFamily="18" charset="0"/>
                                  <a:ea typeface="宋体" charset="-122"/>
                                </a:rPr>
                              </m:ctrlPr>
                            </m:groupChrPr>
                            <m:e>
                              <m:r>
                                <a:rPr lang="en-US" altLang="zh-CN" b="1" i="1">
                                  <a:solidFill>
                                    <a:srgbClr val="FF0000"/>
                                  </a:solidFill>
                                  <a:latin typeface="Cambria Math"/>
                                  <a:ea typeface="宋体" charset="-122"/>
                                </a:rPr>
                                <m:t>𝑹</m:t>
                              </m:r>
                              <m:r>
                                <a:rPr lang="zh-CN" altLang="en-US" b="1" i="1">
                                  <a:solidFill>
                                    <a:srgbClr val="FF0000"/>
                                  </a:solidFill>
                                  <a:latin typeface="Cambria Math"/>
                                  <a:ea typeface="宋体" charset="-122"/>
                                </a:rPr>
                                <m:t>∗</m:t>
                              </m:r>
                              <m:r>
                                <a:rPr lang="en-US" altLang="zh-CN" b="1" i="1">
                                  <a:solidFill>
                                    <a:srgbClr val="FF0000"/>
                                  </a:solidFill>
                                  <a:latin typeface="Cambria Math"/>
                                  <a:ea typeface="宋体" charset="-122"/>
                                </a:rPr>
                                <m:t>𝑹</m:t>
                              </m:r>
                              <m:r>
                                <a:rPr lang="zh-CN" altLang="en-US" b="1" i="1">
                                  <a:solidFill>
                                    <a:srgbClr val="FF0000"/>
                                  </a:solidFill>
                                  <a:latin typeface="Cambria Math"/>
                                  <a:ea typeface="宋体" charset="-122"/>
                                </a:rPr>
                                <m:t>∗</m:t>
                              </m:r>
                              <m:r>
                                <a:rPr lang="en-US" altLang="zh-CN" b="1" i="1">
                                  <a:solidFill>
                                    <a:srgbClr val="FF0000"/>
                                  </a:solidFill>
                                  <a:latin typeface="Cambria Math"/>
                                  <a:ea typeface="宋体" charset="-122"/>
                                </a:rPr>
                                <m:t>𝑹</m:t>
                              </m:r>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𝑹</m:t>
                              </m:r>
                              <m:r>
                                <m:rPr>
                                  <m:nor/>
                                </m:rPr>
                                <a:rPr lang="zh-CN" altLang="en-US" b="1" dirty="0">
                                  <a:solidFill>
                                    <a:srgbClr val="FF0000"/>
                                  </a:solidFill>
                                  <a:ea typeface="宋体" charset="-122"/>
                                </a:rPr>
                                <m:t> </m:t>
                              </m:r>
                            </m:e>
                          </m:groupChr>
                        </m:e>
                        <m:lim>
                          <m:r>
                            <a:rPr lang="en-US" altLang="zh-CN" b="1" i="1" smtClean="0">
                              <a:solidFill>
                                <a:srgbClr val="FF0000"/>
                              </a:solidFill>
                              <a:latin typeface="Cambria Math"/>
                              <a:ea typeface="宋体" charset="-122"/>
                            </a:rPr>
                            <m:t>𝒏</m:t>
                          </m:r>
                        </m:lim>
                      </m:limLow>
                    </m:oMath>
                  </m:oMathPara>
                </a14:m>
                <a:endParaRPr lang="zh-CN" altLang="en-US" b="1" dirty="0" smtClean="0">
                  <a:solidFill>
                    <a:srgbClr val="FF0000"/>
                  </a:solidFill>
                  <a:ea typeface="宋体" charset="-122"/>
                </a:endParaRPr>
              </a:p>
              <a:p>
                <a:pPr eaLnBrk="1" hangingPunct="1">
                  <a:buFont typeface="Wingdings" pitchFamily="2" charset="2"/>
                  <a:buNone/>
                </a:pPr>
                <a:r>
                  <a:rPr lang="zh-CN" altLang="en-US" dirty="0" smtClean="0">
                    <a:ea typeface="宋体" charset="-122"/>
                  </a:rPr>
                  <a:t>   称为</a:t>
                </a:r>
                <a:r>
                  <a:rPr lang="zh-CN" altLang="en-US" b="1" dirty="0" smtClean="0">
                    <a:solidFill>
                      <a:srgbClr val="FF00FF"/>
                    </a:solidFill>
                    <a:ea typeface="宋体" charset="-122"/>
                  </a:rPr>
                  <a:t>迭代密码体制</a:t>
                </a:r>
                <a:r>
                  <a:rPr lang="zh-CN" altLang="en-US" dirty="0" smtClean="0">
                    <a:ea typeface="宋体" charset="-122"/>
                  </a:rPr>
                  <a:t>。如果</a:t>
                </a:r>
                <a14:m>
                  <m:oMath xmlns:m="http://schemas.openxmlformats.org/officeDocument/2006/math">
                    <m:r>
                      <a:rPr lang="en-US" altLang="zh-CN" i="1" dirty="0" smtClean="0">
                        <a:latin typeface="Cambria Math"/>
                        <a:ea typeface="宋体" charset="-122"/>
                      </a:rPr>
                      <m:t>𝑅</m:t>
                    </m:r>
                    <m:r>
                      <a:rPr lang="en-US" altLang="zh-CN" i="1" baseline="30000" dirty="0" smtClean="0">
                        <a:latin typeface="Cambria Math"/>
                        <a:ea typeface="宋体" charset="-122"/>
                      </a:rPr>
                      <m:t>2</m:t>
                    </m:r>
                    <m:r>
                      <a:rPr lang="zh-CN" altLang="en-US" i="1" dirty="0" smtClean="0">
                        <a:latin typeface="Cambria Math"/>
                        <a:ea typeface="宋体" charset="-122"/>
                      </a:rPr>
                      <m:t>＝</m:t>
                    </m:r>
                    <m:r>
                      <a:rPr lang="en-US" altLang="zh-CN" i="1" dirty="0" smtClean="0">
                        <a:latin typeface="Cambria Math"/>
                        <a:ea typeface="宋体" charset="-122"/>
                      </a:rPr>
                      <m:t>𝑅</m:t>
                    </m:r>
                  </m:oMath>
                </a14:m>
                <a:r>
                  <a:rPr lang="zh-CN" altLang="en-US" dirty="0" smtClean="0">
                    <a:ea typeface="宋体" charset="-122"/>
                  </a:rPr>
                  <a:t>，则称</a:t>
                </a:r>
                <a14:m>
                  <m:oMath xmlns:m="http://schemas.openxmlformats.org/officeDocument/2006/math">
                    <m:r>
                      <a:rPr lang="en-US" altLang="zh-CN" i="1" dirty="0" smtClean="0">
                        <a:latin typeface="Cambria Math"/>
                        <a:ea typeface="宋体" charset="-122"/>
                      </a:rPr>
                      <m:t>𝑅</m:t>
                    </m:r>
                  </m:oMath>
                </a14:m>
                <a:r>
                  <a:rPr lang="zh-CN" altLang="en-US" dirty="0" smtClean="0">
                    <a:ea typeface="宋体" charset="-122"/>
                  </a:rPr>
                  <a:t>是</a:t>
                </a:r>
                <a:r>
                  <a:rPr lang="zh-CN" altLang="en-US" dirty="0" smtClean="0">
                    <a:solidFill>
                      <a:srgbClr val="FF00FF"/>
                    </a:solidFill>
                    <a:ea typeface="宋体" charset="-122"/>
                  </a:rPr>
                  <a:t>幂等的密码体制</a:t>
                </a:r>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119810"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2"/>
                <a:stretch>
                  <a:fillRect l="-1259" t="-1269"/>
                </a:stretch>
              </a:blipFill>
            </p:spPr>
            <p:txBody>
              <a:bodyPr/>
              <a:lstStyle/>
              <a:p>
                <a:r>
                  <a:rPr lang="zh-CN" altLang="en-US">
                    <a:noFill/>
                  </a:rPr>
                  <a:t> </a:t>
                </a:r>
              </a:p>
            </p:txBody>
          </p:sp>
        </mc:Fallback>
      </mc:AlternateContent>
      <p:sp>
        <p:nvSpPr>
          <p:cNvPr id="119811" name="日期占位符 3"/>
          <p:cNvSpPr>
            <a:spLocks noGrp="1"/>
          </p:cNvSpPr>
          <p:nvPr>
            <p:ph type="dt" sz="quarter" idx="10"/>
          </p:nvPr>
        </p:nvSpPr>
        <p:spPr>
          <a:noFill/>
        </p:spPr>
        <p:txBody>
          <a:bodyPr/>
          <a:lstStyle/>
          <a:p>
            <a:fld id="{A2D091A2-F0E1-4C4B-92DF-99450F7E46E5}" type="datetime1">
              <a:rPr lang="zh-CN" altLang="en-US" smtClean="0">
                <a:ea typeface="宋体" charset="-122"/>
              </a:rPr>
              <a:pPr/>
              <a:t>2018/11/13</a:t>
            </a:fld>
            <a:endParaRPr lang="en-US" altLang="zh-CN" smtClean="0">
              <a:ea typeface="宋体" charset="-122"/>
            </a:endParaRPr>
          </a:p>
        </p:txBody>
      </p:sp>
      <p:sp>
        <p:nvSpPr>
          <p:cNvPr id="119812"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19813" name="灯片编号占位符 5"/>
          <p:cNvSpPr>
            <a:spLocks noGrp="1"/>
          </p:cNvSpPr>
          <p:nvPr>
            <p:ph type="sldNum" sz="quarter" idx="12"/>
          </p:nvPr>
        </p:nvSpPr>
        <p:spPr>
          <a:noFill/>
        </p:spPr>
        <p:txBody>
          <a:bodyPr/>
          <a:lstStyle/>
          <a:p>
            <a:fld id="{2B3E50A3-2ACF-4BE0-878B-2C5CD80A8D9F}" type="slidenum">
              <a:rPr lang="en-US" altLang="zh-CN" smtClean="0">
                <a:ea typeface="宋体" charset="-122"/>
              </a:rPr>
              <a:pPr/>
              <a:t>72</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20834" name="内容占位符 2"/>
              <p:cNvSpPr>
                <a:spLocks noGrp="1"/>
              </p:cNvSpPr>
              <p:nvPr>
                <p:ph idx="1"/>
              </p:nvPr>
            </p:nvSpPr>
            <p:spPr>
              <a:xfrm>
                <a:off x="457200" y="1600200"/>
                <a:ext cx="8229600" cy="4724400"/>
              </a:xfrm>
            </p:spPr>
            <p:txBody>
              <a:bodyPr/>
              <a:lstStyle/>
              <a:p>
                <a:pPr eaLnBrk="1" hangingPunct="1"/>
                <a:r>
                  <a:rPr lang="zh-CN" altLang="en-US" b="1" dirty="0" smtClean="0">
                    <a:solidFill>
                      <a:srgbClr val="692AA2"/>
                    </a:solidFill>
                    <a:ea typeface="宋体" charset="-122"/>
                  </a:rPr>
                  <a:t>如果</a:t>
                </a:r>
                <a14:m>
                  <m:oMath xmlns:m="http://schemas.openxmlformats.org/officeDocument/2006/math">
                    <m:r>
                      <a:rPr lang="en-US" altLang="zh-CN" b="1" i="1" dirty="0" smtClean="0">
                        <a:solidFill>
                          <a:srgbClr val="692AA2"/>
                        </a:solidFill>
                        <a:latin typeface="Cambria Math"/>
                        <a:ea typeface="宋体" charset="-122"/>
                      </a:rPr>
                      <m:t>𝑹</m:t>
                    </m:r>
                  </m:oMath>
                </a14:m>
                <a:r>
                  <a:rPr lang="zh-CN" altLang="en-US" b="1" dirty="0" smtClean="0">
                    <a:solidFill>
                      <a:srgbClr val="692AA2"/>
                    </a:solidFill>
                    <a:ea typeface="宋体" charset="-122"/>
                  </a:rPr>
                  <a:t>是一个幂等的密码体制</a:t>
                </a:r>
                <a:r>
                  <a:rPr lang="zh-CN" altLang="en-US" dirty="0" smtClean="0">
                    <a:ea typeface="宋体" charset="-122"/>
                  </a:rPr>
                  <a:t>，则没有必要使用迭代密码体制，因为</a:t>
                </a:r>
                <a14:m>
                  <m:oMath xmlns:m="http://schemas.openxmlformats.org/officeDocument/2006/math">
                    <m:r>
                      <a:rPr lang="en-US" altLang="zh-CN" i="1" dirty="0" smtClean="0">
                        <a:latin typeface="Cambria Math"/>
                        <a:ea typeface="宋体" charset="-122"/>
                      </a:rPr>
                      <m:t>𝑅</m:t>
                    </m:r>
                  </m:oMath>
                </a14:m>
                <a:r>
                  <a:rPr lang="zh-CN" altLang="en-US" dirty="0" smtClean="0">
                    <a:ea typeface="宋体" charset="-122"/>
                  </a:rPr>
                  <a:t>需要更多的密钥但其安全性能与</a:t>
                </a:r>
                <a14:m>
                  <m:oMath xmlns:m="http://schemas.openxmlformats.org/officeDocument/2006/math">
                    <m:r>
                      <a:rPr lang="en-US" altLang="zh-CN" i="1" dirty="0" smtClean="0">
                        <a:latin typeface="Cambria Math"/>
                        <a:ea typeface="宋体" charset="-122"/>
                      </a:rPr>
                      <m:t>𝑅</m:t>
                    </m:r>
                  </m:oMath>
                </a14:m>
                <a:r>
                  <a:rPr lang="zh-CN" altLang="en-US" dirty="0" smtClean="0">
                    <a:ea typeface="宋体" charset="-122"/>
                  </a:rPr>
                  <a:t>一样</a:t>
                </a:r>
                <a:endParaRPr lang="en-US" altLang="zh-CN" dirty="0" smtClean="0">
                  <a:ea typeface="宋体" charset="-122"/>
                </a:endParaRPr>
              </a:p>
              <a:p>
                <a:pPr lvl="1" eaLnBrk="1" hangingPunct="1"/>
                <a:r>
                  <a:rPr lang="zh-CN" altLang="en-US" dirty="0">
                    <a:ea typeface="宋体" charset="-122"/>
                  </a:rPr>
                  <a:t>乘法密码、仿射密码、置换密码、</a:t>
                </a:r>
                <a:r>
                  <a:rPr lang="en-US" altLang="zh-CN" dirty="0">
                    <a:ea typeface="宋体" charset="-122"/>
                  </a:rPr>
                  <a:t>Hill</a:t>
                </a:r>
                <a:r>
                  <a:rPr lang="zh-CN" altLang="en-US" dirty="0">
                    <a:ea typeface="宋体" charset="-122"/>
                  </a:rPr>
                  <a:t>密码以及</a:t>
                </a:r>
                <a:r>
                  <a:rPr lang="en-US" altLang="zh-CN" dirty="0" err="1">
                    <a:ea typeface="宋体" charset="-122"/>
                  </a:rPr>
                  <a:t>vigenere</a:t>
                </a:r>
                <a:r>
                  <a:rPr lang="zh-CN" altLang="en-US" dirty="0">
                    <a:ea typeface="宋体" charset="-122"/>
                  </a:rPr>
                  <a:t>密码等都是幂等的</a:t>
                </a:r>
                <a:r>
                  <a:rPr lang="zh-CN" altLang="en-US" dirty="0" smtClean="0">
                    <a:ea typeface="宋体" charset="-122"/>
                  </a:rPr>
                  <a:t>密码体制</a:t>
                </a:r>
              </a:p>
              <a:p>
                <a:pPr eaLnBrk="1" hangingPunct="1"/>
                <a:r>
                  <a:rPr lang="zh-CN" altLang="en-US" b="1" dirty="0" smtClean="0">
                    <a:solidFill>
                      <a:srgbClr val="692AA2"/>
                    </a:solidFill>
                    <a:ea typeface="宋体" charset="-122"/>
                  </a:rPr>
                  <a:t>如果</a:t>
                </a:r>
                <a14:m>
                  <m:oMath xmlns:m="http://schemas.openxmlformats.org/officeDocument/2006/math">
                    <m:r>
                      <a:rPr lang="en-US" altLang="zh-CN" b="1" i="1" dirty="0" smtClean="0">
                        <a:solidFill>
                          <a:srgbClr val="692AA2"/>
                        </a:solidFill>
                        <a:latin typeface="Cambria Math"/>
                        <a:ea typeface="宋体" charset="-122"/>
                      </a:rPr>
                      <m:t>𝑹</m:t>
                    </m:r>
                  </m:oMath>
                </a14:m>
                <a:r>
                  <a:rPr lang="zh-CN" altLang="en-US" b="1" dirty="0" smtClean="0">
                    <a:solidFill>
                      <a:srgbClr val="692AA2"/>
                    </a:solidFill>
                    <a:ea typeface="宋体" charset="-122"/>
                  </a:rPr>
                  <a:t>不是一个幂等的密码体制</a:t>
                </a:r>
                <a:r>
                  <a:rPr lang="zh-CN" altLang="en-US" dirty="0" smtClean="0">
                    <a:ea typeface="宋体" charset="-122"/>
                  </a:rPr>
                  <a:t>，则对</a:t>
                </a:r>
                <a14:m>
                  <m:oMath xmlns:m="http://schemas.openxmlformats.org/officeDocument/2006/math">
                    <m:r>
                      <a:rPr lang="en-US" altLang="zh-CN" i="1" dirty="0" smtClean="0">
                        <a:latin typeface="Cambria Math"/>
                        <a:ea typeface="宋体" charset="-122"/>
                      </a:rPr>
                      <m:t>𝑛</m:t>
                    </m:r>
                    <m:r>
                      <a:rPr lang="zh-CN" altLang="en-US" i="1" dirty="0" smtClean="0">
                        <a:latin typeface="Cambria Math"/>
                        <a:ea typeface="宋体" charset="-122"/>
                      </a:rPr>
                      <m:t>＞</m:t>
                    </m:r>
                    <m:r>
                      <a:rPr lang="en-US" altLang="zh-CN" i="1" dirty="0" smtClean="0">
                        <a:latin typeface="Cambria Math"/>
                        <a:ea typeface="宋体" charset="-122"/>
                      </a:rPr>
                      <m:t>1</m:t>
                    </m:r>
                  </m:oMath>
                </a14:m>
                <a:r>
                  <a:rPr lang="zh-CN" altLang="en-US" dirty="0" smtClean="0">
                    <a:ea typeface="宋体" charset="-122"/>
                  </a:rPr>
                  <a:t>，迭代密码体制</a:t>
                </a:r>
                <a14:m>
                  <m:oMath xmlns:m="http://schemas.openxmlformats.org/officeDocument/2006/math">
                    <m:r>
                      <a:rPr lang="en-US" altLang="zh-CN" i="1" dirty="0" smtClean="0">
                        <a:latin typeface="Cambria Math"/>
                        <a:ea typeface="宋体" charset="-122"/>
                      </a:rPr>
                      <m:t>𝑅</m:t>
                    </m:r>
                    <m:r>
                      <a:rPr lang="en-US" altLang="zh-CN" i="1" baseline="30000" dirty="0" err="1" smtClean="0">
                        <a:latin typeface="Cambria Math"/>
                        <a:ea typeface="宋体" charset="-122"/>
                      </a:rPr>
                      <m:t>𝑛</m:t>
                    </m:r>
                  </m:oMath>
                </a14:m>
                <a:r>
                  <a:rPr lang="zh-CN" altLang="en-US" dirty="0" smtClean="0">
                    <a:ea typeface="宋体" charset="-122"/>
                  </a:rPr>
                  <a:t>的安全性能</a:t>
                </a:r>
                <a:r>
                  <a:rPr lang="zh-CN" altLang="en-US" dirty="0" smtClean="0">
                    <a:solidFill>
                      <a:srgbClr val="FF00FF"/>
                    </a:solidFill>
                    <a:ea typeface="宋体" charset="-122"/>
                  </a:rPr>
                  <a:t>可能</a:t>
                </a:r>
                <a:r>
                  <a:rPr lang="zh-CN" altLang="en-US" dirty="0" smtClean="0">
                    <a:ea typeface="宋体" charset="-122"/>
                  </a:rPr>
                  <a:t>会比</a:t>
                </a:r>
                <a14:m>
                  <m:oMath xmlns:m="http://schemas.openxmlformats.org/officeDocument/2006/math">
                    <m:r>
                      <a:rPr lang="en-US" altLang="zh-CN" i="1" dirty="0" smtClean="0">
                        <a:latin typeface="Cambria Math"/>
                        <a:ea typeface="宋体" charset="-122"/>
                      </a:rPr>
                      <m:t>𝑅</m:t>
                    </m:r>
                  </m:oMath>
                </a14:m>
                <a:r>
                  <a:rPr lang="zh-CN" altLang="en-US" dirty="0" smtClean="0">
                    <a:ea typeface="宋体" charset="-122"/>
                  </a:rPr>
                  <a:t>强。这种通过对一个密码体制进行迭代来提高其安全性能的思想被广泛应用于</a:t>
                </a:r>
                <a:r>
                  <a:rPr lang="zh-CN" altLang="en-US" dirty="0" smtClean="0">
                    <a:solidFill>
                      <a:srgbClr val="FF00FF"/>
                    </a:solidFill>
                    <a:ea typeface="宋体" charset="-122"/>
                  </a:rPr>
                  <a:t>分组密码体制</a:t>
                </a:r>
                <a:r>
                  <a:rPr lang="zh-CN" altLang="en-US" dirty="0" smtClean="0">
                    <a:ea typeface="宋体" charset="-122"/>
                  </a:rPr>
                  <a:t>的设计之中</a:t>
                </a:r>
                <a:endParaRPr lang="zh-CN" altLang="en-US" sz="2000" dirty="0" smtClean="0">
                  <a:ea typeface="宋体" charset="-122"/>
                </a:endParaRPr>
              </a:p>
              <a:p>
                <a:pPr lvl="1" eaLnBrk="1" hangingPunct="1"/>
                <a:r>
                  <a:rPr lang="zh-CN" altLang="en-US" b="1" dirty="0" smtClean="0">
                    <a:solidFill>
                      <a:srgbClr val="FF0000"/>
                    </a:solidFill>
                    <a:ea typeface="宋体" charset="-122"/>
                  </a:rPr>
                  <a:t>典型的迭代密码</a:t>
                </a:r>
                <a:r>
                  <a:rPr lang="zh-CN" altLang="en-US" dirty="0" smtClean="0">
                    <a:ea typeface="宋体" charset="-122"/>
                  </a:rPr>
                  <a:t>定义了一个</a:t>
                </a:r>
                <a:r>
                  <a:rPr lang="zh-CN" altLang="en-US" dirty="0" smtClean="0">
                    <a:solidFill>
                      <a:srgbClr val="FF0000"/>
                    </a:solidFill>
                    <a:ea typeface="宋体" charset="-122"/>
                  </a:rPr>
                  <a:t>轮函数</a:t>
                </a:r>
                <a:r>
                  <a:rPr lang="zh-CN" altLang="en-US" dirty="0" smtClean="0">
                    <a:ea typeface="宋体" charset="-122"/>
                  </a:rPr>
                  <a:t>和一个</a:t>
                </a:r>
                <a:r>
                  <a:rPr lang="zh-CN" altLang="en-US" dirty="0" smtClean="0">
                    <a:solidFill>
                      <a:srgbClr val="FF0000"/>
                    </a:solidFill>
                    <a:ea typeface="宋体" charset="-122"/>
                  </a:rPr>
                  <a:t>密钥编排方案</a:t>
                </a:r>
                <a:r>
                  <a:rPr lang="zh-CN" altLang="en-US" dirty="0" smtClean="0">
                    <a:ea typeface="宋体" charset="-122"/>
                  </a:rPr>
                  <a:t>，对明文</a:t>
                </a:r>
                <a:r>
                  <a:rPr lang="zh-CN" altLang="en-US" dirty="0">
                    <a:ea typeface="宋体" charset="-122"/>
                  </a:rPr>
                  <a:t>的加密将经过多轮迭代</a:t>
                </a:r>
              </a:p>
              <a:p>
                <a:pPr eaLnBrk="1" hangingPunct="1"/>
                <a:endParaRPr lang="zh-CN" altLang="en-US" dirty="0" smtClean="0">
                  <a:ea typeface="宋体" charset="-122"/>
                </a:endParaRPr>
              </a:p>
            </p:txBody>
          </p:sp>
        </mc:Choice>
        <mc:Fallback xmlns="">
          <p:sp>
            <p:nvSpPr>
              <p:cNvPr id="120834"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a:stretch>
                  <a:fillRect l="-1259" t="-1548" b="-3484"/>
                </a:stretch>
              </a:blipFill>
            </p:spPr>
            <p:txBody>
              <a:bodyPr/>
              <a:lstStyle/>
              <a:p>
                <a:r>
                  <a:rPr lang="zh-CN" altLang="en-US">
                    <a:noFill/>
                  </a:rPr>
                  <a:t> </a:t>
                </a:r>
              </a:p>
            </p:txBody>
          </p:sp>
        </mc:Fallback>
      </mc:AlternateContent>
      <p:sp>
        <p:nvSpPr>
          <p:cNvPr id="120835" name="日期占位符 3"/>
          <p:cNvSpPr>
            <a:spLocks noGrp="1"/>
          </p:cNvSpPr>
          <p:nvPr>
            <p:ph type="dt" sz="quarter" idx="10"/>
          </p:nvPr>
        </p:nvSpPr>
        <p:spPr>
          <a:noFill/>
        </p:spPr>
        <p:txBody>
          <a:bodyPr/>
          <a:lstStyle/>
          <a:p>
            <a:fld id="{B827491C-5ABD-4C72-B892-6714886D7FE0}" type="datetime1">
              <a:rPr lang="zh-CN" altLang="en-US" smtClean="0">
                <a:ea typeface="宋体" charset="-122"/>
              </a:rPr>
              <a:pPr/>
              <a:t>2018/11/13</a:t>
            </a:fld>
            <a:endParaRPr lang="en-US" altLang="zh-CN" smtClean="0">
              <a:ea typeface="宋体" charset="-122"/>
            </a:endParaRPr>
          </a:p>
        </p:txBody>
      </p:sp>
      <p:sp>
        <p:nvSpPr>
          <p:cNvPr id="120836"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20837" name="灯片编号占位符 5"/>
          <p:cNvSpPr>
            <a:spLocks noGrp="1"/>
          </p:cNvSpPr>
          <p:nvPr>
            <p:ph type="sldNum" sz="quarter" idx="12"/>
          </p:nvPr>
        </p:nvSpPr>
        <p:spPr>
          <a:noFill/>
        </p:spPr>
        <p:txBody>
          <a:bodyPr/>
          <a:lstStyle/>
          <a:p>
            <a:fld id="{AD8BD364-522C-4B9C-9874-4843451F2AB4}" type="slidenum">
              <a:rPr lang="en-US" altLang="zh-CN" smtClean="0">
                <a:ea typeface="宋体" charset="-122"/>
              </a:rPr>
              <a:pPr/>
              <a:t>73</a:t>
            </a:fld>
            <a:endParaRPr lang="en-US" altLang="zh-CN" dirty="0" smtClean="0">
              <a:ea typeface="宋体"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21858" name="内容占位符 2"/>
              <p:cNvSpPr>
                <a:spLocks noGrp="1"/>
              </p:cNvSpPr>
              <p:nvPr>
                <p:ph idx="1"/>
              </p:nvPr>
            </p:nvSpPr>
            <p:spPr>
              <a:xfrm>
                <a:off x="457200" y="1600200"/>
                <a:ext cx="8229600" cy="4724400"/>
              </a:xfrm>
            </p:spPr>
            <p:txBody>
              <a:bodyPr/>
              <a:lstStyle/>
              <a:p>
                <a:pPr eaLnBrk="1" hangingPunct="1">
                  <a:lnSpc>
                    <a:spcPct val="90000"/>
                  </a:lnSpc>
                </a:pPr>
                <a:r>
                  <a:rPr lang="zh-CN" altLang="en-US" sz="2400" dirty="0" smtClean="0">
                    <a:ea typeface="宋体" charset="-122"/>
                  </a:rPr>
                  <a:t>设</a:t>
                </a:r>
                <a14:m>
                  <m:oMath xmlns:m="http://schemas.openxmlformats.org/officeDocument/2006/math">
                    <m:r>
                      <a:rPr lang="en-US" altLang="zh-CN" sz="2400" i="1" dirty="0" smtClean="0">
                        <a:latin typeface="Cambria Math"/>
                        <a:ea typeface="宋体" charset="-122"/>
                      </a:rPr>
                      <m:t>𝐾</m:t>
                    </m:r>
                  </m:oMath>
                </a14:m>
                <a:r>
                  <a:rPr lang="zh-CN" altLang="en-US" sz="2400" dirty="0" smtClean="0">
                    <a:ea typeface="宋体" charset="-122"/>
                  </a:rPr>
                  <a:t>是一个定长的</a:t>
                </a:r>
                <a:r>
                  <a:rPr lang="zh-CN" altLang="en-US" sz="2400" b="1" dirty="0" smtClean="0">
                    <a:solidFill>
                      <a:srgbClr val="FF0000"/>
                    </a:solidFill>
                    <a:ea typeface="宋体" charset="-122"/>
                  </a:rPr>
                  <a:t>主密钥</a:t>
                </a:r>
                <a:r>
                  <a:rPr lang="zh-CN" altLang="en-US" sz="2400" dirty="0" smtClean="0">
                    <a:ea typeface="宋体" charset="-122"/>
                  </a:rPr>
                  <a:t>，密钥编排方案用</a:t>
                </a:r>
                <a14:m>
                  <m:oMath xmlns:m="http://schemas.openxmlformats.org/officeDocument/2006/math">
                    <m:r>
                      <a:rPr lang="en-US" altLang="zh-CN" sz="2400" i="1" dirty="0" smtClean="0">
                        <a:latin typeface="Cambria Math"/>
                        <a:ea typeface="宋体" charset="-122"/>
                      </a:rPr>
                      <m:t>𝐾</m:t>
                    </m:r>
                  </m:oMath>
                </a14:m>
                <a:r>
                  <a:rPr lang="zh-CN" altLang="en-US" sz="2400" dirty="0" smtClean="0">
                    <a:ea typeface="宋体" charset="-122"/>
                  </a:rPr>
                  <a:t>生成</a:t>
                </a:r>
                <a14:m>
                  <m:oMath xmlns:m="http://schemas.openxmlformats.org/officeDocument/2006/math">
                    <m:r>
                      <a:rPr lang="en-US" altLang="zh-CN" sz="2400" i="1" dirty="0" smtClean="0">
                        <a:latin typeface="Cambria Math"/>
                        <a:ea typeface="宋体" charset="-122"/>
                      </a:rPr>
                      <m:t>𝑁</m:t>
                    </m:r>
                    <m:r>
                      <a:rPr lang="en-US" altLang="zh-CN" sz="2400" i="1" baseline="-25000" dirty="0" smtClean="0">
                        <a:latin typeface="Cambria Math"/>
                        <a:ea typeface="宋体" charset="-122"/>
                      </a:rPr>
                      <m:t>𝑟</m:t>
                    </m:r>
                  </m:oMath>
                </a14:m>
                <a:r>
                  <a:rPr lang="zh-CN" altLang="en-US" sz="2400" dirty="0" smtClean="0">
                    <a:ea typeface="宋体" charset="-122"/>
                  </a:rPr>
                  <a:t>轮个子密钥</a:t>
                </a:r>
                <a14:m>
                  <m:oMath xmlns:m="http://schemas.openxmlformats.org/officeDocument/2006/math">
                    <m:r>
                      <a:rPr lang="en-US" altLang="zh-CN" sz="2400" i="1" dirty="0" smtClean="0">
                        <a:latin typeface="Cambria Math"/>
                        <a:ea typeface="宋体" charset="-122"/>
                      </a:rPr>
                      <m:t>𝐾</m:t>
                    </m:r>
                    <m:r>
                      <a:rPr lang="en-US" altLang="zh-CN" sz="2400" i="1" baseline="-25000" dirty="0" err="1" smtClean="0">
                        <a:latin typeface="Cambria Math"/>
                        <a:ea typeface="宋体" charset="-122"/>
                      </a:rPr>
                      <m:t>𝑖</m:t>
                    </m:r>
                  </m:oMath>
                </a14:m>
                <a:r>
                  <a:rPr lang="zh-CN" altLang="en-US" sz="2400" dirty="0" smtClean="0">
                    <a:ea typeface="宋体" charset="-122"/>
                  </a:rPr>
                  <a:t>。轮函数</a:t>
                </a:r>
                <a14:m>
                  <m:oMath xmlns:m="http://schemas.openxmlformats.org/officeDocument/2006/math">
                    <m:r>
                      <a:rPr lang="en-US" altLang="zh-CN" sz="2400" i="1" dirty="0" smtClean="0">
                        <a:latin typeface="Cambria Math"/>
                        <a:ea typeface="宋体" charset="-122"/>
                      </a:rPr>
                      <m:t>𝑔</m:t>
                    </m:r>
                  </m:oMath>
                </a14:m>
                <a:r>
                  <a:rPr lang="zh-CN" altLang="en-US" sz="2400" dirty="0" smtClean="0">
                    <a:ea typeface="宋体" charset="-122"/>
                  </a:rPr>
                  <a:t>以轮密钥</a:t>
                </a:r>
                <a14:m>
                  <m:oMath xmlns:m="http://schemas.openxmlformats.org/officeDocument/2006/math">
                    <m:r>
                      <a:rPr lang="en-US" altLang="zh-CN" sz="2400" i="1" dirty="0" smtClean="0">
                        <a:latin typeface="Cambria Math"/>
                        <a:ea typeface="宋体" charset="-122"/>
                      </a:rPr>
                      <m:t>𝐾</m:t>
                    </m:r>
                    <m:r>
                      <a:rPr lang="en-US" altLang="zh-CN" sz="2400" i="1" baseline="-25000" dirty="0" err="1" smtClean="0">
                        <a:latin typeface="Cambria Math"/>
                        <a:ea typeface="宋体" charset="-122"/>
                      </a:rPr>
                      <m:t>𝑖</m:t>
                    </m:r>
                  </m:oMath>
                </a14:m>
                <a:r>
                  <a:rPr lang="zh-CN" altLang="en-US" sz="2400" dirty="0" smtClean="0">
                    <a:ea typeface="宋体" charset="-122"/>
                  </a:rPr>
                  <a:t>和当前状态</a:t>
                </a:r>
                <a14:m>
                  <m:oMath xmlns:m="http://schemas.openxmlformats.org/officeDocument/2006/math">
                    <m:r>
                      <a:rPr lang="en-US" altLang="zh-CN" sz="2400" i="1" dirty="0" smtClean="0">
                        <a:latin typeface="Cambria Math"/>
                        <a:ea typeface="宋体" charset="-122"/>
                      </a:rPr>
                      <m:t>𝑤</m:t>
                    </m:r>
                    <m:r>
                      <a:rPr lang="en-US" altLang="zh-CN" sz="2400" i="1" baseline="-25000" dirty="0" err="1" smtClean="0">
                        <a:latin typeface="Cambria Math"/>
                        <a:ea typeface="宋体" charset="-122"/>
                      </a:rPr>
                      <m:t>𝑖</m:t>
                    </m:r>
                    <m:r>
                      <a:rPr lang="zh-CN" altLang="en-US" sz="2400" i="1" dirty="0" smtClean="0">
                        <a:latin typeface="Cambria Math"/>
                        <a:ea typeface="宋体" charset="-122"/>
                      </a:rPr>
                      <m:t>－</m:t>
                    </m:r>
                    <m:r>
                      <a:rPr lang="en-US" altLang="zh-CN" sz="2400" i="1" dirty="0" smtClean="0">
                        <a:latin typeface="Cambria Math"/>
                        <a:ea typeface="宋体" charset="-122"/>
                      </a:rPr>
                      <m:t>1</m:t>
                    </m:r>
                  </m:oMath>
                </a14:m>
                <a:r>
                  <a:rPr lang="zh-CN" altLang="en-US" sz="2400" dirty="0" smtClean="0">
                    <a:ea typeface="宋体" charset="-122"/>
                  </a:rPr>
                  <a:t>作为输入。初始状态</a:t>
                </a:r>
                <a14:m>
                  <m:oMath xmlns:m="http://schemas.openxmlformats.org/officeDocument/2006/math">
                    <m:r>
                      <a:rPr lang="en-US" altLang="zh-CN" sz="2400" i="1" dirty="0" smtClean="0">
                        <a:latin typeface="Cambria Math"/>
                        <a:ea typeface="宋体" charset="-122"/>
                      </a:rPr>
                      <m:t>𝑤</m:t>
                    </m:r>
                    <m:r>
                      <a:rPr lang="en-US" altLang="zh-CN" sz="2400" i="1" baseline="-25000" dirty="0" smtClean="0">
                        <a:latin typeface="Cambria Math"/>
                        <a:ea typeface="宋体" charset="-122"/>
                      </a:rPr>
                      <m:t>0</m:t>
                    </m:r>
                  </m:oMath>
                </a14:m>
                <a:r>
                  <a:rPr lang="zh-CN" altLang="en-US" sz="2400" dirty="0" smtClean="0">
                    <a:ea typeface="宋体" charset="-122"/>
                  </a:rPr>
                  <a:t>被定义为明文</a:t>
                </a:r>
                <a14:m>
                  <m:oMath xmlns:m="http://schemas.openxmlformats.org/officeDocument/2006/math">
                    <m:r>
                      <a:rPr lang="en-US" altLang="zh-CN" sz="2400" i="1" dirty="0" smtClean="0">
                        <a:latin typeface="Cambria Math"/>
                        <a:ea typeface="宋体" charset="-122"/>
                      </a:rPr>
                      <m:t>𝑥</m:t>
                    </m:r>
                  </m:oMath>
                </a14:m>
                <a:r>
                  <a:rPr lang="zh-CN" altLang="en-US" sz="2400" dirty="0" smtClean="0">
                    <a:ea typeface="宋体" charset="-122"/>
                  </a:rPr>
                  <a:t>，密文</a:t>
                </a:r>
                <a14:m>
                  <m:oMath xmlns:m="http://schemas.openxmlformats.org/officeDocument/2006/math">
                    <m:r>
                      <a:rPr lang="en-US" altLang="zh-CN" sz="2400" i="1" dirty="0" smtClean="0">
                        <a:latin typeface="Cambria Math"/>
                        <a:ea typeface="宋体" charset="-122"/>
                      </a:rPr>
                      <m:t>𝑦</m:t>
                    </m:r>
                  </m:oMath>
                </a14:m>
                <a:r>
                  <a:rPr lang="zh-CN" altLang="en-US" sz="2400" dirty="0" smtClean="0">
                    <a:ea typeface="宋体" charset="-122"/>
                  </a:rPr>
                  <a:t>定义为经过所有</a:t>
                </a:r>
                <a14:m>
                  <m:oMath xmlns:m="http://schemas.openxmlformats.org/officeDocument/2006/math">
                    <m:r>
                      <a:rPr lang="en-US" altLang="zh-CN" sz="2400" i="1" dirty="0" smtClean="0">
                        <a:latin typeface="Cambria Math"/>
                        <a:ea typeface="宋体" charset="-122"/>
                      </a:rPr>
                      <m:t>𝑁</m:t>
                    </m:r>
                    <m:r>
                      <a:rPr lang="en-US" altLang="zh-CN" sz="2400" i="1" baseline="-25000" dirty="0" smtClean="0">
                        <a:latin typeface="Cambria Math"/>
                        <a:ea typeface="宋体" charset="-122"/>
                      </a:rPr>
                      <m:t>𝑟</m:t>
                    </m:r>
                  </m:oMath>
                </a14:m>
                <a:r>
                  <a:rPr lang="zh-CN" altLang="en-US" sz="2400" dirty="0" smtClean="0">
                    <a:ea typeface="宋体" charset="-122"/>
                  </a:rPr>
                  <a:t>轮后的状态</a:t>
                </a:r>
                <a14:m>
                  <m:oMath xmlns:m="http://schemas.openxmlformats.org/officeDocument/2006/math">
                    <m:r>
                      <a:rPr lang="en-US" altLang="zh-CN" sz="2400" i="1" dirty="0" smtClean="0">
                        <a:latin typeface="Cambria Math"/>
                        <a:ea typeface="宋体" charset="-122"/>
                      </a:rPr>
                      <m:t>𝑤</m:t>
                    </m:r>
                    <m:r>
                      <a:rPr lang="en-US" altLang="zh-CN" sz="2400" i="1" baseline="-25000" dirty="0" err="1" smtClean="0">
                        <a:latin typeface="Cambria Math"/>
                        <a:ea typeface="宋体" charset="-122"/>
                      </a:rPr>
                      <m:t>𝑁𝑟</m:t>
                    </m:r>
                  </m:oMath>
                </a14:m>
                <a:endParaRPr lang="zh-CN" altLang="en-US" sz="2400" dirty="0" smtClean="0">
                  <a:ea typeface="宋体" charset="-122"/>
                </a:endParaRPr>
              </a:p>
              <a:p>
                <a:pPr eaLnBrk="1" hangingPunct="1">
                  <a:lnSpc>
                    <a:spcPct val="90000"/>
                  </a:lnSpc>
                  <a:buFontTx/>
                  <a:buNone/>
                </a:pPr>
                <a:r>
                  <a:rPr lang="zh-CN" altLang="en-US" sz="2400" dirty="0" smtClean="0">
                    <a:ea typeface="宋体" charset="-122"/>
                  </a:rPr>
                  <a:t>     </a:t>
                </a:r>
                <a:r>
                  <a:rPr lang="zh-CN" altLang="en-US" sz="2400" b="1" dirty="0" smtClean="0">
                    <a:solidFill>
                      <a:srgbClr val="FF00FF"/>
                    </a:solidFill>
                    <a:ea typeface="宋体" charset="-122"/>
                  </a:rPr>
                  <a:t>加密过程：</a:t>
                </a:r>
                <a:endParaRPr lang="zh-CN" altLang="en-US" sz="2400" dirty="0" smtClean="0">
                  <a:ea typeface="宋体" charset="-122"/>
                </a:endParaRPr>
              </a:p>
              <a:p>
                <a:pPr eaLnBrk="1" hangingPunct="1">
                  <a:lnSpc>
                    <a:spcPct val="90000"/>
                  </a:lnSpc>
                  <a:buFontTx/>
                  <a:buNone/>
                </a:pPr>
                <a:r>
                  <a:rPr lang="zh-CN" altLang="en-US" sz="2400" i="1" dirty="0" smtClean="0">
                    <a:ea typeface="宋体" charset="-122"/>
                  </a:rPr>
                  <a:t>			   </a:t>
                </a:r>
                <a14:m>
                  <m:oMath xmlns:m="http://schemas.openxmlformats.org/officeDocument/2006/math">
                    <m:r>
                      <a:rPr lang="en-US" altLang="zh-CN" sz="2400" i="1" dirty="0" smtClean="0">
                        <a:latin typeface="Cambria Math"/>
                        <a:ea typeface="宋体" charset="-122"/>
                      </a:rPr>
                      <m:t>𝑤</m:t>
                    </m:r>
                    <m:r>
                      <a:rPr lang="en-US" altLang="zh-CN" sz="2400" i="1" baseline="-25000" dirty="0" smtClean="0">
                        <a:latin typeface="Cambria Math"/>
                        <a:ea typeface="宋体" charset="-122"/>
                      </a:rPr>
                      <m:t>0</m:t>
                    </m:r>
                    <m:r>
                      <a:rPr lang="zh-CN" altLang="en-US" sz="2400" i="1" dirty="0" smtClean="0">
                        <a:latin typeface="Cambria Math"/>
                        <a:ea typeface="宋体" charset="-122"/>
                      </a:rPr>
                      <m:t>＝</m:t>
                    </m:r>
                    <m:r>
                      <a:rPr lang="en-US" altLang="zh-CN" sz="2400" i="1" dirty="0" smtClean="0">
                        <a:latin typeface="Cambria Math"/>
                        <a:ea typeface="宋体" charset="-122"/>
                      </a:rPr>
                      <m:t>𝑥</m:t>
                    </m:r>
                  </m:oMath>
                </a14:m>
                <a:endParaRPr lang="en-US" altLang="zh-CN" sz="2400" i="1" dirty="0" smtClean="0">
                  <a:ea typeface="宋体" charset="-122"/>
                </a:endParaRPr>
              </a:p>
              <a:p>
                <a:pPr eaLnBrk="1" hangingPunct="1">
                  <a:lnSpc>
                    <a:spcPct val="90000"/>
                  </a:lnSpc>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a:ea typeface="宋体" charset="-122"/>
                        </a:rPr>
                        <m:t>	</m:t>
                      </m:r>
                      <m:r>
                        <a:rPr lang="en-US" altLang="zh-CN" sz="2400" i="1" dirty="0" err="1" smtClean="0">
                          <a:latin typeface="Cambria Math"/>
                          <a:ea typeface="宋体" charset="-122"/>
                        </a:rPr>
                        <m:t>𝑤</m:t>
                      </m:r>
                      <m:r>
                        <a:rPr lang="en-US" altLang="zh-CN" sz="2400" i="1" baseline="-25000" dirty="0" err="1" smtClean="0">
                          <a:latin typeface="Cambria Math"/>
                          <a:ea typeface="宋体" charset="-122"/>
                        </a:rPr>
                        <m:t>𝑖</m:t>
                      </m:r>
                      <m:r>
                        <a:rPr lang="zh-CN" altLang="en-US" sz="2400" i="1" dirty="0" smtClean="0">
                          <a:latin typeface="Cambria Math"/>
                          <a:ea typeface="宋体" charset="-122"/>
                        </a:rPr>
                        <m:t>＝</m:t>
                      </m:r>
                      <m:r>
                        <a:rPr lang="en-US" altLang="zh-CN" sz="2400" i="1" dirty="0" smtClean="0">
                          <a:latin typeface="Cambria Math"/>
                          <a:ea typeface="宋体" charset="-122"/>
                        </a:rPr>
                        <m:t>𝑔</m:t>
                      </m:r>
                      <m:r>
                        <a:rPr lang="en-US" altLang="zh-CN" sz="2400" i="1" dirty="0" smtClean="0">
                          <a:latin typeface="Cambria Math"/>
                          <a:ea typeface="宋体" charset="-122"/>
                        </a:rPr>
                        <m:t>(</m:t>
                      </m:r>
                      <m:sSub>
                        <m:sSubPr>
                          <m:ctrlPr>
                            <a:rPr lang="en-US" altLang="zh-CN" sz="2400" i="1" dirty="0" smtClean="0">
                              <a:latin typeface="Cambria Math" panose="02040503050406030204" pitchFamily="18" charset="0"/>
                              <a:ea typeface="宋体" charset="-122"/>
                            </a:rPr>
                          </m:ctrlPr>
                        </m:sSubPr>
                        <m:e>
                          <m:r>
                            <a:rPr lang="en-US" altLang="zh-CN" sz="2400" b="0" i="1" dirty="0" smtClean="0">
                              <a:latin typeface="Cambria Math"/>
                              <a:ea typeface="宋体" charset="-122"/>
                            </a:rPr>
                            <m:t>𝑤</m:t>
                          </m:r>
                        </m:e>
                        <m:sub>
                          <m:r>
                            <a:rPr lang="en-US" altLang="zh-CN" sz="2400" b="0" i="1" dirty="0" smtClean="0">
                              <a:latin typeface="Cambria Math"/>
                              <a:ea typeface="宋体" charset="-122"/>
                            </a:rPr>
                            <m:t>𝑖</m:t>
                          </m:r>
                          <m:r>
                            <a:rPr lang="en-US" altLang="zh-CN" sz="2400" b="0" i="1" dirty="0" smtClean="0">
                              <a:latin typeface="Cambria Math"/>
                              <a:ea typeface="宋体" charset="-122"/>
                            </a:rPr>
                            <m:t>−1</m:t>
                          </m:r>
                        </m:sub>
                      </m:sSub>
                      <m:r>
                        <a:rPr lang="en-US" altLang="zh-CN" sz="2400" i="1" dirty="0" smtClean="0">
                          <a:latin typeface="Cambria Math"/>
                          <a:ea typeface="宋体" charset="-122"/>
                        </a:rPr>
                        <m:t>,</m:t>
                      </m:r>
                      <m:sSub>
                        <m:sSubPr>
                          <m:ctrlPr>
                            <a:rPr lang="en-US" altLang="zh-CN" sz="2400" i="1" dirty="0" smtClean="0">
                              <a:latin typeface="Cambria Math" panose="02040503050406030204" pitchFamily="18" charset="0"/>
                              <a:ea typeface="宋体" charset="-122"/>
                            </a:rPr>
                          </m:ctrlPr>
                        </m:sSubPr>
                        <m:e>
                          <m:r>
                            <a:rPr lang="en-US" altLang="zh-CN" sz="2400" b="0" i="1" dirty="0" smtClean="0">
                              <a:latin typeface="Cambria Math"/>
                              <a:ea typeface="宋体" charset="-122"/>
                            </a:rPr>
                            <m:t>𝐾</m:t>
                          </m:r>
                        </m:e>
                        <m:sub>
                          <m:r>
                            <a:rPr lang="en-US" altLang="zh-CN" sz="2400" b="0" i="1" dirty="0" smtClean="0">
                              <a:latin typeface="Cambria Math"/>
                              <a:ea typeface="宋体" charset="-122"/>
                            </a:rPr>
                            <m:t>𝑖</m:t>
                          </m:r>
                        </m:sub>
                      </m:sSub>
                      <m:r>
                        <a:rPr lang="en-US" altLang="zh-CN" sz="2400" i="1" dirty="0" smtClean="0">
                          <a:latin typeface="Cambria Math"/>
                          <a:ea typeface="宋体" charset="-122"/>
                        </a:rPr>
                        <m:t>), </m:t>
                      </m:r>
                      <m:r>
                        <a:rPr lang="en-US" altLang="zh-CN" sz="2400" i="1" dirty="0" smtClean="0">
                          <a:latin typeface="Cambria Math"/>
                          <a:ea typeface="宋体" charset="-122"/>
                        </a:rPr>
                        <m:t>𝑖</m:t>
                      </m:r>
                      <m:r>
                        <a:rPr lang="zh-CN" altLang="en-US" sz="2400" i="1" dirty="0" smtClean="0">
                          <a:latin typeface="Cambria Math"/>
                          <a:ea typeface="宋体" charset="-122"/>
                        </a:rPr>
                        <m:t>＝</m:t>
                      </m:r>
                      <m:r>
                        <a:rPr lang="en-US" altLang="zh-CN" sz="2400" i="1" dirty="0" smtClean="0">
                          <a:latin typeface="Cambria Math"/>
                          <a:ea typeface="宋体" charset="-122"/>
                        </a:rPr>
                        <m:t>1, 2, …, </m:t>
                      </m:r>
                      <m:r>
                        <a:rPr lang="en-US" altLang="zh-CN" sz="2400" i="1" dirty="0" smtClean="0">
                          <a:latin typeface="Cambria Math"/>
                          <a:ea typeface="宋体" charset="-122"/>
                        </a:rPr>
                        <m:t>𝑁𝑟</m:t>
                      </m:r>
                    </m:oMath>
                  </m:oMathPara>
                </a14:m>
                <a:endParaRPr lang="en-US" altLang="zh-CN" sz="2400" baseline="-25000" dirty="0" smtClean="0">
                  <a:ea typeface="宋体" charset="-122"/>
                </a:endParaRPr>
              </a:p>
              <a:p>
                <a:pPr eaLnBrk="1" hangingPunct="1">
                  <a:lnSpc>
                    <a:spcPct val="90000"/>
                  </a:lnSpc>
                  <a:buFontTx/>
                  <a:buNone/>
                </a:pPr>
                <a:r>
                  <a:rPr lang="en-US" altLang="zh-CN" sz="2400" dirty="0" smtClean="0">
                    <a:ea typeface="宋体" charset="-122"/>
                  </a:rPr>
                  <a:t>     </a:t>
                </a:r>
                <a:r>
                  <a:rPr lang="zh-CN" altLang="en-US" sz="2400" b="1" dirty="0" smtClean="0">
                    <a:solidFill>
                      <a:srgbClr val="FF00FF"/>
                    </a:solidFill>
                    <a:ea typeface="宋体" charset="-122"/>
                  </a:rPr>
                  <a:t>解密过程：</a:t>
                </a:r>
                <a:endParaRPr lang="zh-CN" altLang="en-US" sz="2400" i="1" dirty="0" smtClean="0">
                  <a:ea typeface="宋体" charset="-122"/>
                </a:endParaRPr>
              </a:p>
              <a:p>
                <a:pPr eaLnBrk="1" hangingPunct="1">
                  <a:lnSpc>
                    <a:spcPct val="90000"/>
                  </a:lnSpc>
                  <a:buFontTx/>
                  <a:buNone/>
                </a:pPr>
                <a:r>
                  <a:rPr lang="zh-CN" altLang="en-US" sz="2400" i="1" dirty="0" smtClean="0">
                    <a:ea typeface="宋体" charset="-122"/>
                  </a:rPr>
                  <a:t>			</a:t>
                </a:r>
                <a14:m>
                  <m:oMath xmlns:m="http://schemas.openxmlformats.org/officeDocument/2006/math">
                    <m:r>
                      <a:rPr lang="en-US" altLang="zh-CN" sz="2400" i="1" dirty="0" smtClean="0">
                        <a:latin typeface="Cambria Math"/>
                        <a:ea typeface="宋体" charset="-122"/>
                      </a:rPr>
                      <m:t>𝑤</m:t>
                    </m:r>
                    <m:r>
                      <a:rPr lang="en-US" altLang="zh-CN" sz="2400" i="1" baseline="-25000" dirty="0" err="1" smtClean="0">
                        <a:latin typeface="Cambria Math"/>
                        <a:ea typeface="宋体" charset="-122"/>
                      </a:rPr>
                      <m:t>𝑁𝑟</m:t>
                    </m:r>
                    <m:r>
                      <a:rPr lang="zh-CN" altLang="en-US" sz="2400" i="1" dirty="0" smtClean="0">
                        <a:latin typeface="Cambria Math"/>
                        <a:ea typeface="宋体" charset="-122"/>
                      </a:rPr>
                      <m:t>＝</m:t>
                    </m:r>
                    <m:r>
                      <a:rPr lang="en-US" altLang="zh-CN" sz="2400" i="1" dirty="0" smtClean="0">
                        <a:latin typeface="Cambria Math"/>
                        <a:ea typeface="宋体" charset="-122"/>
                      </a:rPr>
                      <m:t>𝑦</m:t>
                    </m:r>
                  </m:oMath>
                </a14:m>
                <a:endParaRPr lang="en-US" altLang="zh-CN" sz="2400" i="1" dirty="0" smtClean="0">
                  <a:ea typeface="宋体" charset="-122"/>
                </a:endParaRPr>
              </a:p>
              <a:p>
                <a:pPr eaLnBrk="1" hangingPunct="1">
                  <a:lnSpc>
                    <a:spcPct val="90000"/>
                  </a:lnSpc>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a:ea typeface="宋体" charset="-122"/>
                        </a:rPr>
                        <m:t>			</m:t>
                      </m:r>
                      <m:sSub>
                        <m:sSubPr>
                          <m:ctrlPr>
                            <a:rPr lang="en-US" altLang="zh-CN" sz="2400" i="1" dirty="0">
                              <a:latin typeface="Cambria Math" panose="02040503050406030204" pitchFamily="18" charset="0"/>
                              <a:ea typeface="宋体" charset="-122"/>
                            </a:rPr>
                          </m:ctrlPr>
                        </m:sSubPr>
                        <m:e>
                          <m:r>
                            <a:rPr lang="en-US" altLang="zh-CN" sz="2400" i="1" dirty="0">
                              <a:latin typeface="Cambria Math"/>
                              <a:ea typeface="宋体" charset="-122"/>
                            </a:rPr>
                            <m:t>𝑤</m:t>
                          </m:r>
                        </m:e>
                        <m:sub>
                          <m:r>
                            <a:rPr lang="en-US" altLang="zh-CN" sz="2400" i="1" dirty="0">
                              <a:latin typeface="Cambria Math"/>
                              <a:ea typeface="宋体" charset="-122"/>
                            </a:rPr>
                            <m:t>𝑖</m:t>
                          </m:r>
                          <m:r>
                            <a:rPr lang="en-US" altLang="zh-CN" sz="2400" i="1" dirty="0">
                              <a:latin typeface="Cambria Math"/>
                              <a:ea typeface="宋体" charset="-122"/>
                            </a:rPr>
                            <m:t>−1</m:t>
                          </m:r>
                        </m:sub>
                      </m:sSub>
                      <m:r>
                        <a:rPr lang="zh-CN" altLang="en-US" sz="2400" i="1" dirty="0" smtClean="0">
                          <a:latin typeface="Cambria Math"/>
                          <a:ea typeface="宋体" charset="-122"/>
                        </a:rPr>
                        <m:t>＝</m:t>
                      </m:r>
                      <m:sSup>
                        <m:sSupPr>
                          <m:ctrlPr>
                            <a:rPr lang="en-US" altLang="zh-CN" sz="2400" i="1" dirty="0" smtClean="0">
                              <a:latin typeface="Cambria Math" panose="02040503050406030204" pitchFamily="18" charset="0"/>
                              <a:ea typeface="宋体" charset="-122"/>
                            </a:rPr>
                          </m:ctrlPr>
                        </m:sSupPr>
                        <m:e>
                          <m:r>
                            <a:rPr lang="en-US" altLang="zh-CN" sz="2400" b="0" i="1" dirty="0" smtClean="0">
                              <a:latin typeface="Cambria Math"/>
                              <a:ea typeface="宋体" charset="-122"/>
                            </a:rPr>
                            <m:t>𝑔</m:t>
                          </m:r>
                        </m:e>
                        <m:sup>
                          <m:r>
                            <a:rPr lang="en-US" altLang="zh-CN" sz="2400" b="0" i="1" dirty="0" smtClean="0">
                              <a:latin typeface="Cambria Math"/>
                              <a:ea typeface="宋体" charset="-122"/>
                            </a:rPr>
                            <m:t>−1</m:t>
                          </m:r>
                        </m:sup>
                      </m:sSup>
                      <m:r>
                        <a:rPr lang="en-US" altLang="zh-CN" sz="2400" i="1" dirty="0" smtClean="0">
                          <a:latin typeface="Cambria Math"/>
                          <a:ea typeface="宋体" charset="-122"/>
                        </a:rPr>
                        <m:t> (</m:t>
                      </m:r>
                      <m:r>
                        <a:rPr lang="en-US" altLang="zh-CN" sz="2400" i="1" dirty="0" err="1" smtClean="0">
                          <a:latin typeface="Cambria Math"/>
                          <a:ea typeface="宋体" charset="-122"/>
                        </a:rPr>
                        <m:t>𝑤</m:t>
                      </m:r>
                      <m:r>
                        <a:rPr lang="en-US" altLang="zh-CN" sz="2400" i="1" baseline="-25000" dirty="0" err="1" smtClean="0">
                          <a:latin typeface="Cambria Math"/>
                          <a:ea typeface="宋体" charset="-122"/>
                        </a:rPr>
                        <m:t>𝑖</m:t>
                      </m:r>
                      <m:r>
                        <a:rPr lang="en-US" altLang="zh-CN" sz="2400" i="1" dirty="0" smtClean="0">
                          <a:latin typeface="Cambria Math"/>
                          <a:ea typeface="宋体" charset="-122"/>
                        </a:rPr>
                        <m:t>,</m:t>
                      </m:r>
                      <m:sSub>
                        <m:sSubPr>
                          <m:ctrlPr>
                            <a:rPr lang="en-US" altLang="zh-CN" sz="2400" i="1" dirty="0">
                              <a:latin typeface="Cambria Math" panose="02040503050406030204" pitchFamily="18" charset="0"/>
                              <a:ea typeface="宋体" charset="-122"/>
                            </a:rPr>
                          </m:ctrlPr>
                        </m:sSubPr>
                        <m:e>
                          <m:r>
                            <a:rPr lang="en-US" altLang="zh-CN" sz="2400" i="1" dirty="0">
                              <a:latin typeface="Cambria Math"/>
                              <a:ea typeface="宋体" charset="-122"/>
                            </a:rPr>
                            <m:t>𝐾</m:t>
                          </m:r>
                        </m:e>
                        <m:sub>
                          <m:r>
                            <a:rPr lang="en-US" altLang="zh-CN" sz="2400" i="1" dirty="0">
                              <a:latin typeface="Cambria Math"/>
                              <a:ea typeface="宋体" charset="-122"/>
                            </a:rPr>
                            <m:t>𝑖</m:t>
                          </m:r>
                        </m:sub>
                      </m:sSub>
                      <m:r>
                        <a:rPr lang="en-US" altLang="zh-CN" sz="2400" i="1" dirty="0" smtClean="0">
                          <a:latin typeface="Cambria Math"/>
                          <a:ea typeface="宋体" charset="-122"/>
                        </a:rPr>
                        <m:t>), </m:t>
                      </m:r>
                      <m:r>
                        <a:rPr lang="en-US" altLang="zh-CN" sz="2400" i="1" dirty="0" smtClean="0">
                          <a:latin typeface="Cambria Math"/>
                          <a:ea typeface="宋体" charset="-122"/>
                        </a:rPr>
                        <m:t>𝑖</m:t>
                      </m:r>
                      <m:r>
                        <a:rPr lang="zh-CN" altLang="en-US" sz="2400" i="1" dirty="0" smtClean="0">
                          <a:latin typeface="Cambria Math"/>
                          <a:ea typeface="宋体" charset="-122"/>
                        </a:rPr>
                        <m:t>＝</m:t>
                      </m:r>
                      <m:r>
                        <a:rPr lang="en-US" altLang="zh-CN" sz="2400" i="1" dirty="0" smtClean="0">
                          <a:latin typeface="Cambria Math"/>
                          <a:ea typeface="宋体" charset="-122"/>
                        </a:rPr>
                        <m:t>𝑁</m:t>
                      </m:r>
                      <m:r>
                        <a:rPr lang="en-US" altLang="zh-CN" sz="2400" i="1" baseline="-25000" dirty="0" smtClean="0">
                          <a:latin typeface="Cambria Math"/>
                          <a:ea typeface="宋体" charset="-122"/>
                        </a:rPr>
                        <m:t>𝑟</m:t>
                      </m:r>
                      <m:r>
                        <a:rPr lang="en-US" altLang="zh-CN" sz="2400" i="1" dirty="0" smtClean="0">
                          <a:latin typeface="Cambria Math"/>
                          <a:ea typeface="宋体" charset="-122"/>
                        </a:rPr>
                        <m:t>, </m:t>
                      </m:r>
                      <m:r>
                        <a:rPr lang="en-US" altLang="zh-CN" sz="2400" i="1" dirty="0" smtClean="0">
                          <a:latin typeface="Cambria Math"/>
                          <a:ea typeface="宋体" charset="-122"/>
                        </a:rPr>
                        <m:t>𝑁𝑟</m:t>
                      </m:r>
                      <m:r>
                        <a:rPr lang="zh-CN" altLang="en-US" sz="2400" i="1" baseline="-25000" dirty="0" smtClean="0">
                          <a:latin typeface="Cambria Math"/>
                          <a:ea typeface="宋体" charset="-122"/>
                        </a:rPr>
                        <m:t>－</m:t>
                      </m:r>
                      <m:r>
                        <a:rPr lang="en-US" altLang="zh-CN" sz="2400" i="1" baseline="-25000" dirty="0" smtClean="0">
                          <a:latin typeface="Cambria Math"/>
                          <a:ea typeface="宋体" charset="-122"/>
                        </a:rPr>
                        <m:t>1</m:t>
                      </m:r>
                      <m:r>
                        <a:rPr lang="en-US" altLang="zh-CN" sz="2400" i="1" dirty="0" smtClean="0">
                          <a:latin typeface="Cambria Math"/>
                          <a:ea typeface="宋体" charset="-122"/>
                        </a:rPr>
                        <m:t>, …, 1</m:t>
                      </m:r>
                    </m:oMath>
                  </m:oMathPara>
                </a14:m>
                <a:endParaRPr lang="en-US" altLang="zh-CN" sz="2400" dirty="0" smtClean="0">
                  <a:ea typeface="宋体" charset="-122"/>
                </a:endParaRPr>
              </a:p>
              <a:p>
                <a:pPr eaLnBrk="1" hangingPunct="1">
                  <a:lnSpc>
                    <a:spcPct val="90000"/>
                  </a:lnSpc>
                </a:pPr>
                <a:r>
                  <a:rPr lang="zh-CN" altLang="en-US" sz="2400" b="1" dirty="0" smtClean="0">
                    <a:solidFill>
                      <a:srgbClr val="FF0000"/>
                    </a:solidFill>
                    <a:ea typeface="宋体" charset="-122"/>
                  </a:rPr>
                  <a:t>代换</a:t>
                </a:r>
                <a:r>
                  <a:rPr lang="en-US" altLang="zh-CN" sz="2400" b="1" dirty="0" smtClean="0">
                    <a:solidFill>
                      <a:srgbClr val="FF0000"/>
                    </a:solidFill>
                    <a:ea typeface="宋体" charset="-122"/>
                  </a:rPr>
                  <a:t>—</a:t>
                </a:r>
                <a:r>
                  <a:rPr lang="zh-CN" altLang="en-US" sz="2400" b="1" dirty="0" smtClean="0">
                    <a:solidFill>
                      <a:srgbClr val="FF0000"/>
                    </a:solidFill>
                    <a:ea typeface="宋体" charset="-122"/>
                  </a:rPr>
                  <a:t>置换网络</a:t>
                </a:r>
                <a:r>
                  <a:rPr lang="en-US" altLang="zh-CN" sz="2400" b="1" dirty="0" smtClean="0">
                    <a:solidFill>
                      <a:srgbClr val="FF0000"/>
                    </a:solidFill>
                    <a:ea typeface="宋体" charset="-122"/>
                  </a:rPr>
                  <a:t>SPN</a:t>
                </a:r>
                <a:r>
                  <a:rPr lang="zh-CN" altLang="en-US" sz="2400" dirty="0" smtClean="0">
                    <a:ea typeface="宋体" charset="-122"/>
                  </a:rPr>
                  <a:t>（</a:t>
                </a:r>
                <a:r>
                  <a:rPr lang="en-US" altLang="zh-CN" sz="2400" dirty="0" smtClean="0">
                    <a:ea typeface="宋体" charset="-122"/>
                  </a:rPr>
                  <a:t>substitution-permutation network</a:t>
                </a:r>
                <a:r>
                  <a:rPr lang="zh-CN" altLang="en-US" sz="2400" dirty="0" smtClean="0">
                    <a:ea typeface="宋体" charset="-122"/>
                  </a:rPr>
                  <a:t>）是一类特殊的迭代密码，只是在某些地方有些小的变化</a:t>
                </a:r>
              </a:p>
            </p:txBody>
          </p:sp>
        </mc:Choice>
        <mc:Fallback xmlns="">
          <p:sp>
            <p:nvSpPr>
              <p:cNvPr id="121858"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a:stretch>
                  <a:fillRect l="-963" t="-2194" r="-4815"/>
                </a:stretch>
              </a:blipFill>
            </p:spPr>
            <p:txBody>
              <a:bodyPr/>
              <a:lstStyle/>
              <a:p>
                <a:r>
                  <a:rPr lang="zh-CN" altLang="en-US">
                    <a:noFill/>
                  </a:rPr>
                  <a:t> </a:t>
                </a:r>
              </a:p>
            </p:txBody>
          </p:sp>
        </mc:Fallback>
      </mc:AlternateContent>
      <p:sp>
        <p:nvSpPr>
          <p:cNvPr id="121859" name="日期占位符 3"/>
          <p:cNvSpPr>
            <a:spLocks noGrp="1"/>
          </p:cNvSpPr>
          <p:nvPr>
            <p:ph type="dt" sz="quarter" idx="10"/>
          </p:nvPr>
        </p:nvSpPr>
        <p:spPr>
          <a:noFill/>
        </p:spPr>
        <p:txBody>
          <a:bodyPr/>
          <a:lstStyle/>
          <a:p>
            <a:fld id="{6C3E397A-370D-42D1-A517-D514DCFB456B}" type="datetime1">
              <a:rPr lang="zh-CN" altLang="en-US" smtClean="0">
                <a:ea typeface="宋体" charset="-122"/>
              </a:rPr>
              <a:pPr/>
              <a:t>2018/11/13</a:t>
            </a:fld>
            <a:endParaRPr lang="en-US" altLang="zh-CN" smtClean="0">
              <a:ea typeface="宋体" charset="-122"/>
            </a:endParaRPr>
          </a:p>
        </p:txBody>
      </p:sp>
      <p:sp>
        <p:nvSpPr>
          <p:cNvPr id="121860"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21861" name="灯片编号占位符 5"/>
          <p:cNvSpPr>
            <a:spLocks noGrp="1"/>
          </p:cNvSpPr>
          <p:nvPr>
            <p:ph type="sldNum" sz="quarter" idx="12"/>
          </p:nvPr>
        </p:nvSpPr>
        <p:spPr>
          <a:noFill/>
        </p:spPr>
        <p:txBody>
          <a:bodyPr/>
          <a:lstStyle/>
          <a:p>
            <a:fld id="{1AF0EB84-B4A6-4A8C-86F9-1CBB728B7C0E}" type="slidenum">
              <a:rPr lang="en-US" altLang="zh-CN" smtClean="0">
                <a:ea typeface="宋体" charset="-122"/>
              </a:rPr>
              <a:pPr/>
              <a:t>74</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标题 1"/>
          <p:cNvSpPr>
            <a:spLocks noGrp="1"/>
          </p:cNvSpPr>
          <p:nvPr>
            <p:ph type="title"/>
          </p:nvPr>
        </p:nvSpPr>
        <p:spPr/>
        <p:txBody>
          <a:bodyPr/>
          <a:lstStyle/>
          <a:p>
            <a:pPr eaLnBrk="1" hangingPunct="1"/>
            <a:endParaRPr lang="zh-CN" altLang="en-US" smtClean="0">
              <a:ea typeface="宋体" charset="-122"/>
            </a:endParaRPr>
          </a:p>
        </p:txBody>
      </p:sp>
      <p:sp>
        <p:nvSpPr>
          <p:cNvPr id="122882" name="内容占位符 2"/>
          <p:cNvSpPr>
            <a:spLocks noGrp="1"/>
          </p:cNvSpPr>
          <p:nvPr>
            <p:ph idx="1"/>
          </p:nvPr>
        </p:nvSpPr>
        <p:spPr>
          <a:xfrm>
            <a:off x="457200" y="2362200"/>
            <a:ext cx="8229600" cy="3962400"/>
          </a:xfrm>
        </p:spPr>
        <p:txBody>
          <a:bodyPr/>
          <a:lstStyle/>
          <a:p>
            <a:pPr eaLnBrk="1" hangingPunct="1"/>
            <a:r>
              <a:rPr lang="en-US" altLang="zh-CN" sz="2400" b="1" dirty="0" smtClean="0">
                <a:solidFill>
                  <a:srgbClr val="FF0000"/>
                </a:solidFill>
                <a:ea typeface="宋体" charset="-122"/>
              </a:rPr>
              <a:t>SPN</a:t>
            </a:r>
            <a:r>
              <a:rPr lang="zh-CN" altLang="en-US" sz="2400" b="1" dirty="0" smtClean="0">
                <a:solidFill>
                  <a:srgbClr val="FF0000"/>
                </a:solidFill>
                <a:ea typeface="宋体" charset="-122"/>
              </a:rPr>
              <a:t>的轮函数包括三个变换：代换、置换和密钥混合</a:t>
            </a:r>
            <a:endParaRPr lang="en-US" altLang="zh-CN" sz="2400" b="1" dirty="0" smtClean="0">
              <a:solidFill>
                <a:srgbClr val="FF0000"/>
              </a:solidFill>
              <a:ea typeface="宋体" charset="-122"/>
            </a:endParaRPr>
          </a:p>
          <a:p>
            <a:pPr eaLnBrk="1" hangingPunct="1"/>
            <a:endParaRPr lang="zh-CN" altLang="en-US" sz="2400" dirty="0" smtClean="0">
              <a:ea typeface="宋体" charset="-122"/>
            </a:endParaRPr>
          </a:p>
          <a:p>
            <a:pPr eaLnBrk="1" hangingPunct="1"/>
            <a:r>
              <a:rPr lang="zh-CN" altLang="en-US" sz="2400" dirty="0" smtClean="0">
                <a:ea typeface="宋体" charset="-122"/>
              </a:rPr>
              <a:t>乘积密码的思想在现代密码体制的设计中具有重要意义，第</a:t>
            </a:r>
            <a:r>
              <a:rPr lang="en-US" altLang="zh-CN" sz="2400" dirty="0" smtClean="0">
                <a:ea typeface="宋体" charset="-122"/>
              </a:rPr>
              <a:t>5</a:t>
            </a:r>
            <a:r>
              <a:rPr lang="zh-CN" altLang="en-US" sz="2400" dirty="0" smtClean="0">
                <a:ea typeface="宋体" charset="-122"/>
              </a:rPr>
              <a:t>章将要讲述的</a:t>
            </a:r>
            <a:r>
              <a:rPr lang="zh-CN" altLang="en-US" sz="2400" b="1" dirty="0" smtClean="0">
                <a:solidFill>
                  <a:srgbClr val="FF0000"/>
                </a:solidFill>
                <a:ea typeface="宋体" charset="-122"/>
              </a:rPr>
              <a:t>数据加密标准</a:t>
            </a:r>
            <a:r>
              <a:rPr lang="en-US" altLang="zh-CN" sz="2400" b="1" dirty="0" smtClean="0">
                <a:solidFill>
                  <a:srgbClr val="FF0000"/>
                </a:solidFill>
                <a:ea typeface="宋体" charset="-122"/>
              </a:rPr>
              <a:t>DES</a:t>
            </a:r>
            <a:r>
              <a:rPr lang="zh-CN" altLang="en-US" sz="2400" dirty="0" smtClean="0">
                <a:ea typeface="宋体" charset="-122"/>
              </a:rPr>
              <a:t>就是一种典型的乘积密码</a:t>
            </a:r>
          </a:p>
        </p:txBody>
      </p:sp>
      <p:sp>
        <p:nvSpPr>
          <p:cNvPr id="122883" name="日期占位符 3"/>
          <p:cNvSpPr>
            <a:spLocks noGrp="1"/>
          </p:cNvSpPr>
          <p:nvPr>
            <p:ph type="dt" sz="quarter" idx="10"/>
          </p:nvPr>
        </p:nvSpPr>
        <p:spPr>
          <a:noFill/>
        </p:spPr>
        <p:txBody>
          <a:bodyPr/>
          <a:lstStyle/>
          <a:p>
            <a:fld id="{2DD23975-AEE4-4D19-8920-0FDFE8AD1BC5}" type="datetime1">
              <a:rPr lang="zh-CN" altLang="en-US" smtClean="0">
                <a:ea typeface="宋体" charset="-122"/>
              </a:rPr>
              <a:pPr/>
              <a:t>2018/11/13</a:t>
            </a:fld>
            <a:endParaRPr lang="en-US" altLang="zh-CN" smtClean="0">
              <a:ea typeface="宋体" charset="-122"/>
            </a:endParaRPr>
          </a:p>
        </p:txBody>
      </p:sp>
      <p:sp>
        <p:nvSpPr>
          <p:cNvPr id="122884"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22885" name="灯片编号占位符 5"/>
          <p:cNvSpPr>
            <a:spLocks noGrp="1"/>
          </p:cNvSpPr>
          <p:nvPr>
            <p:ph type="sldNum" sz="quarter" idx="12"/>
          </p:nvPr>
        </p:nvSpPr>
        <p:spPr>
          <a:noFill/>
        </p:spPr>
        <p:txBody>
          <a:bodyPr/>
          <a:lstStyle/>
          <a:p>
            <a:fld id="{89062DD1-627D-4945-AD00-445DC5041C58}" type="slidenum">
              <a:rPr lang="en-US" altLang="zh-CN" smtClean="0">
                <a:ea typeface="宋体" charset="-122"/>
              </a:rPr>
              <a:pPr/>
              <a:t>75</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1"/>
          <p:cNvSpPr>
            <a:spLocks noGrp="1"/>
          </p:cNvSpPr>
          <p:nvPr>
            <p:ph type="title"/>
          </p:nvPr>
        </p:nvSpPr>
        <p:spPr/>
        <p:txBody>
          <a:bodyPr/>
          <a:lstStyle/>
          <a:p>
            <a:pPr eaLnBrk="1" hangingPunct="1"/>
            <a:r>
              <a:rPr lang="zh-CN" altLang="en-US" smtClean="0">
                <a:ea typeface="宋体" charset="-122"/>
              </a:rPr>
              <a:t>本章小结</a:t>
            </a:r>
          </a:p>
        </p:txBody>
      </p:sp>
      <p:sp>
        <p:nvSpPr>
          <p:cNvPr id="123906" name="内容占位符 2"/>
          <p:cNvSpPr>
            <a:spLocks noGrp="1"/>
          </p:cNvSpPr>
          <p:nvPr>
            <p:ph idx="1"/>
          </p:nvPr>
        </p:nvSpPr>
        <p:spPr/>
        <p:txBody>
          <a:bodyPr/>
          <a:lstStyle/>
          <a:p>
            <a:pPr eaLnBrk="1" hangingPunct="1"/>
            <a:r>
              <a:rPr lang="zh-CN" altLang="en-US" b="1" dirty="0" smtClean="0">
                <a:solidFill>
                  <a:srgbClr val="FF0000"/>
                </a:solidFill>
                <a:ea typeface="宋体" charset="-122"/>
              </a:rPr>
              <a:t>完全保密性的定义和完备保密系统</a:t>
            </a:r>
            <a:endParaRPr lang="en-US" altLang="zh-CN" b="1" dirty="0" smtClean="0">
              <a:solidFill>
                <a:srgbClr val="FF0000"/>
              </a:solidFill>
              <a:ea typeface="宋体" charset="-122"/>
            </a:endParaRPr>
          </a:p>
          <a:p>
            <a:pPr eaLnBrk="1" hangingPunct="1"/>
            <a:endParaRPr lang="en-US" altLang="zh-CN" dirty="0" smtClean="0">
              <a:ea typeface="宋体" charset="-122"/>
            </a:endParaRPr>
          </a:p>
          <a:p>
            <a:pPr eaLnBrk="1" hangingPunct="1"/>
            <a:r>
              <a:rPr lang="zh-CN" altLang="en-US" b="1" dirty="0" smtClean="0">
                <a:solidFill>
                  <a:srgbClr val="FF0000"/>
                </a:solidFill>
                <a:ea typeface="宋体" charset="-122"/>
              </a:rPr>
              <a:t>熵及其性质</a:t>
            </a:r>
            <a:endParaRPr lang="en-US" altLang="zh-CN" b="1" dirty="0" smtClean="0">
              <a:solidFill>
                <a:srgbClr val="FF0000"/>
              </a:solidFill>
              <a:ea typeface="宋体" charset="-122"/>
            </a:endParaRPr>
          </a:p>
          <a:p>
            <a:pPr eaLnBrk="1" hangingPunct="1"/>
            <a:endParaRPr lang="en-US" altLang="zh-CN" dirty="0" smtClean="0">
              <a:ea typeface="宋体" charset="-122"/>
            </a:endParaRPr>
          </a:p>
          <a:p>
            <a:pPr eaLnBrk="1" hangingPunct="1"/>
            <a:r>
              <a:rPr lang="zh-CN" altLang="en-US" b="1" dirty="0" smtClean="0">
                <a:solidFill>
                  <a:srgbClr val="FF0000"/>
                </a:solidFill>
                <a:ea typeface="宋体" charset="-122"/>
              </a:rPr>
              <a:t>伪密钥与唯一解距离</a:t>
            </a:r>
            <a:endParaRPr lang="en-US" altLang="zh-CN" b="1" dirty="0" smtClean="0">
              <a:solidFill>
                <a:srgbClr val="FF0000"/>
              </a:solidFill>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乘积密码体制</a:t>
            </a:r>
          </a:p>
        </p:txBody>
      </p:sp>
      <p:sp>
        <p:nvSpPr>
          <p:cNvPr id="123907" name="日期占位符 3"/>
          <p:cNvSpPr>
            <a:spLocks noGrp="1"/>
          </p:cNvSpPr>
          <p:nvPr>
            <p:ph type="dt" sz="quarter" idx="10"/>
          </p:nvPr>
        </p:nvSpPr>
        <p:spPr>
          <a:noFill/>
        </p:spPr>
        <p:txBody>
          <a:bodyPr/>
          <a:lstStyle/>
          <a:p>
            <a:fld id="{2764687C-11E0-4901-8AC8-6D701A56445E}" type="datetime1">
              <a:rPr lang="zh-CN" altLang="en-US" smtClean="0">
                <a:ea typeface="宋体" charset="-122"/>
              </a:rPr>
              <a:pPr/>
              <a:t>2018/11/13</a:t>
            </a:fld>
            <a:endParaRPr lang="en-US" altLang="zh-CN" smtClean="0">
              <a:ea typeface="宋体" charset="-122"/>
            </a:endParaRPr>
          </a:p>
        </p:txBody>
      </p:sp>
      <p:sp>
        <p:nvSpPr>
          <p:cNvPr id="123908"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123909" name="灯片编号占位符 5"/>
          <p:cNvSpPr>
            <a:spLocks noGrp="1"/>
          </p:cNvSpPr>
          <p:nvPr>
            <p:ph type="sldNum" sz="quarter" idx="12"/>
          </p:nvPr>
        </p:nvSpPr>
        <p:spPr>
          <a:noFill/>
        </p:spPr>
        <p:txBody>
          <a:bodyPr/>
          <a:lstStyle/>
          <a:p>
            <a:fld id="{2F534170-6929-4B6B-BDA9-8EB786FDBA02}" type="slidenum">
              <a:rPr lang="en-US" altLang="zh-CN" smtClean="0">
                <a:ea typeface="宋体" charset="-122"/>
              </a:rPr>
              <a:pPr/>
              <a:t>76</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altLang="zh-CN" smtClean="0">
                <a:ea typeface="宋体" charset="-122"/>
              </a:rPr>
              <a:t>2  </a:t>
            </a:r>
            <a:r>
              <a:rPr lang="zh-CN" altLang="en-US" smtClean="0">
                <a:ea typeface="宋体" charset="-122"/>
              </a:rPr>
              <a:t>完全保密性</a:t>
            </a:r>
            <a:endParaRPr lang="zh-CN" altLang="en-US" smtClean="0">
              <a:latin typeface="Times New Roman" pitchFamily="18" charset="0"/>
              <a:ea typeface="宋体" charset="-122"/>
            </a:endParaRPr>
          </a:p>
        </p:txBody>
      </p:sp>
      <p:sp>
        <p:nvSpPr>
          <p:cNvPr id="40962" name="Text Box 3"/>
          <p:cNvSpPr>
            <a:spLocks noGrp="1" noChangeArrowheads="1"/>
          </p:cNvSpPr>
          <p:nvPr>
            <p:ph type="body" idx="1"/>
          </p:nvPr>
        </p:nvSpPr>
        <p:spPr/>
        <p:txBody>
          <a:bodyPr/>
          <a:lstStyle/>
          <a:p>
            <a:pPr eaLnBrk="1" hangingPunct="1">
              <a:spcBef>
                <a:spcPct val="50000"/>
              </a:spcBef>
              <a:buFontTx/>
              <a:buNone/>
            </a:pPr>
            <a:r>
              <a:rPr lang="zh-CN" altLang="en-US" b="1" dirty="0" smtClean="0">
                <a:solidFill>
                  <a:srgbClr val="FF0000"/>
                </a:solidFill>
                <a:ea typeface="宋体" charset="-122"/>
              </a:rPr>
              <a:t>通信系统模型</a:t>
            </a:r>
            <a:r>
              <a:rPr lang="en-US" altLang="zh-CN" b="1" dirty="0" smtClean="0">
                <a:solidFill>
                  <a:srgbClr val="FF0000"/>
                </a:solidFill>
                <a:ea typeface="宋体" charset="-122"/>
              </a:rPr>
              <a:t>:</a:t>
            </a:r>
            <a:endParaRPr lang="zh-CN" altLang="en-US" b="1" dirty="0" smtClean="0">
              <a:solidFill>
                <a:srgbClr val="FF0000"/>
              </a:solidFill>
              <a:ea typeface="宋体" charset="-122"/>
            </a:endParaRPr>
          </a:p>
        </p:txBody>
      </p:sp>
      <p:grpSp>
        <p:nvGrpSpPr>
          <p:cNvPr id="40963" name="Group 5"/>
          <p:cNvGrpSpPr>
            <a:grpSpLocks/>
          </p:cNvGrpSpPr>
          <p:nvPr/>
        </p:nvGrpSpPr>
        <p:grpSpPr bwMode="auto">
          <a:xfrm>
            <a:off x="827088" y="2492376"/>
            <a:ext cx="7353300" cy="2471738"/>
            <a:chOff x="528" y="1706"/>
            <a:chExt cx="4632" cy="1557"/>
          </a:xfrm>
        </p:grpSpPr>
        <p:grpSp>
          <p:nvGrpSpPr>
            <p:cNvPr id="40965" name="Group 6"/>
            <p:cNvGrpSpPr>
              <a:grpSpLocks/>
            </p:cNvGrpSpPr>
            <p:nvPr/>
          </p:nvGrpSpPr>
          <p:grpSpPr bwMode="auto">
            <a:xfrm>
              <a:off x="528" y="1776"/>
              <a:ext cx="4632" cy="1487"/>
              <a:chOff x="528" y="1776"/>
              <a:chExt cx="4632" cy="1487"/>
            </a:xfrm>
          </p:grpSpPr>
          <p:sp>
            <p:nvSpPr>
              <p:cNvPr id="40969" name="Rectangle 7"/>
              <p:cNvSpPr>
                <a:spLocks noChangeArrowheads="1"/>
              </p:cNvSpPr>
              <p:nvPr/>
            </p:nvSpPr>
            <p:spPr bwMode="auto">
              <a:xfrm>
                <a:off x="528" y="1882"/>
                <a:ext cx="429" cy="235"/>
              </a:xfrm>
              <a:prstGeom prst="rect">
                <a:avLst/>
              </a:prstGeom>
              <a:solidFill>
                <a:srgbClr val="FFFFFF"/>
              </a:solidFill>
              <a:ln w="19050">
                <a:solidFill>
                  <a:srgbClr val="000000"/>
                </a:solidFill>
                <a:miter lim="800000"/>
                <a:headEnd/>
                <a:tailEnd/>
              </a:ln>
            </p:spPr>
            <p:txBody>
              <a:bodyPr/>
              <a:lstStyle/>
              <a:p>
                <a:endParaRPr lang="zh-CN" altLang="en-US"/>
              </a:p>
            </p:txBody>
          </p:sp>
          <p:sp>
            <p:nvSpPr>
              <p:cNvPr id="40970" name="Rectangle 8"/>
              <p:cNvSpPr>
                <a:spLocks noChangeArrowheads="1"/>
              </p:cNvSpPr>
              <p:nvPr/>
            </p:nvSpPr>
            <p:spPr bwMode="auto">
              <a:xfrm>
                <a:off x="576" y="1920"/>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信源</a:t>
                </a:r>
                <a:endParaRPr lang="zh-CN" altLang="en-US" sz="1800" b="1">
                  <a:latin typeface="Garamond" pitchFamily="18" charset="0"/>
                </a:endParaRPr>
              </a:p>
            </p:txBody>
          </p:sp>
          <p:sp>
            <p:nvSpPr>
              <p:cNvPr id="40971" name="Rectangle 9"/>
              <p:cNvSpPr>
                <a:spLocks noChangeArrowheads="1"/>
              </p:cNvSpPr>
              <p:nvPr/>
            </p:nvSpPr>
            <p:spPr bwMode="auto">
              <a:xfrm>
                <a:off x="528" y="2901"/>
                <a:ext cx="431" cy="235"/>
              </a:xfrm>
              <a:prstGeom prst="rect">
                <a:avLst/>
              </a:prstGeom>
              <a:solidFill>
                <a:srgbClr val="FFFFFF"/>
              </a:solidFill>
              <a:ln w="19050">
                <a:solidFill>
                  <a:srgbClr val="000000"/>
                </a:solidFill>
                <a:miter lim="800000"/>
                <a:headEnd/>
                <a:tailEnd/>
              </a:ln>
            </p:spPr>
            <p:txBody>
              <a:bodyPr/>
              <a:lstStyle/>
              <a:p>
                <a:endParaRPr lang="zh-CN" altLang="en-US"/>
              </a:p>
            </p:txBody>
          </p:sp>
          <p:sp>
            <p:nvSpPr>
              <p:cNvPr id="40972" name="Rectangle 10"/>
              <p:cNvSpPr>
                <a:spLocks noChangeArrowheads="1"/>
              </p:cNvSpPr>
              <p:nvPr/>
            </p:nvSpPr>
            <p:spPr bwMode="auto">
              <a:xfrm>
                <a:off x="576" y="2928"/>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信宿</a:t>
                </a:r>
                <a:endParaRPr lang="zh-CN" altLang="en-US" sz="1800" b="1">
                  <a:latin typeface="Garamond" pitchFamily="18" charset="0"/>
                </a:endParaRPr>
              </a:p>
            </p:txBody>
          </p:sp>
          <p:sp>
            <p:nvSpPr>
              <p:cNvPr id="40973" name="Rectangle 11"/>
              <p:cNvSpPr>
                <a:spLocks noChangeArrowheads="1"/>
              </p:cNvSpPr>
              <p:nvPr/>
            </p:nvSpPr>
            <p:spPr bwMode="auto">
              <a:xfrm>
                <a:off x="1473" y="1776"/>
                <a:ext cx="515" cy="468"/>
              </a:xfrm>
              <a:prstGeom prst="rect">
                <a:avLst/>
              </a:prstGeom>
              <a:solidFill>
                <a:srgbClr val="FFFFFF"/>
              </a:solidFill>
              <a:ln w="19050">
                <a:solidFill>
                  <a:srgbClr val="000000"/>
                </a:solidFill>
                <a:miter lim="800000"/>
                <a:headEnd/>
                <a:tailEnd/>
              </a:ln>
            </p:spPr>
            <p:txBody>
              <a:bodyPr/>
              <a:lstStyle/>
              <a:p>
                <a:endParaRPr lang="zh-CN" altLang="en-US"/>
              </a:p>
            </p:txBody>
          </p:sp>
          <p:sp>
            <p:nvSpPr>
              <p:cNvPr id="40974" name="Rectangle 12"/>
              <p:cNvSpPr>
                <a:spLocks noChangeArrowheads="1"/>
              </p:cNvSpPr>
              <p:nvPr/>
            </p:nvSpPr>
            <p:spPr bwMode="auto">
              <a:xfrm>
                <a:off x="1557" y="1781"/>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信源</a:t>
                </a:r>
                <a:endParaRPr lang="zh-CN" altLang="en-US" sz="1800" b="1">
                  <a:latin typeface="Garamond" pitchFamily="18" charset="0"/>
                </a:endParaRPr>
              </a:p>
            </p:txBody>
          </p:sp>
          <p:sp>
            <p:nvSpPr>
              <p:cNvPr id="40975" name="Rectangle 13"/>
              <p:cNvSpPr>
                <a:spLocks noChangeArrowheads="1"/>
              </p:cNvSpPr>
              <p:nvPr/>
            </p:nvSpPr>
            <p:spPr bwMode="auto">
              <a:xfrm>
                <a:off x="1557" y="2003"/>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编码</a:t>
                </a:r>
                <a:endParaRPr lang="zh-CN" altLang="en-US" sz="1800" b="1">
                  <a:latin typeface="Garamond" pitchFamily="18" charset="0"/>
                </a:endParaRPr>
              </a:p>
            </p:txBody>
          </p:sp>
          <p:sp>
            <p:nvSpPr>
              <p:cNvPr id="40976" name="Rectangle 14"/>
              <p:cNvSpPr>
                <a:spLocks noChangeArrowheads="1"/>
              </p:cNvSpPr>
              <p:nvPr/>
            </p:nvSpPr>
            <p:spPr bwMode="auto">
              <a:xfrm>
                <a:off x="2501" y="1882"/>
                <a:ext cx="515" cy="235"/>
              </a:xfrm>
              <a:prstGeom prst="rect">
                <a:avLst/>
              </a:prstGeom>
              <a:solidFill>
                <a:srgbClr val="FFFFFF"/>
              </a:solidFill>
              <a:ln w="19050">
                <a:solidFill>
                  <a:srgbClr val="000000"/>
                </a:solidFill>
                <a:miter lim="800000"/>
                <a:headEnd/>
                <a:tailEnd/>
              </a:ln>
            </p:spPr>
            <p:txBody>
              <a:bodyPr/>
              <a:lstStyle/>
              <a:p>
                <a:endParaRPr lang="zh-CN" altLang="en-US"/>
              </a:p>
            </p:txBody>
          </p:sp>
          <p:sp>
            <p:nvSpPr>
              <p:cNvPr id="40977" name="Rectangle 15"/>
              <p:cNvSpPr>
                <a:spLocks noChangeArrowheads="1"/>
              </p:cNvSpPr>
              <p:nvPr/>
            </p:nvSpPr>
            <p:spPr bwMode="auto">
              <a:xfrm>
                <a:off x="2592" y="1872"/>
                <a:ext cx="352"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加密</a:t>
                </a:r>
                <a:endParaRPr lang="zh-CN" altLang="en-US" sz="1800" b="1">
                  <a:latin typeface="Garamond" pitchFamily="18" charset="0"/>
                </a:endParaRPr>
              </a:p>
            </p:txBody>
          </p:sp>
          <p:sp>
            <p:nvSpPr>
              <p:cNvPr id="40978" name="Rectangle 16"/>
              <p:cNvSpPr>
                <a:spLocks noChangeArrowheads="1"/>
              </p:cNvSpPr>
              <p:nvPr/>
            </p:nvSpPr>
            <p:spPr bwMode="auto">
              <a:xfrm>
                <a:off x="1473" y="2795"/>
                <a:ext cx="515" cy="468"/>
              </a:xfrm>
              <a:prstGeom prst="rect">
                <a:avLst/>
              </a:prstGeom>
              <a:solidFill>
                <a:srgbClr val="FFFFFF"/>
              </a:solidFill>
              <a:ln w="19050">
                <a:solidFill>
                  <a:srgbClr val="000000"/>
                </a:solidFill>
                <a:miter lim="800000"/>
                <a:headEnd/>
                <a:tailEnd/>
              </a:ln>
            </p:spPr>
            <p:txBody>
              <a:bodyPr/>
              <a:lstStyle/>
              <a:p>
                <a:endParaRPr lang="zh-CN" altLang="en-US"/>
              </a:p>
            </p:txBody>
          </p:sp>
          <p:sp>
            <p:nvSpPr>
              <p:cNvPr id="40979" name="Rectangle 17"/>
              <p:cNvSpPr>
                <a:spLocks noChangeArrowheads="1"/>
              </p:cNvSpPr>
              <p:nvPr/>
            </p:nvSpPr>
            <p:spPr bwMode="auto">
              <a:xfrm>
                <a:off x="1557" y="2800"/>
                <a:ext cx="354" cy="211"/>
              </a:xfrm>
              <a:prstGeom prst="rect">
                <a:avLst/>
              </a:prstGeom>
              <a:noFill/>
              <a:ln w="9525">
                <a:noFill/>
                <a:miter lim="800000"/>
                <a:headEnd/>
                <a:tailEnd/>
              </a:ln>
            </p:spPr>
            <p:txBody>
              <a:bodyPr wrap="none" lIns="0" tIns="0" rIns="0" bIns="0">
                <a:spAutoFit/>
              </a:bodyPr>
              <a:lstStyle/>
              <a:p>
                <a:r>
                  <a:rPr lang="zh-CN" altLang="en-US" sz="2200" b="1" dirty="0">
                    <a:solidFill>
                      <a:srgbClr val="000000"/>
                    </a:solidFill>
                    <a:latin typeface="宋体" charset="-122"/>
                  </a:rPr>
                  <a:t>信源</a:t>
                </a:r>
                <a:endParaRPr lang="zh-CN" altLang="en-US" sz="1800" b="1" dirty="0">
                  <a:latin typeface="Garamond" pitchFamily="18" charset="0"/>
                </a:endParaRPr>
              </a:p>
            </p:txBody>
          </p:sp>
          <p:sp>
            <p:nvSpPr>
              <p:cNvPr id="40980" name="Rectangle 18"/>
              <p:cNvSpPr>
                <a:spLocks noChangeArrowheads="1"/>
              </p:cNvSpPr>
              <p:nvPr/>
            </p:nvSpPr>
            <p:spPr bwMode="auto">
              <a:xfrm>
                <a:off x="1557" y="3022"/>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译码</a:t>
                </a:r>
                <a:endParaRPr lang="zh-CN" altLang="en-US" sz="1800" b="1">
                  <a:latin typeface="Garamond" pitchFamily="18" charset="0"/>
                </a:endParaRPr>
              </a:p>
            </p:txBody>
          </p:sp>
          <p:sp>
            <p:nvSpPr>
              <p:cNvPr id="40981" name="Rectangle 19"/>
              <p:cNvSpPr>
                <a:spLocks noChangeArrowheads="1"/>
              </p:cNvSpPr>
              <p:nvPr/>
            </p:nvSpPr>
            <p:spPr bwMode="auto">
              <a:xfrm>
                <a:off x="2501" y="2901"/>
                <a:ext cx="429" cy="235"/>
              </a:xfrm>
              <a:prstGeom prst="rect">
                <a:avLst/>
              </a:prstGeom>
              <a:solidFill>
                <a:srgbClr val="FFFFFF"/>
              </a:solidFill>
              <a:ln w="19050">
                <a:solidFill>
                  <a:srgbClr val="000000"/>
                </a:solidFill>
                <a:miter lim="800000"/>
                <a:headEnd/>
                <a:tailEnd/>
              </a:ln>
            </p:spPr>
            <p:txBody>
              <a:bodyPr/>
              <a:lstStyle/>
              <a:p>
                <a:endParaRPr lang="zh-CN" altLang="en-US"/>
              </a:p>
            </p:txBody>
          </p:sp>
          <p:sp>
            <p:nvSpPr>
              <p:cNvPr id="40982" name="Rectangle 20"/>
              <p:cNvSpPr>
                <a:spLocks noChangeArrowheads="1"/>
              </p:cNvSpPr>
              <p:nvPr/>
            </p:nvSpPr>
            <p:spPr bwMode="auto">
              <a:xfrm>
                <a:off x="2544" y="2928"/>
                <a:ext cx="352"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解密</a:t>
                </a:r>
                <a:endParaRPr lang="zh-CN" altLang="en-US" sz="1800" b="1">
                  <a:latin typeface="Garamond" pitchFamily="18" charset="0"/>
                </a:endParaRPr>
              </a:p>
            </p:txBody>
          </p:sp>
          <p:sp>
            <p:nvSpPr>
              <p:cNvPr id="40983" name="Rectangle 21"/>
              <p:cNvSpPr>
                <a:spLocks noChangeArrowheads="1"/>
              </p:cNvSpPr>
              <p:nvPr/>
            </p:nvSpPr>
            <p:spPr bwMode="auto">
              <a:xfrm>
                <a:off x="3444" y="1776"/>
                <a:ext cx="431" cy="468"/>
              </a:xfrm>
              <a:prstGeom prst="rect">
                <a:avLst/>
              </a:prstGeom>
              <a:solidFill>
                <a:srgbClr val="FFFFFF"/>
              </a:solidFill>
              <a:ln w="19050">
                <a:solidFill>
                  <a:srgbClr val="000000"/>
                </a:solidFill>
                <a:miter lim="800000"/>
                <a:headEnd/>
                <a:tailEnd/>
              </a:ln>
            </p:spPr>
            <p:txBody>
              <a:bodyPr/>
              <a:lstStyle/>
              <a:p>
                <a:endParaRPr lang="zh-CN" altLang="en-US"/>
              </a:p>
            </p:txBody>
          </p:sp>
          <p:sp>
            <p:nvSpPr>
              <p:cNvPr id="40984" name="Rectangle 22"/>
              <p:cNvSpPr>
                <a:spLocks noChangeArrowheads="1"/>
              </p:cNvSpPr>
              <p:nvPr/>
            </p:nvSpPr>
            <p:spPr bwMode="auto">
              <a:xfrm>
                <a:off x="3487" y="1781"/>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信道</a:t>
                </a:r>
                <a:endParaRPr lang="zh-CN" altLang="en-US" sz="1800" b="1">
                  <a:latin typeface="Garamond" pitchFamily="18" charset="0"/>
                </a:endParaRPr>
              </a:p>
            </p:txBody>
          </p:sp>
          <p:sp>
            <p:nvSpPr>
              <p:cNvPr id="40985" name="Rectangle 23"/>
              <p:cNvSpPr>
                <a:spLocks noChangeArrowheads="1"/>
              </p:cNvSpPr>
              <p:nvPr/>
            </p:nvSpPr>
            <p:spPr bwMode="auto">
              <a:xfrm>
                <a:off x="3485" y="2003"/>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编码</a:t>
                </a:r>
                <a:endParaRPr lang="zh-CN" altLang="en-US" sz="1800" b="1">
                  <a:latin typeface="Garamond" pitchFamily="18" charset="0"/>
                </a:endParaRPr>
              </a:p>
            </p:txBody>
          </p:sp>
          <p:sp>
            <p:nvSpPr>
              <p:cNvPr id="40986" name="Rectangle 24"/>
              <p:cNvSpPr>
                <a:spLocks noChangeArrowheads="1"/>
              </p:cNvSpPr>
              <p:nvPr/>
            </p:nvSpPr>
            <p:spPr bwMode="auto">
              <a:xfrm>
                <a:off x="3444" y="2795"/>
                <a:ext cx="431" cy="468"/>
              </a:xfrm>
              <a:prstGeom prst="rect">
                <a:avLst/>
              </a:prstGeom>
              <a:solidFill>
                <a:srgbClr val="FFFFFF"/>
              </a:solidFill>
              <a:ln w="19050">
                <a:solidFill>
                  <a:srgbClr val="000000"/>
                </a:solidFill>
                <a:miter lim="800000"/>
                <a:headEnd/>
                <a:tailEnd/>
              </a:ln>
            </p:spPr>
            <p:txBody>
              <a:bodyPr/>
              <a:lstStyle/>
              <a:p>
                <a:endParaRPr lang="zh-CN" altLang="en-US"/>
              </a:p>
            </p:txBody>
          </p:sp>
          <p:sp>
            <p:nvSpPr>
              <p:cNvPr id="40987" name="Rectangle 25"/>
              <p:cNvSpPr>
                <a:spLocks noChangeArrowheads="1"/>
              </p:cNvSpPr>
              <p:nvPr/>
            </p:nvSpPr>
            <p:spPr bwMode="auto">
              <a:xfrm>
                <a:off x="3487" y="2800"/>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信道</a:t>
                </a:r>
                <a:endParaRPr lang="zh-CN" altLang="en-US" sz="1800" b="1">
                  <a:latin typeface="Garamond" pitchFamily="18" charset="0"/>
                </a:endParaRPr>
              </a:p>
            </p:txBody>
          </p:sp>
          <p:sp>
            <p:nvSpPr>
              <p:cNvPr id="40988" name="Rectangle 26"/>
              <p:cNvSpPr>
                <a:spLocks noChangeArrowheads="1"/>
              </p:cNvSpPr>
              <p:nvPr/>
            </p:nvSpPr>
            <p:spPr bwMode="auto">
              <a:xfrm>
                <a:off x="3485" y="3022"/>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译码</a:t>
                </a:r>
                <a:endParaRPr lang="zh-CN" altLang="en-US" sz="1800" b="1">
                  <a:latin typeface="Garamond" pitchFamily="18" charset="0"/>
                </a:endParaRPr>
              </a:p>
            </p:txBody>
          </p:sp>
          <p:sp>
            <p:nvSpPr>
              <p:cNvPr id="40989" name="Rectangle 27"/>
              <p:cNvSpPr>
                <a:spLocks noChangeArrowheads="1"/>
              </p:cNvSpPr>
              <p:nvPr/>
            </p:nvSpPr>
            <p:spPr bwMode="auto">
              <a:xfrm>
                <a:off x="4215" y="2519"/>
                <a:ext cx="429" cy="235"/>
              </a:xfrm>
              <a:prstGeom prst="rect">
                <a:avLst/>
              </a:prstGeom>
              <a:solidFill>
                <a:srgbClr val="FFFFFF"/>
              </a:solidFill>
              <a:ln w="19050">
                <a:solidFill>
                  <a:srgbClr val="000000"/>
                </a:solidFill>
                <a:miter lim="800000"/>
                <a:headEnd/>
                <a:tailEnd/>
              </a:ln>
            </p:spPr>
            <p:txBody>
              <a:bodyPr/>
              <a:lstStyle/>
              <a:p>
                <a:endParaRPr lang="zh-CN" altLang="en-US"/>
              </a:p>
            </p:txBody>
          </p:sp>
          <p:sp>
            <p:nvSpPr>
              <p:cNvPr id="40990" name="Rectangle 28"/>
              <p:cNvSpPr>
                <a:spLocks noChangeArrowheads="1"/>
              </p:cNvSpPr>
              <p:nvPr/>
            </p:nvSpPr>
            <p:spPr bwMode="auto">
              <a:xfrm>
                <a:off x="4224" y="2544"/>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信道</a:t>
                </a:r>
                <a:endParaRPr lang="zh-CN" altLang="en-US" sz="1800" b="1">
                  <a:latin typeface="Garamond" pitchFamily="18" charset="0"/>
                </a:endParaRPr>
              </a:p>
            </p:txBody>
          </p:sp>
          <p:sp>
            <p:nvSpPr>
              <p:cNvPr id="40991" name="Rectangle 29"/>
              <p:cNvSpPr>
                <a:spLocks noChangeArrowheads="1"/>
              </p:cNvSpPr>
              <p:nvPr/>
            </p:nvSpPr>
            <p:spPr bwMode="auto">
              <a:xfrm>
                <a:off x="4729" y="2264"/>
                <a:ext cx="431" cy="235"/>
              </a:xfrm>
              <a:prstGeom prst="rect">
                <a:avLst/>
              </a:prstGeom>
              <a:solidFill>
                <a:srgbClr val="FFFFFF"/>
              </a:solidFill>
              <a:ln w="19050">
                <a:solidFill>
                  <a:srgbClr val="FFFFFF"/>
                </a:solidFill>
                <a:miter lim="800000"/>
                <a:headEnd/>
                <a:tailEnd/>
              </a:ln>
            </p:spPr>
            <p:txBody>
              <a:bodyPr/>
              <a:lstStyle/>
              <a:p>
                <a:endParaRPr lang="zh-CN" altLang="en-US"/>
              </a:p>
            </p:txBody>
          </p:sp>
          <p:sp>
            <p:nvSpPr>
              <p:cNvPr id="40992" name="Rectangle 30"/>
              <p:cNvSpPr>
                <a:spLocks noChangeArrowheads="1"/>
              </p:cNvSpPr>
              <p:nvPr/>
            </p:nvSpPr>
            <p:spPr bwMode="auto">
              <a:xfrm>
                <a:off x="4737" y="2289"/>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干扰</a:t>
                </a:r>
                <a:endParaRPr lang="zh-CN" altLang="en-US" sz="1800" b="1">
                  <a:latin typeface="Garamond" pitchFamily="18" charset="0"/>
                </a:endParaRPr>
              </a:p>
            </p:txBody>
          </p:sp>
          <p:sp>
            <p:nvSpPr>
              <p:cNvPr id="40993" name="Rectangle 31"/>
              <p:cNvSpPr>
                <a:spLocks noChangeArrowheads="1"/>
              </p:cNvSpPr>
              <p:nvPr/>
            </p:nvSpPr>
            <p:spPr bwMode="auto">
              <a:xfrm>
                <a:off x="4729" y="2774"/>
                <a:ext cx="431" cy="235"/>
              </a:xfrm>
              <a:prstGeom prst="rect">
                <a:avLst/>
              </a:prstGeom>
              <a:solidFill>
                <a:srgbClr val="FFFFFF"/>
              </a:solidFill>
              <a:ln w="19050">
                <a:solidFill>
                  <a:srgbClr val="FFFFFF"/>
                </a:solidFill>
                <a:miter lim="800000"/>
                <a:headEnd/>
                <a:tailEnd/>
              </a:ln>
            </p:spPr>
            <p:txBody>
              <a:bodyPr/>
              <a:lstStyle/>
              <a:p>
                <a:endParaRPr lang="zh-CN" altLang="en-US"/>
              </a:p>
            </p:txBody>
          </p:sp>
          <p:sp>
            <p:nvSpPr>
              <p:cNvPr id="40994" name="Rectangle 32"/>
              <p:cNvSpPr>
                <a:spLocks noChangeArrowheads="1"/>
              </p:cNvSpPr>
              <p:nvPr/>
            </p:nvSpPr>
            <p:spPr bwMode="auto">
              <a:xfrm>
                <a:off x="4737" y="2798"/>
                <a:ext cx="354" cy="211"/>
              </a:xfrm>
              <a:prstGeom prst="rect">
                <a:avLst/>
              </a:prstGeom>
              <a:noFill/>
              <a:ln w="9525">
                <a:noFill/>
                <a:miter lim="800000"/>
                <a:headEnd/>
                <a:tailEnd/>
              </a:ln>
            </p:spPr>
            <p:txBody>
              <a:bodyPr wrap="none" lIns="0" tIns="0" rIns="0" bIns="0">
                <a:spAutoFit/>
              </a:bodyPr>
              <a:lstStyle/>
              <a:p>
                <a:r>
                  <a:rPr lang="zh-CN" altLang="en-US" sz="2200" b="1">
                    <a:solidFill>
                      <a:srgbClr val="000000"/>
                    </a:solidFill>
                    <a:latin typeface="宋体" charset="-122"/>
                  </a:rPr>
                  <a:t>噪声</a:t>
                </a:r>
                <a:endParaRPr lang="zh-CN" altLang="en-US" sz="1800" b="1">
                  <a:latin typeface="Garamond" pitchFamily="18" charset="0"/>
                </a:endParaRPr>
              </a:p>
            </p:txBody>
          </p:sp>
          <p:sp>
            <p:nvSpPr>
              <p:cNvPr id="40995" name="Line 33"/>
              <p:cNvSpPr>
                <a:spLocks noChangeShapeType="1"/>
              </p:cNvSpPr>
              <p:nvPr/>
            </p:nvSpPr>
            <p:spPr bwMode="auto">
              <a:xfrm>
                <a:off x="957" y="1988"/>
                <a:ext cx="392" cy="1"/>
              </a:xfrm>
              <a:prstGeom prst="line">
                <a:avLst/>
              </a:prstGeom>
              <a:noFill/>
              <a:ln w="19050">
                <a:solidFill>
                  <a:schemeClr val="tx1"/>
                </a:solidFill>
                <a:round/>
                <a:headEnd/>
                <a:tailEnd/>
              </a:ln>
            </p:spPr>
            <p:txBody>
              <a:bodyPr/>
              <a:lstStyle/>
              <a:p>
                <a:endParaRPr lang="zh-CN" altLang="en-US"/>
              </a:p>
            </p:txBody>
          </p:sp>
          <p:sp>
            <p:nvSpPr>
              <p:cNvPr id="40996" name="Freeform 34"/>
              <p:cNvSpPr>
                <a:spLocks/>
              </p:cNvSpPr>
              <p:nvPr/>
            </p:nvSpPr>
            <p:spPr bwMode="auto">
              <a:xfrm>
                <a:off x="1345" y="1936"/>
                <a:ext cx="128" cy="116"/>
              </a:xfrm>
              <a:custGeom>
                <a:avLst/>
                <a:gdLst>
                  <a:gd name="T0" fmla="*/ 0 w 128"/>
                  <a:gd name="T1" fmla="*/ 127 h 127"/>
                  <a:gd name="T2" fmla="*/ 128 w 128"/>
                  <a:gd name="T3" fmla="*/ 63 h 127"/>
                  <a:gd name="T4" fmla="*/ 0 w 128"/>
                  <a:gd name="T5" fmla="*/ 0 h 127"/>
                  <a:gd name="T6" fmla="*/ 0 w 128"/>
                  <a:gd name="T7" fmla="*/ 127 h 127"/>
                  <a:gd name="T8" fmla="*/ 0 60000 65536"/>
                  <a:gd name="T9" fmla="*/ 0 60000 65536"/>
                  <a:gd name="T10" fmla="*/ 0 60000 65536"/>
                  <a:gd name="T11" fmla="*/ 0 60000 65536"/>
                  <a:gd name="T12" fmla="*/ 0 w 128"/>
                  <a:gd name="T13" fmla="*/ 0 h 127"/>
                  <a:gd name="T14" fmla="*/ 128 w 128"/>
                  <a:gd name="T15" fmla="*/ 127 h 127"/>
                </a:gdLst>
                <a:ahLst/>
                <a:cxnLst>
                  <a:cxn ang="T8">
                    <a:pos x="T0" y="T1"/>
                  </a:cxn>
                  <a:cxn ang="T9">
                    <a:pos x="T2" y="T3"/>
                  </a:cxn>
                  <a:cxn ang="T10">
                    <a:pos x="T4" y="T5"/>
                  </a:cxn>
                  <a:cxn ang="T11">
                    <a:pos x="T6" y="T7"/>
                  </a:cxn>
                </a:cxnLst>
                <a:rect l="T12" t="T13" r="T14" b="T15"/>
                <a:pathLst>
                  <a:path w="128" h="127">
                    <a:moveTo>
                      <a:pt x="0" y="127"/>
                    </a:moveTo>
                    <a:lnTo>
                      <a:pt x="128" y="63"/>
                    </a:lnTo>
                    <a:lnTo>
                      <a:pt x="0" y="0"/>
                    </a:lnTo>
                    <a:lnTo>
                      <a:pt x="0" y="127"/>
                    </a:lnTo>
                    <a:close/>
                  </a:path>
                </a:pathLst>
              </a:custGeom>
              <a:solidFill>
                <a:schemeClr val="tx1"/>
              </a:solidFill>
              <a:ln w="9525">
                <a:solidFill>
                  <a:schemeClr val="tx1"/>
                </a:solidFill>
                <a:round/>
                <a:headEnd/>
                <a:tailEnd/>
              </a:ln>
            </p:spPr>
            <p:txBody>
              <a:bodyPr/>
              <a:lstStyle/>
              <a:p>
                <a:endParaRPr lang="zh-CN" altLang="en-US"/>
              </a:p>
            </p:txBody>
          </p:sp>
          <p:sp>
            <p:nvSpPr>
              <p:cNvPr id="40997" name="Line 35"/>
              <p:cNvSpPr>
                <a:spLocks noChangeShapeType="1"/>
              </p:cNvSpPr>
              <p:nvPr/>
            </p:nvSpPr>
            <p:spPr bwMode="auto">
              <a:xfrm>
                <a:off x="2003" y="1981"/>
                <a:ext cx="392" cy="1"/>
              </a:xfrm>
              <a:prstGeom prst="line">
                <a:avLst/>
              </a:prstGeom>
              <a:noFill/>
              <a:ln w="19050">
                <a:solidFill>
                  <a:schemeClr val="tx1"/>
                </a:solidFill>
                <a:round/>
                <a:headEnd/>
                <a:tailEnd/>
              </a:ln>
            </p:spPr>
            <p:txBody>
              <a:bodyPr/>
              <a:lstStyle/>
              <a:p>
                <a:endParaRPr lang="zh-CN" altLang="en-US"/>
              </a:p>
            </p:txBody>
          </p:sp>
          <p:sp>
            <p:nvSpPr>
              <p:cNvPr id="40998" name="Freeform 36"/>
              <p:cNvSpPr>
                <a:spLocks/>
              </p:cNvSpPr>
              <p:nvPr/>
            </p:nvSpPr>
            <p:spPr bwMode="auto">
              <a:xfrm>
                <a:off x="2391" y="1929"/>
                <a:ext cx="127" cy="116"/>
              </a:xfrm>
              <a:custGeom>
                <a:avLst/>
                <a:gdLst>
                  <a:gd name="T0" fmla="*/ 0 w 127"/>
                  <a:gd name="T1" fmla="*/ 127 h 127"/>
                  <a:gd name="T2" fmla="*/ 127 w 127"/>
                  <a:gd name="T3" fmla="*/ 63 h 127"/>
                  <a:gd name="T4" fmla="*/ 0 w 127"/>
                  <a:gd name="T5" fmla="*/ 0 h 127"/>
                  <a:gd name="T6" fmla="*/ 0 w 127"/>
                  <a:gd name="T7" fmla="*/ 127 h 127"/>
                  <a:gd name="T8" fmla="*/ 0 60000 65536"/>
                  <a:gd name="T9" fmla="*/ 0 60000 65536"/>
                  <a:gd name="T10" fmla="*/ 0 60000 65536"/>
                  <a:gd name="T11" fmla="*/ 0 60000 65536"/>
                  <a:gd name="T12" fmla="*/ 0 w 127"/>
                  <a:gd name="T13" fmla="*/ 0 h 127"/>
                  <a:gd name="T14" fmla="*/ 127 w 127"/>
                  <a:gd name="T15" fmla="*/ 127 h 127"/>
                </a:gdLst>
                <a:ahLst/>
                <a:cxnLst>
                  <a:cxn ang="T8">
                    <a:pos x="T0" y="T1"/>
                  </a:cxn>
                  <a:cxn ang="T9">
                    <a:pos x="T2" y="T3"/>
                  </a:cxn>
                  <a:cxn ang="T10">
                    <a:pos x="T4" y="T5"/>
                  </a:cxn>
                  <a:cxn ang="T11">
                    <a:pos x="T6" y="T7"/>
                  </a:cxn>
                </a:cxnLst>
                <a:rect l="T12" t="T13" r="T14" b="T15"/>
                <a:pathLst>
                  <a:path w="127" h="127">
                    <a:moveTo>
                      <a:pt x="0" y="127"/>
                    </a:moveTo>
                    <a:lnTo>
                      <a:pt x="127" y="63"/>
                    </a:lnTo>
                    <a:lnTo>
                      <a:pt x="0" y="0"/>
                    </a:lnTo>
                    <a:lnTo>
                      <a:pt x="0" y="127"/>
                    </a:lnTo>
                    <a:close/>
                  </a:path>
                </a:pathLst>
              </a:custGeom>
              <a:solidFill>
                <a:schemeClr val="tx1"/>
              </a:solidFill>
              <a:ln w="9525">
                <a:solidFill>
                  <a:schemeClr val="tx1"/>
                </a:solidFill>
                <a:round/>
                <a:headEnd/>
                <a:tailEnd/>
              </a:ln>
            </p:spPr>
            <p:txBody>
              <a:bodyPr/>
              <a:lstStyle/>
              <a:p>
                <a:endParaRPr lang="zh-CN" altLang="en-US"/>
              </a:p>
            </p:txBody>
          </p:sp>
          <p:sp>
            <p:nvSpPr>
              <p:cNvPr id="40999" name="Line 37"/>
              <p:cNvSpPr>
                <a:spLocks noChangeShapeType="1"/>
              </p:cNvSpPr>
              <p:nvPr/>
            </p:nvSpPr>
            <p:spPr bwMode="auto">
              <a:xfrm>
                <a:off x="3014" y="1988"/>
                <a:ext cx="306" cy="1"/>
              </a:xfrm>
              <a:prstGeom prst="line">
                <a:avLst/>
              </a:prstGeom>
              <a:noFill/>
              <a:ln w="19050">
                <a:solidFill>
                  <a:schemeClr val="tx1"/>
                </a:solidFill>
                <a:round/>
                <a:headEnd/>
                <a:tailEnd/>
              </a:ln>
            </p:spPr>
            <p:txBody>
              <a:bodyPr/>
              <a:lstStyle/>
              <a:p>
                <a:endParaRPr lang="zh-CN" altLang="en-US"/>
              </a:p>
            </p:txBody>
          </p:sp>
          <p:sp>
            <p:nvSpPr>
              <p:cNvPr id="41000" name="Freeform 38"/>
              <p:cNvSpPr>
                <a:spLocks/>
              </p:cNvSpPr>
              <p:nvPr/>
            </p:nvSpPr>
            <p:spPr bwMode="auto">
              <a:xfrm>
                <a:off x="3316" y="1936"/>
                <a:ext cx="128" cy="116"/>
              </a:xfrm>
              <a:custGeom>
                <a:avLst/>
                <a:gdLst>
                  <a:gd name="T0" fmla="*/ 0 w 128"/>
                  <a:gd name="T1" fmla="*/ 127 h 127"/>
                  <a:gd name="T2" fmla="*/ 128 w 128"/>
                  <a:gd name="T3" fmla="*/ 63 h 127"/>
                  <a:gd name="T4" fmla="*/ 0 w 128"/>
                  <a:gd name="T5" fmla="*/ 0 h 127"/>
                  <a:gd name="T6" fmla="*/ 0 w 128"/>
                  <a:gd name="T7" fmla="*/ 127 h 127"/>
                  <a:gd name="T8" fmla="*/ 0 60000 65536"/>
                  <a:gd name="T9" fmla="*/ 0 60000 65536"/>
                  <a:gd name="T10" fmla="*/ 0 60000 65536"/>
                  <a:gd name="T11" fmla="*/ 0 60000 65536"/>
                  <a:gd name="T12" fmla="*/ 0 w 128"/>
                  <a:gd name="T13" fmla="*/ 0 h 127"/>
                  <a:gd name="T14" fmla="*/ 128 w 128"/>
                  <a:gd name="T15" fmla="*/ 127 h 127"/>
                </a:gdLst>
                <a:ahLst/>
                <a:cxnLst>
                  <a:cxn ang="T8">
                    <a:pos x="T0" y="T1"/>
                  </a:cxn>
                  <a:cxn ang="T9">
                    <a:pos x="T2" y="T3"/>
                  </a:cxn>
                  <a:cxn ang="T10">
                    <a:pos x="T4" y="T5"/>
                  </a:cxn>
                  <a:cxn ang="T11">
                    <a:pos x="T6" y="T7"/>
                  </a:cxn>
                </a:cxnLst>
                <a:rect l="T12" t="T13" r="T14" b="T15"/>
                <a:pathLst>
                  <a:path w="128" h="127">
                    <a:moveTo>
                      <a:pt x="0" y="127"/>
                    </a:moveTo>
                    <a:lnTo>
                      <a:pt x="128" y="63"/>
                    </a:lnTo>
                    <a:lnTo>
                      <a:pt x="0" y="0"/>
                    </a:lnTo>
                    <a:lnTo>
                      <a:pt x="0" y="127"/>
                    </a:lnTo>
                    <a:close/>
                  </a:path>
                </a:pathLst>
              </a:custGeom>
              <a:solidFill>
                <a:schemeClr val="tx1"/>
              </a:solidFill>
              <a:ln w="9525">
                <a:solidFill>
                  <a:schemeClr val="tx1"/>
                </a:solidFill>
                <a:round/>
                <a:headEnd/>
                <a:tailEnd/>
              </a:ln>
            </p:spPr>
            <p:txBody>
              <a:bodyPr/>
              <a:lstStyle/>
              <a:p>
                <a:endParaRPr lang="zh-CN" altLang="en-US"/>
              </a:p>
            </p:txBody>
          </p:sp>
          <p:sp>
            <p:nvSpPr>
              <p:cNvPr id="41001" name="Line 39"/>
              <p:cNvSpPr>
                <a:spLocks noChangeShapeType="1"/>
              </p:cNvSpPr>
              <p:nvPr/>
            </p:nvSpPr>
            <p:spPr bwMode="auto">
              <a:xfrm>
                <a:off x="3873" y="1988"/>
                <a:ext cx="389" cy="1"/>
              </a:xfrm>
              <a:prstGeom prst="line">
                <a:avLst/>
              </a:prstGeom>
              <a:noFill/>
              <a:ln w="19050">
                <a:solidFill>
                  <a:schemeClr val="tx1"/>
                </a:solidFill>
                <a:round/>
                <a:headEnd/>
                <a:tailEnd/>
              </a:ln>
            </p:spPr>
            <p:txBody>
              <a:bodyPr/>
              <a:lstStyle/>
              <a:p>
                <a:endParaRPr lang="zh-CN" altLang="en-US"/>
              </a:p>
            </p:txBody>
          </p:sp>
          <p:sp>
            <p:nvSpPr>
              <p:cNvPr id="41002" name="Freeform 40"/>
              <p:cNvSpPr>
                <a:spLocks/>
              </p:cNvSpPr>
              <p:nvPr/>
            </p:nvSpPr>
            <p:spPr bwMode="auto">
              <a:xfrm>
                <a:off x="4259" y="1936"/>
                <a:ext cx="127" cy="116"/>
              </a:xfrm>
              <a:custGeom>
                <a:avLst/>
                <a:gdLst>
                  <a:gd name="T0" fmla="*/ 0 w 127"/>
                  <a:gd name="T1" fmla="*/ 127 h 127"/>
                  <a:gd name="T2" fmla="*/ 127 w 127"/>
                  <a:gd name="T3" fmla="*/ 63 h 127"/>
                  <a:gd name="T4" fmla="*/ 0 w 127"/>
                  <a:gd name="T5" fmla="*/ 0 h 127"/>
                  <a:gd name="T6" fmla="*/ 0 w 127"/>
                  <a:gd name="T7" fmla="*/ 127 h 127"/>
                  <a:gd name="T8" fmla="*/ 0 60000 65536"/>
                  <a:gd name="T9" fmla="*/ 0 60000 65536"/>
                  <a:gd name="T10" fmla="*/ 0 60000 65536"/>
                  <a:gd name="T11" fmla="*/ 0 60000 65536"/>
                  <a:gd name="T12" fmla="*/ 0 w 127"/>
                  <a:gd name="T13" fmla="*/ 0 h 127"/>
                  <a:gd name="T14" fmla="*/ 127 w 127"/>
                  <a:gd name="T15" fmla="*/ 127 h 127"/>
                </a:gdLst>
                <a:ahLst/>
                <a:cxnLst>
                  <a:cxn ang="T8">
                    <a:pos x="T0" y="T1"/>
                  </a:cxn>
                  <a:cxn ang="T9">
                    <a:pos x="T2" y="T3"/>
                  </a:cxn>
                  <a:cxn ang="T10">
                    <a:pos x="T4" y="T5"/>
                  </a:cxn>
                  <a:cxn ang="T11">
                    <a:pos x="T6" y="T7"/>
                  </a:cxn>
                </a:cxnLst>
                <a:rect l="T12" t="T13" r="T14" b="T15"/>
                <a:pathLst>
                  <a:path w="127" h="127">
                    <a:moveTo>
                      <a:pt x="0" y="127"/>
                    </a:moveTo>
                    <a:lnTo>
                      <a:pt x="127" y="63"/>
                    </a:lnTo>
                    <a:lnTo>
                      <a:pt x="0" y="0"/>
                    </a:lnTo>
                    <a:lnTo>
                      <a:pt x="0" y="127"/>
                    </a:lnTo>
                    <a:close/>
                  </a:path>
                </a:pathLst>
              </a:custGeom>
              <a:solidFill>
                <a:schemeClr val="tx1"/>
              </a:solidFill>
              <a:ln w="9525">
                <a:solidFill>
                  <a:schemeClr val="tx1"/>
                </a:solidFill>
                <a:round/>
                <a:headEnd/>
                <a:tailEnd/>
              </a:ln>
            </p:spPr>
            <p:txBody>
              <a:bodyPr/>
              <a:lstStyle/>
              <a:p>
                <a:endParaRPr lang="zh-CN" altLang="en-US"/>
              </a:p>
            </p:txBody>
          </p:sp>
          <p:sp>
            <p:nvSpPr>
              <p:cNvPr id="41003" name="Line 41"/>
              <p:cNvSpPr>
                <a:spLocks noChangeShapeType="1"/>
              </p:cNvSpPr>
              <p:nvPr/>
            </p:nvSpPr>
            <p:spPr bwMode="auto">
              <a:xfrm>
                <a:off x="4386" y="2031"/>
                <a:ext cx="1" cy="466"/>
              </a:xfrm>
              <a:prstGeom prst="line">
                <a:avLst/>
              </a:prstGeom>
              <a:noFill/>
              <a:ln w="19050">
                <a:solidFill>
                  <a:schemeClr val="tx1"/>
                </a:solidFill>
                <a:round/>
                <a:headEnd/>
                <a:tailEnd/>
              </a:ln>
            </p:spPr>
            <p:txBody>
              <a:bodyPr/>
              <a:lstStyle/>
              <a:p>
                <a:endParaRPr lang="zh-CN" altLang="en-US"/>
              </a:p>
            </p:txBody>
          </p:sp>
          <p:sp>
            <p:nvSpPr>
              <p:cNvPr id="41004" name="Line 42"/>
              <p:cNvSpPr>
                <a:spLocks noChangeShapeType="1"/>
              </p:cNvSpPr>
              <p:nvPr/>
            </p:nvSpPr>
            <p:spPr bwMode="auto">
              <a:xfrm>
                <a:off x="4386" y="2773"/>
                <a:ext cx="1" cy="234"/>
              </a:xfrm>
              <a:prstGeom prst="line">
                <a:avLst/>
              </a:prstGeom>
              <a:noFill/>
              <a:ln w="19050">
                <a:solidFill>
                  <a:schemeClr val="tx1"/>
                </a:solidFill>
                <a:round/>
                <a:headEnd/>
                <a:tailEnd/>
              </a:ln>
            </p:spPr>
            <p:txBody>
              <a:bodyPr/>
              <a:lstStyle/>
              <a:p>
                <a:endParaRPr lang="zh-CN" altLang="en-US"/>
              </a:p>
            </p:txBody>
          </p:sp>
          <p:sp>
            <p:nvSpPr>
              <p:cNvPr id="41005" name="Line 43"/>
              <p:cNvSpPr>
                <a:spLocks noChangeShapeType="1"/>
              </p:cNvSpPr>
              <p:nvPr/>
            </p:nvSpPr>
            <p:spPr bwMode="auto">
              <a:xfrm flipH="1">
                <a:off x="3996" y="3007"/>
                <a:ext cx="390" cy="1"/>
              </a:xfrm>
              <a:prstGeom prst="line">
                <a:avLst/>
              </a:prstGeom>
              <a:noFill/>
              <a:ln w="19050">
                <a:solidFill>
                  <a:schemeClr val="tx1"/>
                </a:solidFill>
                <a:round/>
                <a:headEnd/>
                <a:tailEnd/>
              </a:ln>
            </p:spPr>
            <p:txBody>
              <a:bodyPr/>
              <a:lstStyle/>
              <a:p>
                <a:endParaRPr lang="zh-CN" altLang="en-US"/>
              </a:p>
            </p:txBody>
          </p:sp>
          <p:sp>
            <p:nvSpPr>
              <p:cNvPr id="41006" name="Freeform 44"/>
              <p:cNvSpPr>
                <a:spLocks/>
              </p:cNvSpPr>
              <p:nvPr/>
            </p:nvSpPr>
            <p:spPr bwMode="auto">
              <a:xfrm>
                <a:off x="3873" y="2953"/>
                <a:ext cx="127" cy="116"/>
              </a:xfrm>
              <a:custGeom>
                <a:avLst/>
                <a:gdLst>
                  <a:gd name="T0" fmla="*/ 127 w 127"/>
                  <a:gd name="T1" fmla="*/ 0 h 127"/>
                  <a:gd name="T2" fmla="*/ 0 w 127"/>
                  <a:gd name="T3" fmla="*/ 65 h 127"/>
                  <a:gd name="T4" fmla="*/ 127 w 127"/>
                  <a:gd name="T5" fmla="*/ 127 h 127"/>
                  <a:gd name="T6" fmla="*/ 127 w 127"/>
                  <a:gd name="T7" fmla="*/ 0 h 127"/>
                  <a:gd name="T8" fmla="*/ 0 60000 65536"/>
                  <a:gd name="T9" fmla="*/ 0 60000 65536"/>
                  <a:gd name="T10" fmla="*/ 0 60000 65536"/>
                  <a:gd name="T11" fmla="*/ 0 60000 65536"/>
                  <a:gd name="T12" fmla="*/ 0 w 127"/>
                  <a:gd name="T13" fmla="*/ 0 h 127"/>
                  <a:gd name="T14" fmla="*/ 127 w 127"/>
                  <a:gd name="T15" fmla="*/ 127 h 127"/>
                </a:gdLst>
                <a:ahLst/>
                <a:cxnLst>
                  <a:cxn ang="T8">
                    <a:pos x="T0" y="T1"/>
                  </a:cxn>
                  <a:cxn ang="T9">
                    <a:pos x="T2" y="T3"/>
                  </a:cxn>
                  <a:cxn ang="T10">
                    <a:pos x="T4" y="T5"/>
                  </a:cxn>
                  <a:cxn ang="T11">
                    <a:pos x="T6" y="T7"/>
                  </a:cxn>
                </a:cxnLst>
                <a:rect l="T12" t="T13" r="T14" b="T15"/>
                <a:pathLst>
                  <a:path w="127" h="127">
                    <a:moveTo>
                      <a:pt x="127" y="0"/>
                    </a:moveTo>
                    <a:lnTo>
                      <a:pt x="0" y="65"/>
                    </a:lnTo>
                    <a:lnTo>
                      <a:pt x="127" y="127"/>
                    </a:lnTo>
                    <a:lnTo>
                      <a:pt x="127" y="0"/>
                    </a:lnTo>
                    <a:close/>
                  </a:path>
                </a:pathLst>
              </a:custGeom>
              <a:solidFill>
                <a:schemeClr val="tx1"/>
              </a:solidFill>
              <a:ln w="9525">
                <a:solidFill>
                  <a:schemeClr val="tx1"/>
                </a:solidFill>
                <a:round/>
                <a:headEnd/>
                <a:tailEnd/>
              </a:ln>
            </p:spPr>
            <p:txBody>
              <a:bodyPr/>
              <a:lstStyle/>
              <a:p>
                <a:endParaRPr lang="zh-CN" altLang="en-US"/>
              </a:p>
            </p:txBody>
          </p:sp>
          <p:sp>
            <p:nvSpPr>
              <p:cNvPr id="41007" name="Line 45"/>
              <p:cNvSpPr>
                <a:spLocks noChangeShapeType="1"/>
              </p:cNvSpPr>
              <p:nvPr/>
            </p:nvSpPr>
            <p:spPr bwMode="auto">
              <a:xfrm flipH="1">
                <a:off x="3052" y="3007"/>
                <a:ext cx="392" cy="1"/>
              </a:xfrm>
              <a:prstGeom prst="line">
                <a:avLst/>
              </a:prstGeom>
              <a:noFill/>
              <a:ln w="19050">
                <a:solidFill>
                  <a:schemeClr val="tx1"/>
                </a:solidFill>
                <a:round/>
                <a:headEnd/>
                <a:tailEnd/>
              </a:ln>
            </p:spPr>
            <p:txBody>
              <a:bodyPr/>
              <a:lstStyle/>
              <a:p>
                <a:endParaRPr lang="zh-CN" altLang="en-US"/>
              </a:p>
            </p:txBody>
          </p:sp>
          <p:sp>
            <p:nvSpPr>
              <p:cNvPr id="41008" name="Freeform 46"/>
              <p:cNvSpPr>
                <a:spLocks/>
              </p:cNvSpPr>
              <p:nvPr/>
            </p:nvSpPr>
            <p:spPr bwMode="auto">
              <a:xfrm>
                <a:off x="2928" y="2953"/>
                <a:ext cx="128" cy="116"/>
              </a:xfrm>
              <a:custGeom>
                <a:avLst/>
                <a:gdLst>
                  <a:gd name="T0" fmla="*/ 128 w 128"/>
                  <a:gd name="T1" fmla="*/ 0 h 127"/>
                  <a:gd name="T2" fmla="*/ 0 w 128"/>
                  <a:gd name="T3" fmla="*/ 65 h 127"/>
                  <a:gd name="T4" fmla="*/ 128 w 128"/>
                  <a:gd name="T5" fmla="*/ 127 h 127"/>
                  <a:gd name="T6" fmla="*/ 128 w 128"/>
                  <a:gd name="T7" fmla="*/ 0 h 127"/>
                  <a:gd name="T8" fmla="*/ 0 60000 65536"/>
                  <a:gd name="T9" fmla="*/ 0 60000 65536"/>
                  <a:gd name="T10" fmla="*/ 0 60000 65536"/>
                  <a:gd name="T11" fmla="*/ 0 60000 65536"/>
                  <a:gd name="T12" fmla="*/ 0 w 128"/>
                  <a:gd name="T13" fmla="*/ 0 h 127"/>
                  <a:gd name="T14" fmla="*/ 128 w 128"/>
                  <a:gd name="T15" fmla="*/ 127 h 127"/>
                </a:gdLst>
                <a:ahLst/>
                <a:cxnLst>
                  <a:cxn ang="T8">
                    <a:pos x="T0" y="T1"/>
                  </a:cxn>
                  <a:cxn ang="T9">
                    <a:pos x="T2" y="T3"/>
                  </a:cxn>
                  <a:cxn ang="T10">
                    <a:pos x="T4" y="T5"/>
                  </a:cxn>
                  <a:cxn ang="T11">
                    <a:pos x="T6" y="T7"/>
                  </a:cxn>
                </a:cxnLst>
                <a:rect l="T12" t="T13" r="T14" b="T15"/>
                <a:pathLst>
                  <a:path w="128" h="127">
                    <a:moveTo>
                      <a:pt x="128" y="0"/>
                    </a:moveTo>
                    <a:lnTo>
                      <a:pt x="0" y="65"/>
                    </a:lnTo>
                    <a:lnTo>
                      <a:pt x="128" y="127"/>
                    </a:lnTo>
                    <a:lnTo>
                      <a:pt x="128" y="0"/>
                    </a:lnTo>
                    <a:close/>
                  </a:path>
                </a:pathLst>
              </a:custGeom>
              <a:solidFill>
                <a:schemeClr val="tx1"/>
              </a:solidFill>
              <a:ln w="9525">
                <a:solidFill>
                  <a:schemeClr val="tx1"/>
                </a:solidFill>
                <a:round/>
                <a:headEnd/>
                <a:tailEnd/>
              </a:ln>
            </p:spPr>
            <p:txBody>
              <a:bodyPr/>
              <a:lstStyle/>
              <a:p>
                <a:endParaRPr lang="zh-CN" altLang="en-US"/>
              </a:p>
            </p:txBody>
          </p:sp>
          <p:sp>
            <p:nvSpPr>
              <p:cNvPr id="41009" name="Line 47"/>
              <p:cNvSpPr>
                <a:spLocks noChangeShapeType="1"/>
              </p:cNvSpPr>
              <p:nvPr/>
            </p:nvSpPr>
            <p:spPr bwMode="auto">
              <a:xfrm flipH="1">
                <a:off x="2109" y="3007"/>
                <a:ext cx="392" cy="1"/>
              </a:xfrm>
              <a:prstGeom prst="line">
                <a:avLst/>
              </a:prstGeom>
              <a:noFill/>
              <a:ln w="19050">
                <a:solidFill>
                  <a:schemeClr val="tx1"/>
                </a:solidFill>
                <a:round/>
                <a:headEnd/>
                <a:tailEnd/>
              </a:ln>
            </p:spPr>
            <p:txBody>
              <a:bodyPr/>
              <a:lstStyle/>
              <a:p>
                <a:endParaRPr lang="zh-CN" altLang="en-US"/>
              </a:p>
            </p:txBody>
          </p:sp>
          <p:sp>
            <p:nvSpPr>
              <p:cNvPr id="41010" name="Freeform 48"/>
              <p:cNvSpPr>
                <a:spLocks/>
              </p:cNvSpPr>
              <p:nvPr/>
            </p:nvSpPr>
            <p:spPr bwMode="auto">
              <a:xfrm>
                <a:off x="1986" y="2953"/>
                <a:ext cx="127" cy="116"/>
              </a:xfrm>
              <a:custGeom>
                <a:avLst/>
                <a:gdLst>
                  <a:gd name="T0" fmla="*/ 127 w 127"/>
                  <a:gd name="T1" fmla="*/ 0 h 127"/>
                  <a:gd name="T2" fmla="*/ 0 w 127"/>
                  <a:gd name="T3" fmla="*/ 65 h 127"/>
                  <a:gd name="T4" fmla="*/ 127 w 127"/>
                  <a:gd name="T5" fmla="*/ 127 h 127"/>
                  <a:gd name="T6" fmla="*/ 127 w 127"/>
                  <a:gd name="T7" fmla="*/ 0 h 127"/>
                  <a:gd name="T8" fmla="*/ 0 60000 65536"/>
                  <a:gd name="T9" fmla="*/ 0 60000 65536"/>
                  <a:gd name="T10" fmla="*/ 0 60000 65536"/>
                  <a:gd name="T11" fmla="*/ 0 60000 65536"/>
                  <a:gd name="T12" fmla="*/ 0 w 127"/>
                  <a:gd name="T13" fmla="*/ 0 h 127"/>
                  <a:gd name="T14" fmla="*/ 127 w 127"/>
                  <a:gd name="T15" fmla="*/ 127 h 127"/>
                </a:gdLst>
                <a:ahLst/>
                <a:cxnLst>
                  <a:cxn ang="T8">
                    <a:pos x="T0" y="T1"/>
                  </a:cxn>
                  <a:cxn ang="T9">
                    <a:pos x="T2" y="T3"/>
                  </a:cxn>
                  <a:cxn ang="T10">
                    <a:pos x="T4" y="T5"/>
                  </a:cxn>
                  <a:cxn ang="T11">
                    <a:pos x="T6" y="T7"/>
                  </a:cxn>
                </a:cxnLst>
                <a:rect l="T12" t="T13" r="T14" b="T15"/>
                <a:pathLst>
                  <a:path w="127" h="127">
                    <a:moveTo>
                      <a:pt x="127" y="0"/>
                    </a:moveTo>
                    <a:lnTo>
                      <a:pt x="0" y="65"/>
                    </a:lnTo>
                    <a:lnTo>
                      <a:pt x="127" y="127"/>
                    </a:lnTo>
                    <a:lnTo>
                      <a:pt x="127" y="0"/>
                    </a:lnTo>
                    <a:close/>
                  </a:path>
                </a:pathLst>
              </a:custGeom>
              <a:solidFill>
                <a:schemeClr val="tx1"/>
              </a:solidFill>
              <a:ln w="9525">
                <a:solidFill>
                  <a:schemeClr val="tx1"/>
                </a:solidFill>
                <a:round/>
                <a:headEnd/>
                <a:tailEnd/>
              </a:ln>
            </p:spPr>
            <p:txBody>
              <a:bodyPr/>
              <a:lstStyle/>
              <a:p>
                <a:endParaRPr lang="zh-CN" altLang="en-US"/>
              </a:p>
            </p:txBody>
          </p:sp>
          <p:sp>
            <p:nvSpPr>
              <p:cNvPr id="41011" name="Line 49"/>
              <p:cNvSpPr>
                <a:spLocks noChangeShapeType="1"/>
              </p:cNvSpPr>
              <p:nvPr/>
            </p:nvSpPr>
            <p:spPr bwMode="auto">
              <a:xfrm flipH="1">
                <a:off x="1081" y="3007"/>
                <a:ext cx="392" cy="1"/>
              </a:xfrm>
              <a:prstGeom prst="line">
                <a:avLst/>
              </a:prstGeom>
              <a:noFill/>
              <a:ln w="19050">
                <a:solidFill>
                  <a:schemeClr val="tx1"/>
                </a:solidFill>
                <a:round/>
                <a:headEnd/>
                <a:tailEnd/>
              </a:ln>
            </p:spPr>
            <p:txBody>
              <a:bodyPr/>
              <a:lstStyle/>
              <a:p>
                <a:endParaRPr lang="zh-CN" altLang="en-US"/>
              </a:p>
            </p:txBody>
          </p:sp>
          <p:sp>
            <p:nvSpPr>
              <p:cNvPr id="41012" name="Freeform 50"/>
              <p:cNvSpPr>
                <a:spLocks/>
              </p:cNvSpPr>
              <p:nvPr/>
            </p:nvSpPr>
            <p:spPr bwMode="auto">
              <a:xfrm>
                <a:off x="957" y="2953"/>
                <a:ext cx="128" cy="116"/>
              </a:xfrm>
              <a:custGeom>
                <a:avLst/>
                <a:gdLst>
                  <a:gd name="T0" fmla="*/ 128 w 128"/>
                  <a:gd name="T1" fmla="*/ 0 h 127"/>
                  <a:gd name="T2" fmla="*/ 0 w 128"/>
                  <a:gd name="T3" fmla="*/ 65 h 127"/>
                  <a:gd name="T4" fmla="*/ 128 w 128"/>
                  <a:gd name="T5" fmla="*/ 127 h 127"/>
                  <a:gd name="T6" fmla="*/ 128 w 128"/>
                  <a:gd name="T7" fmla="*/ 0 h 127"/>
                  <a:gd name="T8" fmla="*/ 0 60000 65536"/>
                  <a:gd name="T9" fmla="*/ 0 60000 65536"/>
                  <a:gd name="T10" fmla="*/ 0 60000 65536"/>
                  <a:gd name="T11" fmla="*/ 0 60000 65536"/>
                  <a:gd name="T12" fmla="*/ 0 w 128"/>
                  <a:gd name="T13" fmla="*/ 0 h 127"/>
                  <a:gd name="T14" fmla="*/ 128 w 128"/>
                  <a:gd name="T15" fmla="*/ 127 h 127"/>
                </a:gdLst>
                <a:ahLst/>
                <a:cxnLst>
                  <a:cxn ang="T8">
                    <a:pos x="T0" y="T1"/>
                  </a:cxn>
                  <a:cxn ang="T9">
                    <a:pos x="T2" y="T3"/>
                  </a:cxn>
                  <a:cxn ang="T10">
                    <a:pos x="T4" y="T5"/>
                  </a:cxn>
                  <a:cxn ang="T11">
                    <a:pos x="T6" y="T7"/>
                  </a:cxn>
                </a:cxnLst>
                <a:rect l="T12" t="T13" r="T14" b="T15"/>
                <a:pathLst>
                  <a:path w="128" h="127">
                    <a:moveTo>
                      <a:pt x="128" y="0"/>
                    </a:moveTo>
                    <a:lnTo>
                      <a:pt x="0" y="65"/>
                    </a:lnTo>
                    <a:lnTo>
                      <a:pt x="128" y="127"/>
                    </a:lnTo>
                    <a:lnTo>
                      <a:pt x="128" y="0"/>
                    </a:lnTo>
                    <a:close/>
                  </a:path>
                </a:pathLst>
              </a:custGeom>
              <a:solidFill>
                <a:schemeClr val="tx1"/>
              </a:solidFill>
              <a:ln w="9525">
                <a:solidFill>
                  <a:schemeClr val="tx1"/>
                </a:solidFill>
                <a:round/>
                <a:headEnd/>
                <a:tailEnd/>
              </a:ln>
            </p:spPr>
            <p:txBody>
              <a:bodyPr/>
              <a:lstStyle/>
              <a:p>
                <a:endParaRPr lang="zh-CN" altLang="en-US"/>
              </a:p>
            </p:txBody>
          </p:sp>
          <p:grpSp>
            <p:nvGrpSpPr>
              <p:cNvPr id="41013" name="Group 51"/>
              <p:cNvGrpSpPr>
                <a:grpSpLocks/>
              </p:cNvGrpSpPr>
              <p:nvPr/>
            </p:nvGrpSpPr>
            <p:grpSpPr bwMode="auto">
              <a:xfrm>
                <a:off x="4643" y="2571"/>
                <a:ext cx="515" cy="116"/>
                <a:chOff x="4992" y="2573"/>
                <a:chExt cx="515" cy="116"/>
              </a:xfrm>
            </p:grpSpPr>
            <p:sp>
              <p:nvSpPr>
                <p:cNvPr id="41014" name="Line 52"/>
                <p:cNvSpPr>
                  <a:spLocks noChangeShapeType="1"/>
                </p:cNvSpPr>
                <p:nvPr/>
              </p:nvSpPr>
              <p:spPr bwMode="auto">
                <a:xfrm flipH="1">
                  <a:off x="5115" y="2632"/>
                  <a:ext cx="392" cy="1"/>
                </a:xfrm>
                <a:prstGeom prst="line">
                  <a:avLst/>
                </a:prstGeom>
                <a:noFill/>
                <a:ln w="19050">
                  <a:solidFill>
                    <a:schemeClr val="tx1"/>
                  </a:solidFill>
                  <a:round/>
                  <a:headEnd/>
                  <a:tailEnd/>
                </a:ln>
              </p:spPr>
              <p:txBody>
                <a:bodyPr/>
                <a:lstStyle/>
                <a:p>
                  <a:endParaRPr lang="zh-CN" altLang="en-US"/>
                </a:p>
              </p:txBody>
            </p:sp>
            <p:sp>
              <p:nvSpPr>
                <p:cNvPr id="41015" name="Freeform 53"/>
                <p:cNvSpPr>
                  <a:spLocks/>
                </p:cNvSpPr>
                <p:nvPr/>
              </p:nvSpPr>
              <p:spPr bwMode="auto">
                <a:xfrm>
                  <a:off x="4992" y="2573"/>
                  <a:ext cx="127" cy="116"/>
                </a:xfrm>
                <a:custGeom>
                  <a:avLst/>
                  <a:gdLst>
                    <a:gd name="T0" fmla="*/ 127 w 127"/>
                    <a:gd name="T1" fmla="*/ 0 h 127"/>
                    <a:gd name="T2" fmla="*/ 0 w 127"/>
                    <a:gd name="T3" fmla="*/ 65 h 127"/>
                    <a:gd name="T4" fmla="*/ 127 w 127"/>
                    <a:gd name="T5" fmla="*/ 127 h 127"/>
                    <a:gd name="T6" fmla="*/ 127 w 127"/>
                    <a:gd name="T7" fmla="*/ 0 h 127"/>
                    <a:gd name="T8" fmla="*/ 0 60000 65536"/>
                    <a:gd name="T9" fmla="*/ 0 60000 65536"/>
                    <a:gd name="T10" fmla="*/ 0 60000 65536"/>
                    <a:gd name="T11" fmla="*/ 0 60000 65536"/>
                    <a:gd name="T12" fmla="*/ 0 w 127"/>
                    <a:gd name="T13" fmla="*/ 0 h 127"/>
                    <a:gd name="T14" fmla="*/ 127 w 127"/>
                    <a:gd name="T15" fmla="*/ 127 h 127"/>
                  </a:gdLst>
                  <a:ahLst/>
                  <a:cxnLst>
                    <a:cxn ang="T8">
                      <a:pos x="T0" y="T1"/>
                    </a:cxn>
                    <a:cxn ang="T9">
                      <a:pos x="T2" y="T3"/>
                    </a:cxn>
                    <a:cxn ang="T10">
                      <a:pos x="T4" y="T5"/>
                    </a:cxn>
                    <a:cxn ang="T11">
                      <a:pos x="T6" y="T7"/>
                    </a:cxn>
                  </a:cxnLst>
                  <a:rect l="T12" t="T13" r="T14" b="T15"/>
                  <a:pathLst>
                    <a:path w="127" h="127">
                      <a:moveTo>
                        <a:pt x="127" y="0"/>
                      </a:moveTo>
                      <a:lnTo>
                        <a:pt x="0" y="65"/>
                      </a:lnTo>
                      <a:lnTo>
                        <a:pt x="127" y="127"/>
                      </a:lnTo>
                      <a:lnTo>
                        <a:pt x="127" y="0"/>
                      </a:lnTo>
                      <a:close/>
                    </a:path>
                  </a:pathLst>
                </a:custGeom>
                <a:solidFill>
                  <a:schemeClr val="tx1"/>
                </a:solidFill>
                <a:ln w="9525">
                  <a:solidFill>
                    <a:schemeClr val="tx1"/>
                  </a:solidFill>
                  <a:round/>
                  <a:headEnd/>
                  <a:tailEnd/>
                </a:ln>
              </p:spPr>
              <p:txBody>
                <a:bodyPr/>
                <a:lstStyle/>
                <a:p>
                  <a:endParaRPr lang="zh-CN" altLang="en-US"/>
                </a:p>
              </p:txBody>
            </p:sp>
          </p:grpSp>
        </p:grpSp>
        <p:sp>
          <p:nvSpPr>
            <p:cNvPr id="40966" name="Text Box 54"/>
            <p:cNvSpPr txBox="1">
              <a:spLocks noChangeArrowheads="1"/>
            </p:cNvSpPr>
            <p:nvPr/>
          </p:nvSpPr>
          <p:spPr bwMode="auto">
            <a:xfrm>
              <a:off x="2109" y="1790"/>
              <a:ext cx="1361" cy="890"/>
            </a:xfrm>
            <a:prstGeom prst="rect">
              <a:avLst/>
            </a:prstGeom>
            <a:noFill/>
            <a:ln w="9525">
              <a:noFill/>
              <a:miter lim="800000"/>
              <a:headEnd/>
              <a:tailEnd/>
            </a:ln>
          </p:spPr>
          <p:txBody>
            <a:bodyPr>
              <a:spAutoFit/>
            </a:bodyPr>
            <a:lstStyle/>
            <a:p>
              <a:pPr>
                <a:spcBef>
                  <a:spcPct val="50000"/>
                </a:spcBef>
              </a:pPr>
              <a:r>
                <a:rPr lang="en-US" altLang="zh-CN" sz="1800" b="1" dirty="0"/>
                <a:t>P                      C</a:t>
              </a:r>
            </a:p>
            <a:p>
              <a:pPr>
                <a:spcBef>
                  <a:spcPct val="50000"/>
                </a:spcBef>
              </a:pPr>
              <a:endParaRPr lang="en-US" altLang="zh-CN" sz="1800" b="1" dirty="0"/>
            </a:p>
            <a:p>
              <a:pPr>
                <a:lnSpc>
                  <a:spcPct val="30000"/>
                </a:lnSpc>
                <a:spcBef>
                  <a:spcPct val="50000"/>
                </a:spcBef>
              </a:pPr>
              <a:endParaRPr lang="en-US" altLang="zh-CN" sz="1800" b="1" dirty="0"/>
            </a:p>
            <a:p>
              <a:pPr>
                <a:spcBef>
                  <a:spcPct val="50000"/>
                </a:spcBef>
              </a:pPr>
              <a:r>
                <a:rPr lang="en-US" altLang="zh-CN" sz="1800" b="1" dirty="0"/>
                <a:t>                K</a:t>
              </a:r>
            </a:p>
          </p:txBody>
        </p:sp>
        <p:sp>
          <p:nvSpPr>
            <p:cNvPr id="40967" name="Line 55"/>
            <p:cNvSpPr>
              <a:spLocks noChangeShapeType="1"/>
            </p:cNvSpPr>
            <p:nvPr/>
          </p:nvSpPr>
          <p:spPr bwMode="auto">
            <a:xfrm flipV="1">
              <a:off x="2789" y="2115"/>
              <a:ext cx="0" cy="226"/>
            </a:xfrm>
            <a:prstGeom prst="line">
              <a:avLst/>
            </a:prstGeom>
            <a:noFill/>
            <a:ln w="9525">
              <a:solidFill>
                <a:schemeClr val="tx1"/>
              </a:solidFill>
              <a:round/>
              <a:headEnd/>
              <a:tailEnd type="triangle" w="med" len="med"/>
            </a:ln>
          </p:spPr>
          <p:txBody>
            <a:bodyPr/>
            <a:lstStyle/>
            <a:p>
              <a:endParaRPr lang="zh-CN" altLang="en-US"/>
            </a:p>
          </p:txBody>
        </p:sp>
        <p:sp>
          <p:nvSpPr>
            <p:cNvPr id="40968" name="Text Box 56"/>
            <p:cNvSpPr txBox="1">
              <a:spLocks noChangeArrowheads="1"/>
            </p:cNvSpPr>
            <p:nvPr/>
          </p:nvSpPr>
          <p:spPr bwMode="auto">
            <a:xfrm>
              <a:off x="1058" y="1706"/>
              <a:ext cx="3221" cy="1070"/>
            </a:xfrm>
            <a:prstGeom prst="rect">
              <a:avLst/>
            </a:prstGeom>
            <a:noFill/>
            <a:ln w="9525">
              <a:noFill/>
              <a:miter lim="800000"/>
              <a:headEnd/>
              <a:tailEnd/>
            </a:ln>
          </p:spPr>
          <p:txBody>
            <a:bodyPr>
              <a:spAutoFit/>
            </a:bodyPr>
            <a:lstStyle/>
            <a:p>
              <a:pPr>
                <a:spcBef>
                  <a:spcPct val="50000"/>
                </a:spcBef>
              </a:pPr>
              <a:r>
                <a:rPr lang="en-US" altLang="zh-CN" sz="1800" b="1" dirty="0"/>
                <a:t>U</a:t>
              </a:r>
            </a:p>
            <a:p>
              <a:pPr>
                <a:spcBef>
                  <a:spcPct val="50000"/>
                </a:spcBef>
              </a:pPr>
              <a:r>
                <a:rPr lang="en-US" altLang="zh-CN" sz="1800" b="1" dirty="0"/>
                <a:t> </a:t>
              </a:r>
              <a:r>
                <a:rPr lang="en-US" altLang="zh-CN" sz="1800" b="1" dirty="0" smtClean="0"/>
                <a:t>                                                                            </a:t>
              </a:r>
              <a:r>
                <a:rPr lang="en-US" altLang="zh-CN" sz="1800" b="1" dirty="0"/>
                <a:t>V</a:t>
              </a:r>
            </a:p>
            <a:p>
              <a:pPr>
                <a:spcBef>
                  <a:spcPct val="50000"/>
                </a:spcBef>
              </a:pPr>
              <a:endParaRPr lang="en-US" altLang="zh-CN" sz="1800" b="1" dirty="0"/>
            </a:p>
            <a:p>
              <a:pPr>
                <a:lnSpc>
                  <a:spcPct val="30000"/>
                </a:lnSpc>
                <a:spcBef>
                  <a:spcPct val="50000"/>
                </a:spcBef>
              </a:pPr>
              <a:r>
                <a:rPr lang="en-US" altLang="zh-CN" sz="1800" b="1" dirty="0"/>
                <a:t> </a:t>
              </a:r>
            </a:p>
          </p:txBody>
        </p:sp>
      </p:grpSp>
      <p:sp>
        <p:nvSpPr>
          <p:cNvPr id="40964" name="Line 55"/>
          <p:cNvSpPr>
            <a:spLocks noChangeShapeType="1"/>
          </p:cNvSpPr>
          <p:nvPr/>
        </p:nvSpPr>
        <p:spPr bwMode="auto">
          <a:xfrm flipH="1">
            <a:off x="4419600" y="3833813"/>
            <a:ext cx="0" cy="433387"/>
          </a:xfrm>
          <a:prstGeom prst="line">
            <a:avLst/>
          </a:prstGeom>
          <a:noFill/>
          <a:ln w="9525">
            <a:solidFill>
              <a:schemeClr val="tx1"/>
            </a:solidFill>
            <a:round/>
            <a:headEnd/>
            <a:tailEnd type="triangle" w="med" len="med"/>
          </a:ln>
        </p:spPr>
        <p:txBody>
          <a:bodyPr/>
          <a:lstStyle/>
          <a:p>
            <a:endParaRPr lang="zh-CN" altLang="en-US"/>
          </a:p>
        </p:txBody>
      </p:sp>
      <p:sp>
        <p:nvSpPr>
          <p:cNvPr id="2" name="日期占位符 1"/>
          <p:cNvSpPr>
            <a:spLocks noGrp="1"/>
          </p:cNvSpPr>
          <p:nvPr>
            <p:ph type="dt" sz="half" idx="10"/>
          </p:nvPr>
        </p:nvSpPr>
        <p:spPr/>
        <p:txBody>
          <a:bodyPr/>
          <a:lstStyle/>
          <a:p>
            <a:pPr>
              <a:defRPr/>
            </a:pPr>
            <a:fld id="{CF789394-E977-4C66-8A88-5EDF46408A17}" type="datetime1">
              <a:rPr lang="zh-CN" altLang="en-US" smtClean="0"/>
              <a:pPr>
                <a:defRPr/>
              </a:pPr>
              <a:t>2018/11/13</a:t>
            </a:fld>
            <a:endParaRPr lang="en-US" altLang="zh-CN" dirty="0"/>
          </a:p>
        </p:txBody>
      </p:sp>
      <p:sp>
        <p:nvSpPr>
          <p:cNvPr id="3" name="页脚占位符 2"/>
          <p:cNvSpPr>
            <a:spLocks noGrp="1"/>
          </p:cNvSpPr>
          <p:nvPr>
            <p:ph type="ftr" sz="quarter" idx="11"/>
          </p:nvPr>
        </p:nvSpPr>
        <p:spPr/>
        <p:txBody>
          <a:bodyPr/>
          <a:lstStyle/>
          <a:p>
            <a:pPr>
              <a:defRPr/>
            </a:pPr>
            <a:r>
              <a:rPr lang="zh-CN" altLang="en-US" smtClean="0"/>
              <a:t>计算机科学与技术学院</a:t>
            </a:r>
            <a:endParaRPr lang="en-US" altLang="zh-CN" dirty="0"/>
          </a:p>
        </p:txBody>
      </p:sp>
      <p:sp>
        <p:nvSpPr>
          <p:cNvPr id="4" name="灯片编号占位符 3"/>
          <p:cNvSpPr>
            <a:spLocks noGrp="1"/>
          </p:cNvSpPr>
          <p:nvPr>
            <p:ph type="sldNum" sz="quarter" idx="12"/>
          </p:nvPr>
        </p:nvSpPr>
        <p:spPr/>
        <p:txBody>
          <a:bodyPr/>
          <a:lstStyle/>
          <a:p>
            <a:pPr>
              <a:defRPr/>
            </a:pPr>
            <a:fld id="{038CBE43-3690-4DF4-874D-04E591604850}" type="slidenum">
              <a:rPr lang="en-US" altLang="zh-CN" smtClean="0"/>
              <a:pPr>
                <a:defRPr/>
              </a:pPr>
              <a:t>8</a:t>
            </a:fld>
            <a:endParaRPr lang="en-US" altLang="zh-C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a:lstStyle/>
          <a:p>
            <a:pPr eaLnBrk="1" hangingPunct="1"/>
            <a:r>
              <a:rPr lang="zh-CN" altLang="en-US" smtClean="0">
                <a:ea typeface="宋体" charset="-122"/>
              </a:rPr>
              <a:t>问题：</a:t>
            </a:r>
          </a:p>
        </p:txBody>
      </p:sp>
      <p:sp>
        <p:nvSpPr>
          <p:cNvPr id="43010" name="日期占位符 3"/>
          <p:cNvSpPr>
            <a:spLocks noGrp="1"/>
          </p:cNvSpPr>
          <p:nvPr>
            <p:ph type="dt" sz="quarter" idx="10"/>
          </p:nvPr>
        </p:nvSpPr>
        <p:spPr>
          <a:noFill/>
        </p:spPr>
        <p:txBody>
          <a:bodyPr/>
          <a:lstStyle/>
          <a:p>
            <a:fld id="{B65CFCC2-724C-4004-B2E1-8C82802F0F63}" type="datetime1">
              <a:rPr lang="zh-CN" altLang="en-US" smtClean="0">
                <a:ea typeface="宋体" charset="-122"/>
              </a:rPr>
              <a:pPr/>
              <a:t>2018/11/13</a:t>
            </a:fld>
            <a:endParaRPr lang="en-US" altLang="zh-CN" smtClean="0">
              <a:ea typeface="宋体" charset="-122"/>
            </a:endParaRPr>
          </a:p>
        </p:txBody>
      </p:sp>
      <p:sp>
        <p:nvSpPr>
          <p:cNvPr id="43011" name="页脚占位符 4"/>
          <p:cNvSpPr>
            <a:spLocks noGrp="1"/>
          </p:cNvSpPr>
          <p:nvPr>
            <p:ph type="ftr" sz="quarter" idx="11"/>
          </p:nvPr>
        </p:nvSpPr>
        <p:spPr>
          <a:noFill/>
        </p:spPr>
        <p:txBody>
          <a:bodyPr/>
          <a:lstStyle/>
          <a:p>
            <a:r>
              <a:rPr lang="zh-CN" altLang="en-US" smtClean="0">
                <a:ea typeface="华文隶书"/>
                <a:cs typeface="华文隶书"/>
              </a:rPr>
              <a:t>计算机科学与技术学院</a:t>
            </a:r>
            <a:endParaRPr lang="en-US" altLang="zh-CN" smtClean="0">
              <a:ea typeface="华文隶书"/>
              <a:cs typeface="华文隶书"/>
            </a:endParaRPr>
          </a:p>
        </p:txBody>
      </p:sp>
      <p:sp>
        <p:nvSpPr>
          <p:cNvPr id="43012" name="灯片编号占位符 5"/>
          <p:cNvSpPr>
            <a:spLocks noGrp="1"/>
          </p:cNvSpPr>
          <p:nvPr>
            <p:ph type="sldNum" sz="quarter" idx="12"/>
          </p:nvPr>
        </p:nvSpPr>
        <p:spPr>
          <a:noFill/>
        </p:spPr>
        <p:txBody>
          <a:bodyPr/>
          <a:lstStyle/>
          <a:p>
            <a:fld id="{BDDE8C79-D411-4159-8933-44CEBE77CD2E}" type="slidenum">
              <a:rPr lang="en-US" altLang="zh-CN" smtClean="0">
                <a:ea typeface="宋体" charset="-122"/>
              </a:rPr>
              <a:pPr/>
              <a:t>9</a:t>
            </a:fld>
            <a:endParaRPr lang="en-US" altLang="zh-CN" smtClean="0">
              <a:ea typeface="宋体" charset="-122"/>
            </a:endParaRPr>
          </a:p>
        </p:txBody>
      </p:sp>
      <p:sp>
        <p:nvSpPr>
          <p:cNvPr id="7" name="圆角矩形 6"/>
          <p:cNvSpPr/>
          <p:nvPr/>
        </p:nvSpPr>
        <p:spPr bwMode="auto">
          <a:xfrm>
            <a:off x="838200" y="1752600"/>
            <a:ext cx="7772400" cy="1371600"/>
          </a:xfrm>
          <a:prstGeom prst="roundRect">
            <a:avLst/>
          </a:prstGeom>
          <a:solidFill>
            <a:srgbClr val="92D050"/>
          </a:solidFill>
          <a:ln w="9525" cap="flat" cmpd="sng" algn="ctr">
            <a:solidFill>
              <a:schemeClr val="tx2">
                <a:lumMod val="40000"/>
                <a:lumOff val="60000"/>
              </a:schemeClr>
            </a:solidFill>
            <a:prstDash val="solid"/>
            <a:round/>
            <a:headEnd type="none" w="med" len="med"/>
            <a:tailEnd type="none" w="med" len="med"/>
          </a:ln>
          <a:effectLst/>
        </p:spPr>
        <p:txBody>
          <a:bodyPr/>
          <a:lstStyle/>
          <a:p>
            <a:pPr>
              <a:defRPr/>
            </a:pPr>
            <a:r>
              <a:rPr lang="zh-CN" altLang="en-US" sz="4000" b="1" dirty="0">
                <a:solidFill>
                  <a:srgbClr val="FF0000"/>
                </a:solidFill>
                <a:latin typeface="华文楷体" pitchFamily="2" charset="-122"/>
                <a:ea typeface="华文楷体" pitchFamily="2" charset="-122"/>
              </a:rPr>
              <a:t>是否存在完备的（不可破解的）密码系统哪？</a:t>
            </a:r>
          </a:p>
        </p:txBody>
      </p:sp>
      <mc:AlternateContent xmlns:mc="http://schemas.openxmlformats.org/markup-compatibility/2006" xmlns:a14="http://schemas.microsoft.com/office/drawing/2010/main">
        <mc:Choice Requires="a14">
          <p:sp>
            <p:nvSpPr>
              <p:cNvPr id="2" name="矩形 1"/>
              <p:cNvSpPr/>
              <p:nvPr/>
            </p:nvSpPr>
            <p:spPr>
              <a:xfrm>
                <a:off x="831574" y="3276600"/>
                <a:ext cx="7855226" cy="3164521"/>
              </a:xfrm>
              <a:prstGeom prst="rect">
                <a:avLst/>
              </a:prstGeom>
            </p:spPr>
            <p:txBody>
              <a:bodyPr wrap="square">
                <a:spAutoFit/>
              </a:bodyPr>
              <a:lstStyle/>
              <a:p>
                <a:pPr eaLnBrk="1" hangingPunct="1">
                  <a:lnSpc>
                    <a:spcPct val="105000"/>
                  </a:lnSpc>
                </a:pPr>
                <a:r>
                  <a:rPr lang="zh-CN" altLang="en-US" sz="2400" b="1" dirty="0"/>
                  <a:t>定义：</a:t>
                </a:r>
                <a:r>
                  <a:rPr lang="zh-CN" altLang="en-US" sz="2400" b="1" dirty="0">
                    <a:solidFill>
                      <a:srgbClr val="FF0000"/>
                    </a:solidFill>
                  </a:rPr>
                  <a:t>完全保密性</a:t>
                </a:r>
                <a:endParaRPr lang="zh-CN" altLang="en-US" sz="2400" dirty="0">
                  <a:solidFill>
                    <a:srgbClr val="FF0000"/>
                  </a:solidFill>
                </a:endParaRPr>
              </a:p>
              <a:p>
                <a:pPr eaLnBrk="1" hangingPunct="1">
                  <a:lnSpc>
                    <a:spcPct val="105000"/>
                  </a:lnSpc>
                  <a:buFontTx/>
                  <a:buNone/>
                </a:pPr>
                <a:r>
                  <a:rPr lang="zh-CN" altLang="en-US" sz="2400" dirty="0" smtClean="0"/>
                  <a:t>设</a:t>
                </a:r>
                <a14:m>
                  <m:oMath xmlns:m="http://schemas.openxmlformats.org/officeDocument/2006/math">
                    <m:r>
                      <a:rPr lang="en-US" altLang="zh-CN" sz="2400" i="1" dirty="0" smtClean="0">
                        <a:latin typeface="Cambria Math"/>
                      </a:rPr>
                      <m:t>𝑅</m:t>
                    </m:r>
                    <m:r>
                      <a:rPr lang="zh-CN" altLang="en-US" sz="2400" i="1" dirty="0">
                        <a:latin typeface="Cambria Math"/>
                      </a:rPr>
                      <m:t>＝</m:t>
                    </m:r>
                    <m:r>
                      <a:rPr lang="en-US" altLang="zh-CN" sz="2400" i="1" dirty="0">
                        <a:latin typeface="Cambria Math"/>
                      </a:rPr>
                      <m:t>(</m:t>
                    </m:r>
                    <m:r>
                      <a:rPr lang="en-US" altLang="zh-CN" sz="2400" i="1" dirty="0">
                        <a:latin typeface="Cambria Math"/>
                      </a:rPr>
                      <m:t>𝑃</m:t>
                    </m:r>
                    <m:r>
                      <a:rPr lang="en-US" altLang="zh-CN" sz="2400" i="1" dirty="0">
                        <a:latin typeface="Cambria Math"/>
                      </a:rPr>
                      <m:t>,</m:t>
                    </m:r>
                    <m:r>
                      <a:rPr lang="en-US" altLang="zh-CN" sz="2400" i="1" dirty="0">
                        <a:latin typeface="Cambria Math"/>
                      </a:rPr>
                      <m:t>𝐶</m:t>
                    </m:r>
                    <m:r>
                      <a:rPr lang="en-US" altLang="zh-CN" sz="2400" i="1" dirty="0">
                        <a:latin typeface="Cambria Math"/>
                      </a:rPr>
                      <m:t>,</m:t>
                    </m:r>
                    <m:r>
                      <a:rPr lang="en-US" altLang="zh-CN" sz="2400" i="1" dirty="0">
                        <a:latin typeface="Cambria Math"/>
                      </a:rPr>
                      <m:t>𝐾</m:t>
                    </m:r>
                    <m:r>
                      <a:rPr lang="en-US" altLang="zh-CN" sz="2400" i="1" dirty="0">
                        <a:latin typeface="Cambria Math"/>
                      </a:rPr>
                      <m:t>,</m:t>
                    </m:r>
                    <m:r>
                      <a:rPr lang="en-US" altLang="zh-CN" sz="2400" i="1" dirty="0">
                        <a:latin typeface="Cambria Math"/>
                      </a:rPr>
                      <m:t>𝐸</m:t>
                    </m:r>
                    <m:r>
                      <a:rPr lang="en-US" altLang="zh-CN" sz="2400" i="1" dirty="0">
                        <a:latin typeface="Cambria Math"/>
                      </a:rPr>
                      <m:t>,</m:t>
                    </m:r>
                    <m:r>
                      <a:rPr lang="en-US" altLang="zh-CN" sz="2400" i="1" dirty="0">
                        <a:latin typeface="Cambria Math"/>
                      </a:rPr>
                      <m:t>𝐷</m:t>
                    </m:r>
                    <m:r>
                      <a:rPr lang="en-US" altLang="zh-CN" sz="2400" i="1" dirty="0">
                        <a:latin typeface="Cambria Math"/>
                      </a:rPr>
                      <m:t>)</m:t>
                    </m:r>
                  </m:oMath>
                </a14:m>
                <a:r>
                  <a:rPr lang="zh-CN" altLang="en-US" sz="2400" dirty="0"/>
                  <a:t>是一个密码体制。如果对任意</a:t>
                </a:r>
                <a14:m>
                  <m:oMath xmlns:m="http://schemas.openxmlformats.org/officeDocument/2006/math">
                    <m:r>
                      <a:rPr lang="en-US" altLang="zh-CN" sz="2400" i="1" dirty="0" smtClean="0">
                        <a:latin typeface="Cambria Math"/>
                      </a:rPr>
                      <m:t>𝑥</m:t>
                    </m:r>
                    <m:r>
                      <a:rPr lang="en-US" altLang="zh-CN" sz="2400" i="1" dirty="0" smtClean="0">
                        <a:latin typeface="Cambria Math"/>
                      </a:rPr>
                      <m:t>∈</m:t>
                    </m:r>
                    <m:r>
                      <a:rPr lang="en-US" altLang="zh-CN" sz="2400" i="1" dirty="0" smtClean="0">
                        <a:latin typeface="Cambria Math"/>
                      </a:rPr>
                      <m:t>𝑃</m:t>
                    </m:r>
                  </m:oMath>
                </a14:m>
                <a:r>
                  <a:rPr lang="zh-CN" altLang="en-US" sz="2400" dirty="0"/>
                  <a:t>和任意</a:t>
                </a:r>
                <a14:m>
                  <m:oMath xmlns:m="http://schemas.openxmlformats.org/officeDocument/2006/math">
                    <m:r>
                      <a:rPr lang="en-US" altLang="zh-CN" sz="2400" i="1" dirty="0" smtClean="0">
                        <a:latin typeface="Cambria Math"/>
                      </a:rPr>
                      <m:t>𝑦</m:t>
                    </m:r>
                    <m:r>
                      <a:rPr lang="en-US" altLang="zh-CN" sz="2400" i="1" dirty="0" smtClean="0">
                        <a:latin typeface="Cambria Math"/>
                      </a:rPr>
                      <m:t>∈</m:t>
                    </m:r>
                    <m:r>
                      <a:rPr lang="en-US" altLang="zh-CN" sz="2400" i="1" dirty="0" smtClean="0">
                        <a:latin typeface="Cambria Math"/>
                      </a:rPr>
                      <m:t>𝐶</m:t>
                    </m:r>
                  </m:oMath>
                </a14:m>
                <a:r>
                  <a:rPr lang="zh-CN" altLang="en-US" sz="2400" dirty="0"/>
                  <a:t>，都有</a:t>
                </a:r>
                <a14:m>
                  <m:oMath xmlns:m="http://schemas.openxmlformats.org/officeDocument/2006/math">
                    <m:r>
                      <a:rPr lang="en-US" altLang="zh-CN" sz="2400" i="1" dirty="0" smtClean="0">
                        <a:solidFill>
                          <a:srgbClr val="FF0000"/>
                        </a:solidFill>
                        <a:latin typeface="Cambria Math"/>
                      </a:rPr>
                      <m:t>𝑝</m:t>
                    </m:r>
                    <m:r>
                      <a:rPr lang="en-US" altLang="zh-CN" sz="2400" i="1" dirty="0" smtClean="0">
                        <a:solidFill>
                          <a:srgbClr val="FF0000"/>
                        </a:solidFill>
                        <a:latin typeface="Cambria Math"/>
                      </a:rPr>
                      <m:t>(</m:t>
                    </m:r>
                    <m:r>
                      <a:rPr lang="en-US" altLang="zh-CN" sz="2400" i="1" dirty="0" smtClean="0">
                        <a:solidFill>
                          <a:srgbClr val="FF0000"/>
                        </a:solidFill>
                        <a:latin typeface="Cambria Math"/>
                      </a:rPr>
                      <m:t>𝑥</m:t>
                    </m:r>
                    <m:r>
                      <a:rPr lang="en-US" altLang="zh-CN" sz="2400" i="1" dirty="0" smtClean="0">
                        <a:solidFill>
                          <a:srgbClr val="FF0000"/>
                        </a:solidFill>
                        <a:latin typeface="Cambria Math"/>
                      </a:rPr>
                      <m:t>/</m:t>
                    </m:r>
                    <m:r>
                      <a:rPr lang="en-US" altLang="zh-CN" sz="2400" i="1" dirty="0" smtClean="0">
                        <a:solidFill>
                          <a:srgbClr val="FF0000"/>
                        </a:solidFill>
                        <a:latin typeface="Cambria Math"/>
                      </a:rPr>
                      <m:t>𝑦</m:t>
                    </m:r>
                    <m:r>
                      <a:rPr lang="en-US" altLang="zh-CN" sz="2400" i="1" dirty="0" smtClean="0">
                        <a:solidFill>
                          <a:srgbClr val="FF0000"/>
                        </a:solidFill>
                        <a:latin typeface="Cambria Math"/>
                      </a:rPr>
                      <m:t>)</m:t>
                    </m:r>
                    <m:r>
                      <a:rPr lang="zh-CN" altLang="en-US" sz="2400" i="1" dirty="0">
                        <a:solidFill>
                          <a:srgbClr val="FF0000"/>
                        </a:solidFill>
                        <a:latin typeface="Cambria Math"/>
                      </a:rPr>
                      <m:t>＝</m:t>
                    </m:r>
                    <m:r>
                      <a:rPr lang="en-US" altLang="zh-CN" sz="2400" i="1" dirty="0">
                        <a:solidFill>
                          <a:srgbClr val="FF0000"/>
                        </a:solidFill>
                        <a:latin typeface="Cambria Math"/>
                      </a:rPr>
                      <m:t>𝑝</m:t>
                    </m:r>
                    <m:r>
                      <a:rPr lang="en-US" altLang="zh-CN" sz="2400" i="1" dirty="0">
                        <a:solidFill>
                          <a:srgbClr val="FF0000"/>
                        </a:solidFill>
                        <a:latin typeface="Cambria Math"/>
                      </a:rPr>
                      <m:t>(</m:t>
                    </m:r>
                    <m:r>
                      <a:rPr lang="en-US" altLang="zh-CN" sz="2400" i="1" dirty="0">
                        <a:solidFill>
                          <a:srgbClr val="FF0000"/>
                        </a:solidFill>
                        <a:latin typeface="Cambria Math"/>
                      </a:rPr>
                      <m:t>𝑥</m:t>
                    </m:r>
                    <m:r>
                      <a:rPr lang="en-US" altLang="zh-CN" sz="2400" i="1" dirty="0">
                        <a:solidFill>
                          <a:srgbClr val="FF0000"/>
                        </a:solidFill>
                        <a:latin typeface="Cambria Math"/>
                      </a:rPr>
                      <m:t>)</m:t>
                    </m:r>
                  </m:oMath>
                </a14:m>
                <a:r>
                  <a:rPr lang="zh-CN" altLang="en-US" sz="2400" dirty="0">
                    <a:solidFill>
                      <a:srgbClr val="FF0000"/>
                    </a:solidFill>
                  </a:rPr>
                  <a:t>，</a:t>
                </a:r>
                <a:r>
                  <a:rPr lang="zh-CN" altLang="en-US" sz="2400" dirty="0"/>
                  <a:t>则称密码体制</a:t>
                </a:r>
                <a14:m>
                  <m:oMath xmlns:m="http://schemas.openxmlformats.org/officeDocument/2006/math">
                    <m:r>
                      <a:rPr lang="en-US" altLang="zh-CN" sz="2400" i="1" dirty="0" smtClean="0">
                        <a:latin typeface="Cambria Math"/>
                      </a:rPr>
                      <m:t>𝑅</m:t>
                    </m:r>
                  </m:oMath>
                </a14:m>
                <a:r>
                  <a:rPr lang="zh-CN" altLang="en-US" sz="2400" dirty="0"/>
                  <a:t>具有完善的保密性能，或者称为完全保密</a:t>
                </a:r>
                <a:r>
                  <a:rPr lang="zh-CN" altLang="en-US" sz="2400" dirty="0" smtClean="0"/>
                  <a:t>性</a:t>
                </a:r>
                <a:r>
                  <a:rPr lang="en-US" altLang="zh-CN" sz="2400" dirty="0" smtClean="0"/>
                  <a:t>(</a:t>
                </a:r>
                <a:r>
                  <a:rPr lang="zh-CN" altLang="en-US" sz="2400" dirty="0" smtClean="0"/>
                  <a:t>完备保密性</a:t>
                </a:r>
                <a:r>
                  <a:rPr lang="en-US" altLang="zh-CN" sz="2400" dirty="0" smtClean="0"/>
                  <a:t>)</a:t>
                </a:r>
                <a:endParaRPr lang="en-US" altLang="zh-CN" sz="2400" dirty="0"/>
              </a:p>
              <a:p>
                <a:pPr eaLnBrk="1" hangingPunct="1">
                  <a:lnSpc>
                    <a:spcPct val="105000"/>
                  </a:lnSpc>
                  <a:buFontTx/>
                  <a:buNone/>
                </a:pPr>
                <a:endParaRPr lang="zh-CN" altLang="en-US" sz="2400" dirty="0"/>
              </a:p>
              <a:p>
                <a:pPr marL="800100" lvl="1" indent="-342900" eaLnBrk="1" hangingPunct="1">
                  <a:lnSpc>
                    <a:spcPct val="105000"/>
                  </a:lnSpc>
                  <a:buFont typeface="Arial" pitchFamily="34" charset="0"/>
                  <a:buChar char="•"/>
                </a:pPr>
                <a:r>
                  <a:rPr lang="zh-CN" altLang="en-US" sz="2400" dirty="0" smtClean="0"/>
                  <a:t>假设</a:t>
                </a:r>
                <a:r>
                  <a:rPr lang="zh-CN" altLang="en-US" sz="2400" dirty="0"/>
                  <a:t>密钥</a:t>
                </a:r>
                <a14:m>
                  <m:oMath xmlns:m="http://schemas.openxmlformats.org/officeDocument/2006/math">
                    <m:r>
                      <a:rPr lang="en-US" altLang="zh-CN" sz="2400" i="1" dirty="0" smtClean="0">
                        <a:latin typeface="Cambria Math"/>
                      </a:rPr>
                      <m:t>𝑘</m:t>
                    </m:r>
                    <m:r>
                      <a:rPr lang="en-US" altLang="zh-CN" sz="2400" i="1" dirty="0" smtClean="0">
                        <a:latin typeface="Cambria Math"/>
                      </a:rPr>
                      <m:t>∈</m:t>
                    </m:r>
                    <m:r>
                      <a:rPr lang="en-US" altLang="zh-CN" sz="2400" i="1" dirty="0" smtClean="0">
                        <a:latin typeface="Cambria Math"/>
                      </a:rPr>
                      <m:t>𝐾</m:t>
                    </m:r>
                  </m:oMath>
                </a14:m>
                <a:r>
                  <a:rPr lang="zh-CN" altLang="en-US" sz="2400" dirty="0">
                    <a:solidFill>
                      <a:srgbClr val="FF0000"/>
                    </a:solidFill>
                  </a:rPr>
                  <a:t>只用于一次加密</a:t>
                </a:r>
                <a:r>
                  <a:rPr lang="zh-CN" altLang="en-US" sz="2400" dirty="0"/>
                  <a:t>。明文空间</a:t>
                </a:r>
                <a14:m>
                  <m:oMath xmlns:m="http://schemas.openxmlformats.org/officeDocument/2006/math">
                    <m:r>
                      <a:rPr lang="en-US" altLang="zh-CN" sz="2400" i="1" dirty="0" smtClean="0">
                        <a:latin typeface="Cambria Math"/>
                      </a:rPr>
                      <m:t>𝑃</m:t>
                    </m:r>
                  </m:oMath>
                </a14:m>
                <a:r>
                  <a:rPr lang="zh-CN" altLang="en-US" sz="2400" dirty="0"/>
                  <a:t>存在一个概率分布</a:t>
                </a:r>
                <a:r>
                  <a:rPr lang="zh-CN" altLang="en-US" sz="2400" dirty="0" smtClean="0"/>
                  <a:t>，用</a:t>
                </a:r>
                <a14:m>
                  <m:oMath xmlns:m="http://schemas.openxmlformats.org/officeDocument/2006/math">
                    <m:r>
                      <a:rPr lang="en-US" altLang="zh-CN" sz="2400" i="1" dirty="0" smtClean="0">
                        <a:latin typeface="Cambria Math"/>
                      </a:rPr>
                      <m:t>𝑋</m:t>
                    </m:r>
                  </m:oMath>
                </a14:m>
                <a:r>
                  <a:rPr lang="zh-CN" altLang="en-US" sz="2400" dirty="0"/>
                  <a:t>表示，</a:t>
                </a:r>
                <a:r>
                  <a:rPr lang="en-US" altLang="zh-CN" sz="2400" i="1" dirty="0">
                    <a:solidFill>
                      <a:srgbClr val="FF0000"/>
                    </a:solidFill>
                  </a:rPr>
                  <a:t> </a:t>
                </a:r>
                <a14:m>
                  <m:oMath xmlns:m="http://schemas.openxmlformats.org/officeDocument/2006/math">
                    <m:r>
                      <a:rPr lang="en-US" altLang="zh-CN" sz="2400" i="1" dirty="0" smtClean="0">
                        <a:solidFill>
                          <a:srgbClr val="FF0000"/>
                        </a:solidFill>
                        <a:latin typeface="Cambria Math"/>
                      </a:rPr>
                      <m:t>𝑝</m:t>
                    </m:r>
                    <m:r>
                      <a:rPr lang="en-US" altLang="zh-CN" sz="2400" i="1" dirty="0" smtClean="0">
                        <a:solidFill>
                          <a:srgbClr val="FF0000"/>
                        </a:solidFill>
                        <a:latin typeface="Cambria Math"/>
                      </a:rPr>
                      <m:t>(</m:t>
                    </m:r>
                    <m:r>
                      <a:rPr lang="en-US" altLang="zh-CN" sz="2400" i="1" dirty="0" smtClean="0">
                        <a:solidFill>
                          <a:srgbClr val="FF0000"/>
                        </a:solidFill>
                        <a:latin typeface="Cambria Math"/>
                      </a:rPr>
                      <m:t>𝑋</m:t>
                    </m:r>
                    <m:r>
                      <a:rPr lang="zh-CN" altLang="en-US" sz="2400" i="1" dirty="0">
                        <a:solidFill>
                          <a:srgbClr val="FF0000"/>
                        </a:solidFill>
                        <a:latin typeface="Cambria Math"/>
                      </a:rPr>
                      <m:t>＝</m:t>
                    </m:r>
                    <m:r>
                      <a:rPr lang="en-US" altLang="zh-CN" sz="2400" i="1" dirty="0">
                        <a:solidFill>
                          <a:srgbClr val="FF0000"/>
                        </a:solidFill>
                        <a:latin typeface="Cambria Math"/>
                      </a:rPr>
                      <m:t>𝑥</m:t>
                    </m:r>
                    <m:r>
                      <a:rPr lang="en-US" altLang="zh-CN" sz="2400" i="1" dirty="0">
                        <a:solidFill>
                          <a:srgbClr val="FF0000"/>
                        </a:solidFill>
                        <a:latin typeface="Cambria Math"/>
                      </a:rPr>
                      <m:t>)</m:t>
                    </m:r>
                  </m:oMath>
                </a14:m>
                <a:r>
                  <a:rPr lang="zh-CN" altLang="en-US" sz="2400" dirty="0"/>
                  <a:t>表示明文</a:t>
                </a:r>
                <a14:m>
                  <m:oMath xmlns:m="http://schemas.openxmlformats.org/officeDocument/2006/math">
                    <m:r>
                      <a:rPr lang="en-US" altLang="zh-CN" sz="2400" i="1" dirty="0" smtClean="0">
                        <a:latin typeface="Cambria Math"/>
                      </a:rPr>
                      <m:t>𝑥</m:t>
                    </m:r>
                  </m:oMath>
                </a14:m>
                <a:r>
                  <a:rPr lang="zh-CN" altLang="en-US" sz="2400" dirty="0"/>
                  <a:t>发生的先验概率</a:t>
                </a:r>
              </a:p>
            </p:txBody>
          </p:sp>
        </mc:Choice>
        <mc:Fallback xmlns="">
          <p:sp>
            <p:nvSpPr>
              <p:cNvPr id="2" name="矩形 1"/>
              <p:cNvSpPr>
                <a:spLocks noRot="1" noChangeAspect="1" noMove="1" noResize="1" noEditPoints="1" noAdjustHandles="1" noChangeArrowheads="1" noChangeShapeType="1" noTextEdit="1"/>
              </p:cNvSpPr>
              <p:nvPr/>
            </p:nvSpPr>
            <p:spPr>
              <a:xfrm>
                <a:off x="831574" y="3276600"/>
                <a:ext cx="7855226" cy="3164521"/>
              </a:xfrm>
              <a:prstGeom prst="rect">
                <a:avLst/>
              </a:prstGeom>
              <a:blipFill rotWithShape="1">
                <a:blip r:embed="rId2"/>
                <a:stretch>
                  <a:fillRect l="-1164" t="-2505" r="-776" b="-269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ea typeface="宋体" pitchFamily="2" charset="-122"/>
          </a:defRPr>
        </a:defPPr>
      </a:lstStyle>
    </a:spDef>
    <a:lnDef>
      <a:spPr bwMode="auto">
        <a:ln>
          <a:solidFill>
            <a:srgbClr val="FF0000"/>
          </a:solidFill>
          <a:headEnd type="none" w="med" len="med"/>
          <a:tailEnd type="arrow"/>
        </a:ln>
      </a:spPr>
      <a:bodyPr/>
      <a:lstStyle/>
      <a:style>
        <a:lnRef idx="3">
          <a:schemeClr val="accent4"/>
        </a:lnRef>
        <a:fillRef idx="0">
          <a:schemeClr val="accent4"/>
        </a:fillRef>
        <a:effectRef idx="2">
          <a:schemeClr val="accent4"/>
        </a:effectRef>
        <a:fontRef idx="minor">
          <a:schemeClr val="tx1"/>
        </a:fontRef>
      </a:style>
    </a:lnDef>
  </a:objectDefaults>
  <a:extraClrSchemeLst>
    <a:extraClrScheme>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3530</TotalTime>
  <Words>5263</Words>
  <Application>Microsoft Office PowerPoint</Application>
  <PresentationFormat>全屏显示(4:3)</PresentationFormat>
  <Paragraphs>728</Paragraphs>
  <Slides>76</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76</vt:i4>
      </vt:variant>
    </vt:vector>
  </HeadingPairs>
  <TitlesOfParts>
    <vt:vector size="93" baseType="lpstr">
      <vt:lpstr>黑体</vt:lpstr>
      <vt:lpstr>华文楷体</vt:lpstr>
      <vt:lpstr>华文隶书</vt:lpstr>
      <vt:lpstr>隶书</vt:lpstr>
      <vt:lpstr>宋体</vt:lpstr>
      <vt:lpstr>幼圆</vt:lpstr>
      <vt:lpstr>Arial</vt:lpstr>
      <vt:lpstr>Cambria Math</vt:lpstr>
      <vt:lpstr>Garamond</vt:lpstr>
      <vt:lpstr>Times New Roman</vt:lpstr>
      <vt:lpstr>Wingdings</vt:lpstr>
      <vt:lpstr>默认设计模板</vt:lpstr>
      <vt:lpstr>Image</vt:lpstr>
      <vt:lpstr>Equation</vt:lpstr>
      <vt:lpstr>MathType 6.0 Equation</vt:lpstr>
      <vt:lpstr>Microsoft 公式 3.0</vt:lpstr>
      <vt:lpstr>公式</vt:lpstr>
      <vt:lpstr> 第3章：密码学的信息论基础</vt:lpstr>
      <vt:lpstr>主要内容</vt:lpstr>
      <vt:lpstr>1. 概率论基础</vt:lpstr>
      <vt:lpstr>PowerPoint 演示文稿</vt:lpstr>
      <vt:lpstr>PowerPoint 演示文稿</vt:lpstr>
      <vt:lpstr>PowerPoint 演示文稿</vt:lpstr>
      <vt:lpstr>三门问题</vt:lpstr>
      <vt:lpstr>2  完全保密性</vt:lpstr>
      <vt:lpstr>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密码学的信息论基础</vt:lpstr>
      <vt:lpstr>PowerPoint 演示文稿</vt:lpstr>
      <vt:lpstr>PowerPoint 演示文稿</vt:lpstr>
      <vt:lpstr>如何度量信息哪？</vt:lpstr>
      <vt:lpstr>PowerPoint 演示文稿</vt:lpstr>
      <vt:lpstr>推广到多个事件</vt:lpstr>
      <vt:lpstr>信息函数的不足</vt:lpstr>
      <vt:lpstr>PowerPoint 演示文稿</vt:lpstr>
      <vt:lpstr>信息熵的定义</vt:lpstr>
      <vt:lpstr>PowerPoint 演示文稿</vt:lpstr>
      <vt:lpstr>PowerPoint 演示文稿</vt:lpstr>
      <vt:lpstr>PowerPoint 演示文稿</vt:lpstr>
      <vt:lpstr>条件熵</vt:lpstr>
      <vt:lpstr>PowerPoint 演示文稿</vt:lpstr>
      <vt:lpstr>联合熵</vt:lpstr>
      <vt:lpstr>4  熵的基本性质 </vt:lpstr>
      <vt:lpstr>PowerPoint 演示文稿</vt:lpstr>
      <vt:lpstr>凸函数及其性质</vt:lpstr>
      <vt:lpstr>PowerPoint 演示文稿</vt:lpstr>
      <vt:lpstr>熵的性质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补充：互信息</vt:lpstr>
      <vt:lpstr>PowerPoint 演示文稿</vt:lpstr>
      <vt:lpstr>5  伪密钥与唯一解距离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  乘积密码体制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dc:creator>
  <cp:lastModifiedBy>zhfl203</cp:lastModifiedBy>
  <cp:revision>333</cp:revision>
  <dcterms:created xsi:type="dcterms:W3CDTF">2004-07-21T02:43:03Z</dcterms:created>
  <dcterms:modified xsi:type="dcterms:W3CDTF">2018-11-14T08:06:12Z</dcterms:modified>
</cp:coreProperties>
</file>